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7"/>
  </p:notesMasterIdLst>
  <p:sldIdLst>
    <p:sldId id="960" r:id="rId2"/>
    <p:sldId id="956" r:id="rId3"/>
    <p:sldId id="964" r:id="rId4"/>
    <p:sldId id="1164" r:id="rId5"/>
    <p:sldId id="1165" r:id="rId6"/>
    <p:sldId id="1166" r:id="rId7"/>
    <p:sldId id="1167" r:id="rId8"/>
    <p:sldId id="934" r:id="rId9"/>
    <p:sldId id="1303" r:id="rId10"/>
    <p:sldId id="935" r:id="rId11"/>
    <p:sldId id="1293" r:id="rId12"/>
    <p:sldId id="1294" r:id="rId13"/>
    <p:sldId id="936" r:id="rId14"/>
    <p:sldId id="1304" r:id="rId15"/>
    <p:sldId id="937" r:id="rId16"/>
    <p:sldId id="1305" r:id="rId17"/>
    <p:sldId id="938" r:id="rId18"/>
    <p:sldId id="1292" r:id="rId19"/>
    <p:sldId id="1297" r:id="rId20"/>
    <p:sldId id="940" r:id="rId21"/>
    <p:sldId id="1168" r:id="rId22"/>
    <p:sldId id="1169" r:id="rId23"/>
    <p:sldId id="1170" r:id="rId24"/>
    <p:sldId id="1171" r:id="rId25"/>
    <p:sldId id="1172" r:id="rId26"/>
    <p:sldId id="1173" r:id="rId27"/>
    <p:sldId id="1174" r:id="rId28"/>
    <p:sldId id="1175" r:id="rId29"/>
    <p:sldId id="1176" r:id="rId30"/>
    <p:sldId id="1177" r:id="rId31"/>
    <p:sldId id="1178" r:id="rId32"/>
    <p:sldId id="1179" r:id="rId33"/>
    <p:sldId id="1180" r:id="rId34"/>
    <p:sldId id="1181" r:id="rId35"/>
    <p:sldId id="1182" r:id="rId36"/>
    <p:sldId id="1183" r:id="rId37"/>
    <p:sldId id="1184" r:id="rId38"/>
    <p:sldId id="1185" r:id="rId39"/>
    <p:sldId id="1186" r:id="rId40"/>
    <p:sldId id="1187" r:id="rId41"/>
    <p:sldId id="1188" r:id="rId42"/>
    <p:sldId id="1189" r:id="rId43"/>
    <p:sldId id="1192" r:id="rId44"/>
    <p:sldId id="1193" r:id="rId45"/>
    <p:sldId id="1194" r:id="rId46"/>
    <p:sldId id="1195" r:id="rId47"/>
    <p:sldId id="1196" r:id="rId48"/>
    <p:sldId id="1197" r:id="rId49"/>
    <p:sldId id="1198" r:id="rId50"/>
    <p:sldId id="1200" r:id="rId51"/>
    <p:sldId id="1201" r:id="rId52"/>
    <p:sldId id="1202" r:id="rId53"/>
    <p:sldId id="1203" r:id="rId54"/>
    <p:sldId id="1205" r:id="rId55"/>
    <p:sldId id="1306" r:id="rId56"/>
    <p:sldId id="1307" r:id="rId57"/>
    <p:sldId id="1309" r:id="rId58"/>
    <p:sldId id="1211" r:id="rId59"/>
    <p:sldId id="1190" r:id="rId60"/>
    <p:sldId id="1191" r:id="rId61"/>
    <p:sldId id="1206" r:id="rId62"/>
    <p:sldId id="1207" r:id="rId63"/>
    <p:sldId id="1208" r:id="rId64"/>
    <p:sldId id="1209" r:id="rId65"/>
    <p:sldId id="1213" r:id="rId66"/>
    <p:sldId id="1214" r:id="rId67"/>
    <p:sldId id="1215" r:id="rId68"/>
    <p:sldId id="1217" r:id="rId69"/>
    <p:sldId id="1219" r:id="rId70"/>
    <p:sldId id="1220" r:id="rId71"/>
    <p:sldId id="1221" r:id="rId72"/>
    <p:sldId id="1310" r:id="rId73"/>
    <p:sldId id="1222" r:id="rId74"/>
    <p:sldId id="1223" r:id="rId75"/>
    <p:sldId id="1224" r:id="rId76"/>
    <p:sldId id="1233" r:id="rId77"/>
    <p:sldId id="1234" r:id="rId78"/>
    <p:sldId id="1235" r:id="rId79"/>
    <p:sldId id="1236" r:id="rId80"/>
    <p:sldId id="1238" r:id="rId81"/>
    <p:sldId id="1239" r:id="rId82"/>
    <p:sldId id="1225" r:id="rId83"/>
    <p:sldId id="1240" r:id="rId84"/>
    <p:sldId id="1241" r:id="rId85"/>
    <p:sldId id="1243" r:id="rId86"/>
    <p:sldId id="1244" r:id="rId87"/>
    <p:sldId id="1245" r:id="rId88"/>
    <p:sldId id="1246" r:id="rId89"/>
    <p:sldId id="1247" r:id="rId90"/>
    <p:sldId id="1248" r:id="rId91"/>
    <p:sldId id="1289" r:id="rId92"/>
    <p:sldId id="1311" r:id="rId93"/>
    <p:sldId id="1312" r:id="rId94"/>
    <p:sldId id="1313" r:id="rId95"/>
    <p:sldId id="1316" r:id="rId96"/>
    <p:sldId id="1255" r:id="rId97"/>
    <p:sldId id="1256" r:id="rId98"/>
    <p:sldId id="1257" r:id="rId99"/>
    <p:sldId id="1258" r:id="rId100"/>
    <p:sldId id="1261" r:id="rId101"/>
    <p:sldId id="1259" r:id="rId102"/>
    <p:sldId id="1260" r:id="rId103"/>
    <p:sldId id="1275" r:id="rId104"/>
    <p:sldId id="1276" r:id="rId105"/>
    <p:sldId id="1277" r:id="rId106"/>
    <p:sldId id="1278" r:id="rId107"/>
    <p:sldId id="1279" r:id="rId108"/>
    <p:sldId id="1280" r:id="rId109"/>
    <p:sldId id="1281" r:id="rId110"/>
    <p:sldId id="1314" r:id="rId111"/>
    <p:sldId id="1282" r:id="rId112"/>
    <p:sldId id="1315" r:id="rId113"/>
    <p:sldId id="1286" r:id="rId114"/>
    <p:sldId id="1287" r:id="rId115"/>
    <p:sldId id="1288" r:id="rId1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48" userDrawn="1">
          <p15:clr>
            <a:srgbClr val="A4A3A4"/>
          </p15:clr>
        </p15:guide>
        <p15:guide id="3" orient="horz" pos="12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2A0"/>
    <a:srgbClr val="9AE0FF"/>
    <a:srgbClr val="66ACD3"/>
    <a:srgbClr val="6EBFF0"/>
    <a:srgbClr val="011199"/>
    <a:srgbClr val="8FAADC"/>
    <a:srgbClr val="B9C2C9"/>
    <a:srgbClr val="E7E7E7"/>
    <a:srgbClr val="F8F8F8"/>
    <a:srgbClr val="C4CD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4"/>
    <p:restoredTop sz="61196"/>
  </p:normalViewPr>
  <p:slideViewPr>
    <p:cSldViewPr snapToGrid="0" snapToObjects="1">
      <p:cViewPr varScale="1">
        <p:scale>
          <a:sx n="58" d="100"/>
          <a:sy n="58" d="100"/>
        </p:scale>
        <p:origin x="1254" y="66"/>
      </p:cViewPr>
      <p:guideLst>
        <p:guide pos="648"/>
        <p:guide orient="horz" pos="1224"/>
      </p:guideLst>
    </p:cSldViewPr>
  </p:slideViewPr>
  <p:outlineViewPr>
    <p:cViewPr>
      <p:scale>
        <a:sx n="33" d="100"/>
        <a:sy n="33" d="100"/>
      </p:scale>
      <p:origin x="0" y="-96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11/15/2022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(May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r>
              <a:rPr lang="en-US" dirty="0"/>
              <a:t>wireless security completely redone (updated WiFi and added 4G/5G)</a:t>
            </a:r>
          </a:p>
          <a:p>
            <a:pPr marL="171450" indent="-171450">
              <a:buFont typeface="Arial" panose="020B0604020202020204" pitchFamily="34" charset="0"/>
              <a:buChar char="•"/>
            </a:pPr>
            <a:r>
              <a:rPr lang="en-US" dirty="0"/>
              <a:t>SSL material replaces by TLS 1.3 (up-to-date)</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333333"/>
                </a:solidFill>
                <a:effectLst/>
                <a:latin typeface="inherit"/>
              </a:rPr>
              <a:t>The legitimate user sends a valid request, but the attacker spoofs it and resends/replays it to the APIs.</a:t>
            </a:r>
          </a:p>
          <a:p>
            <a:pPr algn="l" fontAlgn="base"/>
            <a:endParaRPr lang="en-US" b="0" i="0" dirty="0">
              <a:solidFill>
                <a:srgbClr val="333333"/>
              </a:solidFill>
              <a:effectLst/>
              <a:latin typeface="inherit"/>
            </a:endParaRPr>
          </a:p>
          <a:p>
            <a:pPr algn="l" fontAlgn="base"/>
            <a:r>
              <a:rPr lang="en-US" b="0" i="0" dirty="0">
                <a:solidFill>
                  <a:srgbClr val="333333"/>
                </a:solidFill>
                <a:effectLst/>
                <a:latin typeface="inherit"/>
              </a:rPr>
              <a:t>As RESTful APIs are stateless, the attacker can keep withdraw caches. </a:t>
            </a:r>
          </a:p>
          <a:p>
            <a:pPr algn="l" fontAlgn="base"/>
            <a:endParaRPr lang="en-US" b="0" i="0" dirty="0">
              <a:solidFill>
                <a:srgbClr val="333333"/>
              </a:solidFill>
              <a:effectLst/>
              <a:latin typeface="inheri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333333"/>
                </a:solidFill>
                <a:effectLst/>
                <a:latin typeface="inherit"/>
              </a:rPr>
              <a:t>How to prevent replay attacks</a:t>
            </a:r>
            <a:r>
              <a:rPr lang="zh-CN" altLang="en-US" b="0" i="0" dirty="0">
                <a:solidFill>
                  <a:srgbClr val="333333"/>
                </a:solidFill>
                <a:effectLst/>
                <a:latin typeface="inherit"/>
              </a:rPr>
              <a:t>？</a:t>
            </a:r>
            <a:r>
              <a:rPr lang="en-US" altLang="zh-CN" b="0" i="0" dirty="0">
                <a:solidFill>
                  <a:srgbClr val="333333"/>
                </a:solidFill>
                <a:effectLst/>
                <a:latin typeface="inherit"/>
              </a:rPr>
              <a:t>Add some randomness for each communication. For example, add a timestamp for each withdraw, or </a:t>
            </a:r>
            <a:r>
              <a:rPr lang="en-US" altLang="zh-CN" b="1" i="0" dirty="0">
                <a:solidFill>
                  <a:srgbClr val="212121"/>
                </a:solidFill>
                <a:effectLst/>
                <a:latin typeface="Raleway"/>
              </a:rPr>
              <a:t>use</a:t>
            </a:r>
            <a:r>
              <a:rPr lang="en-US" b="1" i="0" dirty="0">
                <a:solidFill>
                  <a:srgbClr val="212121"/>
                </a:solidFill>
                <a:effectLst/>
                <a:latin typeface="Raleway"/>
              </a:rPr>
              <a:t> a password for each transaction that’s only used once and discarded.</a:t>
            </a:r>
          </a:p>
          <a:p>
            <a:pPr algn="l" fontAlgn="base"/>
            <a:endParaRPr lang="en-US" altLang="zh-CN" b="0" i="0" dirty="0">
              <a:solidFill>
                <a:srgbClr val="333333"/>
              </a:solidFill>
              <a:effectLst/>
              <a:latin typeface="inherit"/>
            </a:endParaRPr>
          </a:p>
          <a:p>
            <a:br>
              <a:rPr lang="en-US" dirty="0"/>
            </a:br>
            <a:endParaRPr lang="en-US" dirty="0"/>
          </a:p>
        </p:txBody>
      </p:sp>
    </p:spTree>
    <p:extLst>
      <p:ext uri="{BB962C8B-B14F-4D97-AF65-F5344CB8AC3E}">
        <p14:creationId xmlns:p14="http://schemas.microsoft.com/office/powerpoint/2010/main" val="12350902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114</a:t>
            </a:fld>
            <a:endParaRPr lang="en-US" dirty="0"/>
          </a:p>
        </p:txBody>
      </p:sp>
    </p:spTree>
    <p:extLst>
      <p:ext uri="{BB962C8B-B14F-4D97-AF65-F5344CB8AC3E}">
        <p14:creationId xmlns:p14="http://schemas.microsoft.com/office/powerpoint/2010/main" val="32755301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115</a:t>
            </a:fld>
            <a:endParaRPr lang="en-US" dirty="0"/>
          </a:p>
        </p:txBody>
      </p:sp>
    </p:spTree>
    <p:extLst>
      <p:ext uri="{BB962C8B-B14F-4D97-AF65-F5344CB8AC3E}">
        <p14:creationId xmlns:p14="http://schemas.microsoft.com/office/powerpoint/2010/main" val="3432804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64078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7184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F4F4F"/>
                </a:solidFill>
                <a:effectLst/>
                <a:latin typeface="Arial" panose="020B0604020202020204" pitchFamily="34" charset="0"/>
              </a:rPr>
              <a:t>Amazon Web Services (AWS) reports that in February 2020, they defended against a </a:t>
            </a:r>
            <a:r>
              <a:rPr lang="en-US" b="1" i="0" dirty="0">
                <a:solidFill>
                  <a:srgbClr val="4F4F4F"/>
                </a:solidFill>
                <a:effectLst/>
                <a:latin typeface="Arial" panose="020B0604020202020204" pitchFamily="34" charset="0"/>
              </a:rPr>
              <a:t>2.3 -terabit-per-second (</a:t>
            </a:r>
            <a:r>
              <a:rPr lang="en-US" b="1" i="0" dirty="0" err="1">
                <a:solidFill>
                  <a:srgbClr val="4F4F4F"/>
                </a:solidFill>
                <a:effectLst/>
                <a:latin typeface="Arial" panose="020B0604020202020204" pitchFamily="34" charset="0"/>
              </a:rPr>
              <a:t>Tbps</a:t>
            </a:r>
            <a:r>
              <a:rPr lang="en-US" b="1" i="0" dirty="0">
                <a:solidFill>
                  <a:srgbClr val="4F4F4F"/>
                </a:solidFill>
                <a:effectLst/>
                <a:latin typeface="Arial" panose="020B0604020202020204" pitchFamily="34" charset="0"/>
              </a:rPr>
              <a:t>) distributed denial of service (DDoS) attack!</a:t>
            </a:r>
            <a:r>
              <a:rPr lang="en-US" b="0" i="0" dirty="0">
                <a:solidFill>
                  <a:srgbClr val="4F4F4F"/>
                </a:solidFill>
                <a:effectLst/>
                <a:latin typeface="Arial" panose="020B0604020202020204" pitchFamily="34" charset="0"/>
              </a:rPr>
              <a:t> </a:t>
            </a:r>
          </a:p>
          <a:p>
            <a:endParaRPr lang="en-US" b="0" i="0" dirty="0">
              <a:solidFill>
                <a:srgbClr val="4F4F4F"/>
              </a:solidFill>
              <a:effectLst/>
              <a:latin typeface="Arial" panose="020B0604020202020204" pitchFamily="34" charset="0"/>
            </a:endParaRPr>
          </a:p>
          <a:p>
            <a:r>
              <a:rPr lang="en-US" b="0" i="1" dirty="0">
                <a:solidFill>
                  <a:srgbClr val="4F4F4F"/>
                </a:solidFill>
                <a:effectLst/>
                <a:latin typeface="Arial" panose="020B0604020202020204" pitchFamily="34" charset="0"/>
              </a:rPr>
              <a:t>In Q1 2020, a known UDP reflection vector, CLDAP reflection, was observed with a previously unseen volume of 2.3 </a:t>
            </a:r>
            <a:r>
              <a:rPr lang="en-US" b="0" i="1" dirty="0" err="1">
                <a:solidFill>
                  <a:srgbClr val="4F4F4F"/>
                </a:solidFill>
                <a:effectLst/>
                <a:latin typeface="Arial" panose="020B0604020202020204" pitchFamily="34" charset="0"/>
              </a:rPr>
              <a:t>Tbps</a:t>
            </a:r>
            <a:r>
              <a:rPr lang="en-US" b="0" i="1" dirty="0">
                <a:solidFill>
                  <a:srgbClr val="4F4F4F"/>
                </a:solidFill>
                <a:effectLst/>
                <a:latin typeface="Arial" panose="020B0604020202020204" pitchFamily="34" charset="0"/>
              </a:rPr>
              <a:t>. This is approximately 44% larger than any network volumetric event previously detected on AWS. CLDAP reflection attacks of this magnitude caused 3 days of elevated threat during a single week in February 2020 before subsiding. Despite this observation, smaller network volumetric events are far more common. The 99th percentile event in Q1 2020 was 43 Gbps.”</a:t>
            </a:r>
            <a:endParaRPr lang="en-US" dirty="0"/>
          </a:p>
        </p:txBody>
      </p:sp>
    </p:spTree>
    <p:extLst>
      <p:ext uri="{BB962C8B-B14F-4D97-AF65-F5344CB8AC3E}">
        <p14:creationId xmlns:p14="http://schemas.microsoft.com/office/powerpoint/2010/main" val="1838833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21</a:t>
            </a:fld>
            <a:endParaRPr lang="en-US" dirty="0"/>
          </a:p>
        </p:txBody>
      </p:sp>
    </p:spTree>
    <p:extLst>
      <p:ext uri="{BB962C8B-B14F-4D97-AF65-F5344CB8AC3E}">
        <p14:creationId xmlns:p14="http://schemas.microsoft.com/office/powerpoint/2010/main" val="640655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22</a:t>
            </a:fld>
            <a:endParaRPr lang="en-US" dirty="0"/>
          </a:p>
        </p:txBody>
      </p:sp>
    </p:spTree>
    <p:extLst>
      <p:ext uri="{BB962C8B-B14F-4D97-AF65-F5344CB8AC3E}">
        <p14:creationId xmlns:p14="http://schemas.microsoft.com/office/powerpoint/2010/main" val="2593708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23</a:t>
            </a:fld>
            <a:endParaRPr lang="en-US" dirty="0"/>
          </a:p>
        </p:txBody>
      </p:sp>
    </p:spTree>
    <p:extLst>
      <p:ext uri="{BB962C8B-B14F-4D97-AF65-F5344CB8AC3E}">
        <p14:creationId xmlns:p14="http://schemas.microsoft.com/office/powerpoint/2010/main" val="139854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24</a:t>
            </a:fld>
            <a:endParaRPr lang="en-US" dirty="0"/>
          </a:p>
        </p:txBody>
      </p:sp>
    </p:spTree>
    <p:extLst>
      <p:ext uri="{BB962C8B-B14F-4D97-AF65-F5344CB8AC3E}">
        <p14:creationId xmlns:p14="http://schemas.microsoft.com/office/powerpoint/2010/main" val="15366719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25</a:t>
            </a:fld>
            <a:endParaRPr lang="en-US" dirty="0"/>
          </a:p>
        </p:txBody>
      </p:sp>
    </p:spTree>
    <p:extLst>
      <p:ext uri="{BB962C8B-B14F-4D97-AF65-F5344CB8AC3E}">
        <p14:creationId xmlns:p14="http://schemas.microsoft.com/office/powerpoint/2010/main" val="1920787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26</a:t>
            </a:fld>
            <a:endParaRPr lang="en-US" dirty="0"/>
          </a:p>
        </p:txBody>
      </p:sp>
    </p:spTree>
    <p:extLst>
      <p:ext uri="{BB962C8B-B14F-4D97-AF65-F5344CB8AC3E}">
        <p14:creationId xmlns:p14="http://schemas.microsoft.com/office/powerpoint/2010/main" val="2040187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a:t>
            </a:fld>
            <a:endParaRPr lang="en-US" dirty="0"/>
          </a:p>
        </p:txBody>
      </p:sp>
    </p:spTree>
    <p:extLst>
      <p:ext uri="{BB962C8B-B14F-4D97-AF65-F5344CB8AC3E}">
        <p14:creationId xmlns:p14="http://schemas.microsoft.com/office/powerpoint/2010/main" val="3411082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27</a:t>
            </a:fld>
            <a:endParaRPr lang="en-US" dirty="0"/>
          </a:p>
        </p:txBody>
      </p:sp>
    </p:spTree>
    <p:extLst>
      <p:ext uri="{BB962C8B-B14F-4D97-AF65-F5344CB8AC3E}">
        <p14:creationId xmlns:p14="http://schemas.microsoft.com/office/powerpoint/2010/main" val="2259762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28</a:t>
            </a:fld>
            <a:endParaRPr lang="en-US" dirty="0"/>
          </a:p>
        </p:txBody>
      </p:sp>
    </p:spTree>
    <p:extLst>
      <p:ext uri="{BB962C8B-B14F-4D97-AF65-F5344CB8AC3E}">
        <p14:creationId xmlns:p14="http://schemas.microsoft.com/office/powerpoint/2010/main" val="38381084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29</a:t>
            </a:fld>
            <a:endParaRPr lang="en-US" dirty="0"/>
          </a:p>
        </p:txBody>
      </p:sp>
    </p:spTree>
    <p:extLst>
      <p:ext uri="{BB962C8B-B14F-4D97-AF65-F5344CB8AC3E}">
        <p14:creationId xmlns:p14="http://schemas.microsoft.com/office/powerpoint/2010/main" val="3050659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30</a:t>
            </a:fld>
            <a:endParaRPr lang="en-US" dirty="0"/>
          </a:p>
        </p:txBody>
      </p:sp>
    </p:spTree>
    <p:extLst>
      <p:ext uri="{BB962C8B-B14F-4D97-AF65-F5344CB8AC3E}">
        <p14:creationId xmlns:p14="http://schemas.microsoft.com/office/powerpoint/2010/main" val="1684054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31</a:t>
            </a:fld>
            <a:endParaRPr lang="en-US" dirty="0"/>
          </a:p>
        </p:txBody>
      </p:sp>
    </p:spTree>
    <p:extLst>
      <p:ext uri="{BB962C8B-B14F-4D97-AF65-F5344CB8AC3E}">
        <p14:creationId xmlns:p14="http://schemas.microsoft.com/office/powerpoint/2010/main" val="2390281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32</a:t>
            </a:fld>
            <a:endParaRPr lang="en-US" dirty="0"/>
          </a:p>
        </p:txBody>
      </p:sp>
    </p:spTree>
    <p:extLst>
      <p:ext uri="{BB962C8B-B14F-4D97-AF65-F5344CB8AC3E}">
        <p14:creationId xmlns:p14="http://schemas.microsoft.com/office/powerpoint/2010/main" val="1109996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33</a:t>
            </a:fld>
            <a:endParaRPr lang="en-US" dirty="0"/>
          </a:p>
        </p:txBody>
      </p:sp>
    </p:spTree>
    <p:extLst>
      <p:ext uri="{BB962C8B-B14F-4D97-AF65-F5344CB8AC3E}">
        <p14:creationId xmlns:p14="http://schemas.microsoft.com/office/powerpoint/2010/main" val="25829485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34</a:t>
            </a:fld>
            <a:endParaRPr lang="en-US" dirty="0"/>
          </a:p>
        </p:txBody>
      </p:sp>
    </p:spTree>
    <p:extLst>
      <p:ext uri="{BB962C8B-B14F-4D97-AF65-F5344CB8AC3E}">
        <p14:creationId xmlns:p14="http://schemas.microsoft.com/office/powerpoint/2010/main" val="11145777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35</a:t>
            </a:fld>
            <a:endParaRPr lang="en-US" dirty="0"/>
          </a:p>
        </p:txBody>
      </p:sp>
    </p:spTree>
    <p:extLst>
      <p:ext uri="{BB962C8B-B14F-4D97-AF65-F5344CB8AC3E}">
        <p14:creationId xmlns:p14="http://schemas.microsoft.com/office/powerpoint/2010/main" val="2927892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36</a:t>
            </a:fld>
            <a:endParaRPr lang="en-US" dirty="0"/>
          </a:p>
        </p:txBody>
      </p:sp>
    </p:spTree>
    <p:extLst>
      <p:ext uri="{BB962C8B-B14F-4D97-AF65-F5344CB8AC3E}">
        <p14:creationId xmlns:p14="http://schemas.microsoft.com/office/powerpoint/2010/main" val="177486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2811119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37</a:t>
            </a:fld>
            <a:endParaRPr lang="en-US" dirty="0"/>
          </a:p>
        </p:txBody>
      </p:sp>
    </p:spTree>
    <p:extLst>
      <p:ext uri="{BB962C8B-B14F-4D97-AF65-F5344CB8AC3E}">
        <p14:creationId xmlns:p14="http://schemas.microsoft.com/office/powerpoint/2010/main" val="4052877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38</a:t>
            </a:fld>
            <a:endParaRPr lang="en-US" dirty="0"/>
          </a:p>
        </p:txBody>
      </p:sp>
    </p:spTree>
    <p:extLst>
      <p:ext uri="{BB962C8B-B14F-4D97-AF65-F5344CB8AC3E}">
        <p14:creationId xmlns:p14="http://schemas.microsoft.com/office/powerpoint/2010/main" val="35219764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39</a:t>
            </a:fld>
            <a:endParaRPr lang="en-US" dirty="0"/>
          </a:p>
        </p:txBody>
      </p:sp>
    </p:spTree>
    <p:extLst>
      <p:ext uri="{BB962C8B-B14F-4D97-AF65-F5344CB8AC3E}">
        <p14:creationId xmlns:p14="http://schemas.microsoft.com/office/powerpoint/2010/main" val="3184526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dirty="0"/>
          </a:p>
        </p:txBody>
      </p:sp>
    </p:spTree>
    <p:extLst>
      <p:ext uri="{BB962C8B-B14F-4D97-AF65-F5344CB8AC3E}">
        <p14:creationId xmlns:p14="http://schemas.microsoft.com/office/powerpoint/2010/main" val="655165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41</a:t>
            </a:fld>
            <a:endParaRPr lang="en-US" dirty="0"/>
          </a:p>
        </p:txBody>
      </p:sp>
    </p:spTree>
    <p:extLst>
      <p:ext uri="{BB962C8B-B14F-4D97-AF65-F5344CB8AC3E}">
        <p14:creationId xmlns:p14="http://schemas.microsoft.com/office/powerpoint/2010/main" val="1531740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dirty="0"/>
          </a:p>
        </p:txBody>
      </p:sp>
    </p:spTree>
    <p:extLst>
      <p:ext uri="{BB962C8B-B14F-4D97-AF65-F5344CB8AC3E}">
        <p14:creationId xmlns:p14="http://schemas.microsoft.com/office/powerpoint/2010/main" val="261748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43</a:t>
            </a:fld>
            <a:endParaRPr lang="en-US" dirty="0"/>
          </a:p>
        </p:txBody>
      </p:sp>
    </p:spTree>
    <p:extLst>
      <p:ext uri="{BB962C8B-B14F-4D97-AF65-F5344CB8AC3E}">
        <p14:creationId xmlns:p14="http://schemas.microsoft.com/office/powerpoint/2010/main" val="6783235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dirty="0"/>
          </a:p>
        </p:txBody>
      </p:sp>
    </p:spTree>
    <p:extLst>
      <p:ext uri="{BB962C8B-B14F-4D97-AF65-F5344CB8AC3E}">
        <p14:creationId xmlns:p14="http://schemas.microsoft.com/office/powerpoint/2010/main" val="31964809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45</a:t>
            </a:fld>
            <a:endParaRPr lang="en-US" dirty="0"/>
          </a:p>
        </p:txBody>
      </p:sp>
    </p:spTree>
    <p:extLst>
      <p:ext uri="{BB962C8B-B14F-4D97-AF65-F5344CB8AC3E}">
        <p14:creationId xmlns:p14="http://schemas.microsoft.com/office/powerpoint/2010/main" val="2846378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46</a:t>
            </a:fld>
            <a:endParaRPr lang="en-US" dirty="0"/>
          </a:p>
        </p:txBody>
      </p:sp>
    </p:spTree>
    <p:extLst>
      <p:ext uri="{BB962C8B-B14F-4D97-AF65-F5344CB8AC3E}">
        <p14:creationId xmlns:p14="http://schemas.microsoft.com/office/powerpoint/2010/main" val="1917782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a:t>
            </a:fld>
            <a:endParaRPr lang="en-US" dirty="0"/>
          </a:p>
        </p:txBody>
      </p:sp>
    </p:spTree>
    <p:extLst>
      <p:ext uri="{BB962C8B-B14F-4D97-AF65-F5344CB8AC3E}">
        <p14:creationId xmlns:p14="http://schemas.microsoft.com/office/powerpoint/2010/main" val="33712736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47</a:t>
            </a:fld>
            <a:endParaRPr lang="en-US" dirty="0"/>
          </a:p>
        </p:txBody>
      </p:sp>
    </p:spTree>
    <p:extLst>
      <p:ext uri="{BB962C8B-B14F-4D97-AF65-F5344CB8AC3E}">
        <p14:creationId xmlns:p14="http://schemas.microsoft.com/office/powerpoint/2010/main" val="11806183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48</a:t>
            </a:fld>
            <a:endParaRPr lang="en-US" dirty="0"/>
          </a:p>
        </p:txBody>
      </p:sp>
    </p:spTree>
    <p:extLst>
      <p:ext uri="{BB962C8B-B14F-4D97-AF65-F5344CB8AC3E}">
        <p14:creationId xmlns:p14="http://schemas.microsoft.com/office/powerpoint/2010/main" val="32290770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49</a:t>
            </a:fld>
            <a:endParaRPr lang="en-US" dirty="0"/>
          </a:p>
        </p:txBody>
      </p:sp>
    </p:spTree>
    <p:extLst>
      <p:ext uri="{BB962C8B-B14F-4D97-AF65-F5344CB8AC3E}">
        <p14:creationId xmlns:p14="http://schemas.microsoft.com/office/powerpoint/2010/main" val="13407870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50</a:t>
            </a:fld>
            <a:endParaRPr lang="en-US" dirty="0"/>
          </a:p>
        </p:txBody>
      </p:sp>
    </p:spTree>
    <p:extLst>
      <p:ext uri="{BB962C8B-B14F-4D97-AF65-F5344CB8AC3E}">
        <p14:creationId xmlns:p14="http://schemas.microsoft.com/office/powerpoint/2010/main" val="7087588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51</a:t>
            </a:fld>
            <a:endParaRPr lang="en-US" dirty="0"/>
          </a:p>
        </p:txBody>
      </p:sp>
    </p:spTree>
    <p:extLst>
      <p:ext uri="{BB962C8B-B14F-4D97-AF65-F5344CB8AC3E}">
        <p14:creationId xmlns:p14="http://schemas.microsoft.com/office/powerpoint/2010/main" val="3920292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52</a:t>
            </a:fld>
            <a:endParaRPr lang="en-US" dirty="0"/>
          </a:p>
        </p:txBody>
      </p:sp>
    </p:spTree>
    <p:extLst>
      <p:ext uri="{BB962C8B-B14F-4D97-AF65-F5344CB8AC3E}">
        <p14:creationId xmlns:p14="http://schemas.microsoft.com/office/powerpoint/2010/main" val="2243946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53</a:t>
            </a:fld>
            <a:endParaRPr lang="en-US" dirty="0"/>
          </a:p>
        </p:txBody>
      </p:sp>
    </p:spTree>
    <p:extLst>
      <p:ext uri="{BB962C8B-B14F-4D97-AF65-F5344CB8AC3E}">
        <p14:creationId xmlns:p14="http://schemas.microsoft.com/office/powerpoint/2010/main" val="588129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54</a:t>
            </a:fld>
            <a:endParaRPr lang="en-US" dirty="0"/>
          </a:p>
        </p:txBody>
      </p:sp>
    </p:spTree>
    <p:extLst>
      <p:ext uri="{BB962C8B-B14F-4D97-AF65-F5344CB8AC3E}">
        <p14:creationId xmlns:p14="http://schemas.microsoft.com/office/powerpoint/2010/main" val="1327982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58</a:t>
            </a:fld>
            <a:endParaRPr lang="en-US" dirty="0"/>
          </a:p>
        </p:txBody>
      </p:sp>
    </p:spTree>
    <p:extLst>
      <p:ext uri="{BB962C8B-B14F-4D97-AF65-F5344CB8AC3E}">
        <p14:creationId xmlns:p14="http://schemas.microsoft.com/office/powerpoint/2010/main" val="13520270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59</a:t>
            </a:fld>
            <a:endParaRPr lang="en-US" dirty="0"/>
          </a:p>
        </p:txBody>
      </p:sp>
    </p:spTree>
    <p:extLst>
      <p:ext uri="{BB962C8B-B14F-4D97-AF65-F5344CB8AC3E}">
        <p14:creationId xmlns:p14="http://schemas.microsoft.com/office/powerpoint/2010/main" val="4023076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a:t>
            </a:fld>
            <a:endParaRPr lang="en-US" dirty="0"/>
          </a:p>
        </p:txBody>
      </p:sp>
    </p:spTree>
    <p:extLst>
      <p:ext uri="{BB962C8B-B14F-4D97-AF65-F5344CB8AC3E}">
        <p14:creationId xmlns:p14="http://schemas.microsoft.com/office/powerpoint/2010/main" val="3794087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60</a:t>
            </a:fld>
            <a:endParaRPr lang="en-US" dirty="0"/>
          </a:p>
        </p:txBody>
      </p:sp>
    </p:spTree>
    <p:extLst>
      <p:ext uri="{BB962C8B-B14F-4D97-AF65-F5344CB8AC3E}">
        <p14:creationId xmlns:p14="http://schemas.microsoft.com/office/powerpoint/2010/main" val="797525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Idea: hash a file first (thus reducing dimension of data greatly to just a few bits), then encrypt the hash instead of having to encrypt the entire raw data file.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61</a:t>
            </a:fld>
            <a:endParaRPr lang="en-US" dirty="0"/>
          </a:p>
        </p:txBody>
      </p:sp>
    </p:spTree>
    <p:extLst>
      <p:ext uri="{BB962C8B-B14F-4D97-AF65-F5344CB8AC3E}">
        <p14:creationId xmlns:p14="http://schemas.microsoft.com/office/powerpoint/2010/main" val="2019480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Poor functionality because several inputs give the same hash output.</a:t>
            </a:r>
          </a:p>
        </p:txBody>
      </p:sp>
      <p:sp>
        <p:nvSpPr>
          <p:cNvPr id="4" name="Slide Number Placeholder 3"/>
          <p:cNvSpPr>
            <a:spLocks noGrp="1"/>
          </p:cNvSpPr>
          <p:nvPr>
            <p:ph type="sldNum" sz="quarter" idx="5"/>
          </p:nvPr>
        </p:nvSpPr>
        <p:spPr/>
        <p:txBody>
          <a:bodyPr/>
          <a:lstStyle/>
          <a:p>
            <a:fld id="{3D91EEAC-CFEF-9647-876F-EABC6B8338D7}" type="slidenum">
              <a:rPr lang="en-US" smtClean="0"/>
              <a:t>62</a:t>
            </a:fld>
            <a:endParaRPr lang="en-US" dirty="0"/>
          </a:p>
        </p:txBody>
      </p:sp>
    </p:spTree>
    <p:extLst>
      <p:ext uri="{BB962C8B-B14F-4D97-AF65-F5344CB8AC3E}">
        <p14:creationId xmlns:p14="http://schemas.microsoft.com/office/powerpoint/2010/main" val="22547817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63</a:t>
            </a:fld>
            <a:endParaRPr lang="en-US" dirty="0"/>
          </a:p>
        </p:txBody>
      </p:sp>
    </p:spTree>
    <p:extLst>
      <p:ext uri="{BB962C8B-B14F-4D97-AF65-F5344CB8AC3E}">
        <p14:creationId xmlns:p14="http://schemas.microsoft.com/office/powerpoint/2010/main" val="25315386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someone has claimed they can reverse MD5, so MD5 hashing is not used in very secure systems.</a:t>
            </a:r>
          </a:p>
        </p:txBody>
      </p:sp>
      <p:sp>
        <p:nvSpPr>
          <p:cNvPr id="4" name="Slide Number Placeholder 3"/>
          <p:cNvSpPr>
            <a:spLocks noGrp="1"/>
          </p:cNvSpPr>
          <p:nvPr>
            <p:ph type="sldNum" sz="quarter" idx="5"/>
          </p:nvPr>
        </p:nvSpPr>
        <p:spPr/>
        <p:txBody>
          <a:bodyPr/>
          <a:lstStyle/>
          <a:p>
            <a:fld id="{3D91EEAC-CFEF-9647-876F-EABC6B8338D7}" type="slidenum">
              <a:rPr lang="en-US" smtClean="0"/>
              <a:t>64</a:t>
            </a:fld>
            <a:endParaRPr lang="en-US" dirty="0"/>
          </a:p>
        </p:txBody>
      </p:sp>
    </p:spTree>
    <p:extLst>
      <p:ext uri="{BB962C8B-B14F-4D97-AF65-F5344CB8AC3E}">
        <p14:creationId xmlns:p14="http://schemas.microsoft.com/office/powerpoint/2010/main" val="27089004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want to securely connect to a website; how do you know the website is the correct website?</a:t>
            </a:r>
          </a:p>
          <a:p>
            <a:pPr marL="628650" lvl="1" indent="-171450">
              <a:buFont typeface="Arial" panose="020B0604020202020204" pitchFamily="34" charset="0"/>
              <a:buChar char="•"/>
            </a:pPr>
            <a:r>
              <a:rPr lang="en-US" dirty="0"/>
              <a:t>Need to use CAs.</a:t>
            </a:r>
          </a:p>
          <a:p>
            <a:pPr marL="171450" lvl="0" indent="-171450">
              <a:buFont typeface="Arial" panose="020B0604020202020204" pitchFamily="34" charset="0"/>
              <a:buChar char="•"/>
            </a:pPr>
            <a:r>
              <a:rPr lang="en-US" dirty="0"/>
              <a:t>Website will transfer a certification to client (a signed (</a:t>
            </a:r>
            <a:r>
              <a:rPr lang="en-US" dirty="0">
                <a:sym typeface="Wingdings" panose="05000000000000000000" pitchFamily="2" charset="2"/>
              </a:rPr>
              <a:t>encrypted with private key) message sent by website (aka a CA) which the client can use the public key to decrypt the message to prove the website is correct; however you need CA that we trust to tell us the correct public key so we know which key we should be using to decrypt the signed message and prove a site/person/software is genuine.</a:t>
            </a:r>
          </a:p>
          <a:p>
            <a:pPr marL="628650" lvl="1" indent="-171450">
              <a:buFont typeface="Arial" panose="020B0604020202020204" pitchFamily="34" charset="0"/>
              <a:buChar char="•"/>
            </a:pPr>
            <a:r>
              <a:rPr lang="en-US" dirty="0">
                <a:sym typeface="Wingdings" panose="05000000000000000000" pitchFamily="2" charset="2"/>
              </a:rPr>
              <a:t>This is done through HTTPS (HTTP over SSL)</a:t>
            </a:r>
          </a:p>
          <a:p>
            <a:pPr marL="171450" lvl="0" indent="-171450">
              <a:buFont typeface="Arial" panose="020B0604020202020204" pitchFamily="34" charset="0"/>
              <a:buChar char="•"/>
            </a:pPr>
            <a:r>
              <a:rPr lang="en-US" dirty="0">
                <a:sym typeface="Wingdings" panose="05000000000000000000" pitchFamily="2" charset="2"/>
              </a:rPr>
              <a:t>The CA is middleman who generates public key and stores the private key and it does the signing with the private key, and it also sends public key to everyone or has it available for people to check from the CA what the public key is.</a:t>
            </a:r>
          </a:p>
          <a:p>
            <a:pPr marL="171450" lvl="0" indent="-171450">
              <a:buFont typeface="Arial" panose="020B0604020202020204" pitchFamily="34" charset="0"/>
              <a:buChar char="•"/>
            </a:pPr>
            <a:r>
              <a:rPr lang="en-US" dirty="0">
                <a:sym typeface="Wingdings" panose="05000000000000000000" pitchFamily="2" charset="2"/>
              </a:rPr>
              <a:t>The CA is a trusted 3</a:t>
            </a:r>
            <a:r>
              <a:rPr lang="en-US" baseline="30000" dirty="0">
                <a:sym typeface="Wingdings" panose="05000000000000000000" pitchFamily="2" charset="2"/>
              </a:rPr>
              <a:t>rd</a:t>
            </a:r>
            <a:r>
              <a:rPr lang="en-US" dirty="0">
                <a:sym typeface="Wingdings" panose="05000000000000000000" pitchFamily="2" charset="2"/>
              </a:rPr>
              <a:t> party.</a:t>
            </a:r>
          </a:p>
          <a:p>
            <a:pPr marL="628650" lvl="1" indent="-171450">
              <a:buFont typeface="Arial" panose="020B0604020202020204" pitchFamily="34" charset="0"/>
              <a:buChar char="•"/>
            </a:pPr>
            <a:r>
              <a:rPr lang="en-US" dirty="0">
                <a:sym typeface="Wingdings" panose="05000000000000000000" pitchFamily="2" charset="2"/>
              </a:rPr>
              <a:t>Easiest way to compromise the internet: compromise the CA.</a:t>
            </a:r>
          </a:p>
          <a:p>
            <a:pPr marL="628650" lvl="1" indent="-171450">
              <a:buFont typeface="Arial" panose="020B0604020202020204" pitchFamily="34" charset="0"/>
              <a:buChar char="•"/>
            </a:pPr>
            <a:r>
              <a:rPr lang="en-US" dirty="0">
                <a:sym typeface="Wingdings" panose="05000000000000000000" pitchFamily="2" charset="2"/>
              </a:rPr>
              <a:t>We need CA essentially because we cannot guarantee data integrity using only public key cryptography; so we have to put our trust in someone/something.</a:t>
            </a:r>
          </a:p>
          <a:p>
            <a:pPr marL="171450" lvl="0" indent="-171450">
              <a:buFont typeface="Arial" panose="020B0604020202020204" pitchFamily="34" charset="0"/>
              <a:buChar char="•"/>
            </a:pPr>
            <a:endParaRPr lang="en-US" dirty="0">
              <a:sym typeface="Wingdings" panose="05000000000000000000" pitchFamily="2" charset="2"/>
            </a:endParaRP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65</a:t>
            </a:fld>
            <a:endParaRPr lang="en-US" dirty="0"/>
          </a:p>
        </p:txBody>
      </p:sp>
    </p:spTree>
    <p:extLst>
      <p:ext uri="{BB962C8B-B14F-4D97-AF65-F5344CB8AC3E}">
        <p14:creationId xmlns:p14="http://schemas.microsoft.com/office/powerpoint/2010/main" val="32210740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66</a:t>
            </a:fld>
            <a:endParaRPr lang="en-US" dirty="0"/>
          </a:p>
        </p:txBody>
      </p:sp>
    </p:spTree>
    <p:extLst>
      <p:ext uri="{BB962C8B-B14F-4D97-AF65-F5344CB8AC3E}">
        <p14:creationId xmlns:p14="http://schemas.microsoft.com/office/powerpoint/2010/main" val="13653146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67</a:t>
            </a:fld>
            <a:endParaRPr lang="en-US" dirty="0"/>
          </a:p>
        </p:txBody>
      </p:sp>
    </p:spTree>
    <p:extLst>
      <p:ext uri="{BB962C8B-B14F-4D97-AF65-F5344CB8AC3E}">
        <p14:creationId xmlns:p14="http://schemas.microsoft.com/office/powerpoint/2010/main" val="6547873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Uses combination of symmetric and asymmetric keys.</a:t>
            </a:r>
          </a:p>
          <a:p>
            <a:pPr marL="171450" indent="-171450">
              <a:buFont typeface="Arial" panose="020B0604020202020204" pitchFamily="34" charset="0"/>
              <a:buChar char="•"/>
            </a:pPr>
            <a:r>
              <a:rPr lang="en-US" dirty="0"/>
              <a:t>This scenario provides only confidentiality.</a:t>
            </a:r>
          </a:p>
        </p:txBody>
      </p:sp>
      <p:sp>
        <p:nvSpPr>
          <p:cNvPr id="4" name="Slide Number Placeholder 3"/>
          <p:cNvSpPr>
            <a:spLocks noGrp="1"/>
          </p:cNvSpPr>
          <p:nvPr>
            <p:ph type="sldNum" sz="quarter" idx="5"/>
          </p:nvPr>
        </p:nvSpPr>
        <p:spPr/>
        <p:txBody>
          <a:bodyPr/>
          <a:lstStyle/>
          <a:p>
            <a:fld id="{3D91EEAC-CFEF-9647-876F-EABC6B8338D7}" type="slidenum">
              <a:rPr lang="en-US" smtClean="0"/>
              <a:t>68</a:t>
            </a:fld>
            <a:endParaRPr lang="en-US" dirty="0"/>
          </a:p>
        </p:txBody>
      </p:sp>
    </p:spTree>
    <p:extLst>
      <p:ext uri="{BB962C8B-B14F-4D97-AF65-F5344CB8AC3E}">
        <p14:creationId xmlns:p14="http://schemas.microsoft.com/office/powerpoint/2010/main" val="13812319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69</a:t>
            </a:fld>
            <a:endParaRPr lang="en-US" dirty="0"/>
          </a:p>
        </p:txBody>
      </p:sp>
    </p:spTree>
    <p:extLst>
      <p:ext uri="{BB962C8B-B14F-4D97-AF65-F5344CB8AC3E}">
        <p14:creationId xmlns:p14="http://schemas.microsoft.com/office/powerpoint/2010/main" val="2387116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a:t>
            </a:fld>
            <a:endParaRPr lang="en-US" dirty="0"/>
          </a:p>
        </p:txBody>
      </p:sp>
    </p:spTree>
    <p:extLst>
      <p:ext uri="{BB962C8B-B14F-4D97-AF65-F5344CB8AC3E}">
        <p14:creationId xmlns:p14="http://schemas.microsoft.com/office/powerpoint/2010/main" val="39827918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70</a:t>
            </a:fld>
            <a:endParaRPr lang="en-US" dirty="0"/>
          </a:p>
        </p:txBody>
      </p:sp>
    </p:spTree>
    <p:extLst>
      <p:ext uri="{BB962C8B-B14F-4D97-AF65-F5344CB8AC3E}">
        <p14:creationId xmlns:p14="http://schemas.microsoft.com/office/powerpoint/2010/main" val="7363816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Above scenario does not provide confidentiality</a:t>
            </a:r>
          </a:p>
          <a:p>
            <a:pPr marL="171450" indent="-171450">
              <a:buFont typeface="Arial" panose="020B0604020202020204" pitchFamily="34" charset="0"/>
              <a:buChar char="•"/>
            </a:pPr>
            <a:r>
              <a:rPr lang="en-US" dirty="0"/>
              <a:t>Above we have all 3: confidentiality, integrity, and authentication.</a:t>
            </a:r>
          </a:p>
          <a:p>
            <a:pPr marL="628650" lvl="1" indent="-171450">
              <a:buFont typeface="Arial" panose="020B0604020202020204" pitchFamily="34" charset="0"/>
              <a:buChar char="•"/>
            </a:pPr>
            <a:r>
              <a:rPr lang="en-US" dirty="0"/>
              <a:t>Done by combining the previous 2 scenarios.</a:t>
            </a:r>
          </a:p>
        </p:txBody>
      </p:sp>
      <p:sp>
        <p:nvSpPr>
          <p:cNvPr id="4" name="Slide Number Placeholder 3"/>
          <p:cNvSpPr>
            <a:spLocks noGrp="1"/>
          </p:cNvSpPr>
          <p:nvPr>
            <p:ph type="sldNum" sz="quarter" idx="5"/>
          </p:nvPr>
        </p:nvSpPr>
        <p:spPr/>
        <p:txBody>
          <a:bodyPr/>
          <a:lstStyle/>
          <a:p>
            <a:fld id="{3D91EEAC-CFEF-9647-876F-EABC6B8338D7}" type="slidenum">
              <a:rPr lang="en-US" smtClean="0"/>
              <a:t>71</a:t>
            </a:fld>
            <a:endParaRPr lang="en-US" dirty="0"/>
          </a:p>
        </p:txBody>
      </p:sp>
    </p:spTree>
    <p:extLst>
      <p:ext uri="{BB962C8B-B14F-4D97-AF65-F5344CB8AC3E}">
        <p14:creationId xmlns:p14="http://schemas.microsoft.com/office/powerpoint/2010/main" val="41116506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72</a:t>
            </a:fld>
            <a:endParaRPr lang="en-US" dirty="0"/>
          </a:p>
        </p:txBody>
      </p:sp>
    </p:spTree>
    <p:extLst>
      <p:ext uri="{BB962C8B-B14F-4D97-AF65-F5344CB8AC3E}">
        <p14:creationId xmlns:p14="http://schemas.microsoft.com/office/powerpoint/2010/main" val="40245767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73</a:t>
            </a:fld>
            <a:endParaRPr lang="en-US" dirty="0"/>
          </a:p>
        </p:txBody>
      </p:sp>
    </p:spTree>
    <p:extLst>
      <p:ext uri="{BB962C8B-B14F-4D97-AF65-F5344CB8AC3E}">
        <p14:creationId xmlns:p14="http://schemas.microsoft.com/office/powerpoint/2010/main" val="37785680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Differently layers of security at each of the 5 layers; you can encrypt whichever layer you need; for example TLS is very close to application layer and thus mostly only encrypts application layer + data.</a:t>
            </a:r>
          </a:p>
          <a:p>
            <a:pPr marL="628650" lvl="1" indent="-171450">
              <a:buFont typeface="Arial" panose="020B0604020202020204" pitchFamily="34" charset="0"/>
              <a:buChar char="•"/>
            </a:pPr>
            <a:r>
              <a:rPr lang="en-US" dirty="0"/>
              <a:t>If you encrypt at layers 2, then you would need to encrypt more data = more overhead and more data to encrypt, since layers 3-5 are encapsulated by layer 2.</a:t>
            </a:r>
          </a:p>
          <a:p>
            <a:pPr marL="628650" lvl="1" indent="-171450">
              <a:buFont typeface="Arial" panose="020B0604020202020204" pitchFamily="34" charset="0"/>
              <a:buChar char="•"/>
            </a:pPr>
            <a:r>
              <a:rPr lang="en-US" dirty="0"/>
              <a:t>But, if you encrypt at layer 2, then you will have more security with the cost of overhead because then layers 2-5 information can be sniffed but all header information for layer 2 and all layers above it will be encrypted; so for example, using </a:t>
            </a:r>
            <a:r>
              <a:rPr lang="en-US" dirty="0" err="1"/>
              <a:t>wireshark</a:t>
            </a:r>
            <a:r>
              <a:rPr lang="en-US" dirty="0"/>
              <a:t> and a port in promiscuous mode then you would not be able to see any layer 3 and above header or data information because the frames (layer 2) would be encrypted.</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74</a:t>
            </a:fld>
            <a:endParaRPr lang="en-US" dirty="0"/>
          </a:p>
        </p:txBody>
      </p:sp>
    </p:spTree>
    <p:extLst>
      <p:ext uri="{BB962C8B-B14F-4D97-AF65-F5344CB8AC3E}">
        <p14:creationId xmlns:p14="http://schemas.microsoft.com/office/powerpoint/2010/main" val="475206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TLS is between transport and application layers, but it is really an application layer protocol; it encrypts layer 4 segments except for the header; thus it really only encrypts application layer data.</a:t>
            </a:r>
          </a:p>
        </p:txBody>
      </p:sp>
      <p:sp>
        <p:nvSpPr>
          <p:cNvPr id="4" name="Slide Number Placeholder 3"/>
          <p:cNvSpPr>
            <a:spLocks noGrp="1"/>
          </p:cNvSpPr>
          <p:nvPr>
            <p:ph type="sldNum" sz="quarter" idx="5"/>
          </p:nvPr>
        </p:nvSpPr>
        <p:spPr/>
        <p:txBody>
          <a:bodyPr/>
          <a:lstStyle/>
          <a:p>
            <a:fld id="{3D91EEAC-CFEF-9647-876F-EABC6B8338D7}" type="slidenum">
              <a:rPr lang="en-US" smtClean="0"/>
              <a:t>75</a:t>
            </a:fld>
            <a:endParaRPr lang="en-US" dirty="0"/>
          </a:p>
        </p:txBody>
      </p:sp>
    </p:spTree>
    <p:extLst>
      <p:ext uri="{BB962C8B-B14F-4D97-AF65-F5344CB8AC3E}">
        <p14:creationId xmlns:p14="http://schemas.microsoft.com/office/powerpoint/2010/main" val="8471573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76</a:t>
            </a:fld>
            <a:endParaRPr lang="en-US" dirty="0"/>
          </a:p>
        </p:txBody>
      </p:sp>
    </p:spTree>
    <p:extLst>
      <p:ext uri="{BB962C8B-B14F-4D97-AF65-F5344CB8AC3E}">
        <p14:creationId xmlns:p14="http://schemas.microsoft.com/office/powerpoint/2010/main" val="15875257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Calling it “t-</a:t>
            </a:r>
            <a:r>
              <a:rPr lang="en-US" dirty="0" err="1"/>
              <a:t>tls</a:t>
            </a:r>
            <a:r>
              <a:rPr lang="en-US" dirty="0"/>
              <a:t>” because it is a “toy” </a:t>
            </a:r>
            <a:r>
              <a:rPr lang="en-US" dirty="0" err="1"/>
              <a:t>tls</a:t>
            </a:r>
            <a:r>
              <a:rPr lang="en-US" dirty="0"/>
              <a:t> protocol shown in this demonstration.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77</a:t>
            </a:fld>
            <a:endParaRPr lang="en-US" dirty="0"/>
          </a:p>
        </p:txBody>
      </p:sp>
    </p:spTree>
    <p:extLst>
      <p:ext uri="{BB962C8B-B14F-4D97-AF65-F5344CB8AC3E}">
        <p14:creationId xmlns:p14="http://schemas.microsoft.com/office/powerpoint/2010/main" val="39450543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78</a:t>
            </a:fld>
            <a:endParaRPr lang="en-US" dirty="0"/>
          </a:p>
        </p:txBody>
      </p:sp>
    </p:spTree>
    <p:extLst>
      <p:ext uri="{BB962C8B-B14F-4D97-AF65-F5344CB8AC3E}">
        <p14:creationId xmlns:p14="http://schemas.microsoft.com/office/powerpoint/2010/main" val="8633766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79</a:t>
            </a:fld>
            <a:endParaRPr lang="en-US" dirty="0"/>
          </a:p>
        </p:txBody>
      </p:sp>
    </p:spTree>
    <p:extLst>
      <p:ext uri="{BB962C8B-B14F-4D97-AF65-F5344CB8AC3E}">
        <p14:creationId xmlns:p14="http://schemas.microsoft.com/office/powerpoint/2010/main" val="4115372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a:t>
            </a:fld>
            <a:endParaRPr lang="en-US" dirty="0"/>
          </a:p>
        </p:txBody>
      </p:sp>
    </p:spTree>
    <p:extLst>
      <p:ext uri="{BB962C8B-B14F-4D97-AF65-F5344CB8AC3E}">
        <p14:creationId xmlns:p14="http://schemas.microsoft.com/office/powerpoint/2010/main" val="38010667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80</a:t>
            </a:fld>
            <a:endParaRPr lang="en-US" dirty="0"/>
          </a:p>
        </p:txBody>
      </p:sp>
    </p:spTree>
    <p:extLst>
      <p:ext uri="{BB962C8B-B14F-4D97-AF65-F5344CB8AC3E}">
        <p14:creationId xmlns:p14="http://schemas.microsoft.com/office/powerpoint/2010/main" val="3328002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81</a:t>
            </a:fld>
            <a:endParaRPr lang="en-US" dirty="0"/>
          </a:p>
        </p:txBody>
      </p:sp>
    </p:spTree>
    <p:extLst>
      <p:ext uri="{BB962C8B-B14F-4D97-AF65-F5344CB8AC3E}">
        <p14:creationId xmlns:p14="http://schemas.microsoft.com/office/powerpoint/2010/main" val="14387664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82</a:t>
            </a:fld>
            <a:endParaRPr lang="en-US" dirty="0"/>
          </a:p>
        </p:txBody>
      </p:sp>
    </p:spTree>
    <p:extLst>
      <p:ext uri="{BB962C8B-B14F-4D97-AF65-F5344CB8AC3E}">
        <p14:creationId xmlns:p14="http://schemas.microsoft.com/office/powerpoint/2010/main" val="13335814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83</a:t>
            </a:fld>
            <a:endParaRPr lang="en-US" dirty="0"/>
          </a:p>
        </p:txBody>
      </p:sp>
    </p:spTree>
    <p:extLst>
      <p:ext uri="{BB962C8B-B14F-4D97-AF65-F5344CB8AC3E}">
        <p14:creationId xmlns:p14="http://schemas.microsoft.com/office/powerpoint/2010/main" val="18585758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84</a:t>
            </a:fld>
            <a:endParaRPr lang="en-US" dirty="0"/>
          </a:p>
        </p:txBody>
      </p:sp>
    </p:spTree>
    <p:extLst>
      <p:ext uri="{BB962C8B-B14F-4D97-AF65-F5344CB8AC3E}">
        <p14:creationId xmlns:p14="http://schemas.microsoft.com/office/powerpoint/2010/main" val="96644268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85</a:t>
            </a:fld>
            <a:endParaRPr lang="en-US" dirty="0"/>
          </a:p>
        </p:txBody>
      </p:sp>
    </p:spTree>
    <p:extLst>
      <p:ext uri="{BB962C8B-B14F-4D97-AF65-F5344CB8AC3E}">
        <p14:creationId xmlns:p14="http://schemas.microsoft.com/office/powerpoint/2010/main" val="4049350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IPSEC is connection oriented.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TCP is probably used to establish this connection.</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86</a:t>
            </a:fld>
            <a:endParaRPr lang="en-US" dirty="0"/>
          </a:p>
        </p:txBody>
      </p:sp>
    </p:spTree>
    <p:extLst>
      <p:ext uri="{BB962C8B-B14F-4D97-AF65-F5344CB8AC3E}">
        <p14:creationId xmlns:p14="http://schemas.microsoft.com/office/powerpoint/2010/main" val="19766260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87</a:t>
            </a:fld>
            <a:endParaRPr lang="en-US" dirty="0"/>
          </a:p>
        </p:txBody>
      </p:sp>
    </p:spTree>
    <p:extLst>
      <p:ext uri="{BB962C8B-B14F-4D97-AF65-F5344CB8AC3E}">
        <p14:creationId xmlns:p14="http://schemas.microsoft.com/office/powerpoint/2010/main" val="104926331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Gateway could be a router, or another client/machine (such as VPN server).</a:t>
            </a:r>
          </a:p>
          <a:p>
            <a:pPr marL="171450" indent="-171450">
              <a:buFont typeface="Arial" panose="020B0604020202020204" pitchFamily="34" charset="0"/>
              <a:buChar char="•"/>
            </a:pPr>
            <a:r>
              <a:rPr lang="en-US" dirty="0"/>
              <a:t>IPSEC is connection oriented.</a:t>
            </a:r>
          </a:p>
          <a:p>
            <a:pPr marL="628650" lvl="1" indent="-171450">
              <a:buFont typeface="Arial" panose="020B0604020202020204" pitchFamily="34" charset="0"/>
              <a:buChar char="•"/>
            </a:pPr>
            <a:r>
              <a:rPr lang="en-US" dirty="0"/>
              <a:t>TCP is probably used to establish this connection.</a:t>
            </a:r>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88</a:t>
            </a:fld>
            <a:endParaRPr lang="en-US" dirty="0"/>
          </a:p>
        </p:txBody>
      </p:sp>
    </p:spTree>
    <p:extLst>
      <p:ext uri="{BB962C8B-B14F-4D97-AF65-F5344CB8AC3E}">
        <p14:creationId xmlns:p14="http://schemas.microsoft.com/office/powerpoint/2010/main" val="31566619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Need padding for 2 reasons: message length confidentiality and often the encryption algorithm mechanism requires it.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89</a:t>
            </a:fld>
            <a:endParaRPr lang="en-US" dirty="0"/>
          </a:p>
        </p:txBody>
      </p:sp>
    </p:spTree>
    <p:extLst>
      <p:ext uri="{BB962C8B-B14F-4D97-AF65-F5344CB8AC3E}">
        <p14:creationId xmlns:p14="http://schemas.microsoft.com/office/powerpoint/2010/main" val="2457601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from Princeton, published in year 2017, </a:t>
            </a:r>
          </a:p>
        </p:txBody>
      </p:sp>
    </p:spTree>
    <p:extLst>
      <p:ext uri="{BB962C8B-B14F-4D97-AF65-F5344CB8AC3E}">
        <p14:creationId xmlns:p14="http://schemas.microsoft.com/office/powerpoint/2010/main" val="4574637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90</a:t>
            </a:fld>
            <a:endParaRPr lang="en-US" dirty="0"/>
          </a:p>
        </p:txBody>
      </p:sp>
    </p:spTree>
    <p:extLst>
      <p:ext uri="{BB962C8B-B14F-4D97-AF65-F5344CB8AC3E}">
        <p14:creationId xmlns:p14="http://schemas.microsoft.com/office/powerpoint/2010/main" val="409315029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91</a:t>
            </a:fld>
            <a:endParaRPr lang="en-US" dirty="0"/>
          </a:p>
        </p:txBody>
      </p:sp>
    </p:spTree>
    <p:extLst>
      <p:ext uri="{BB962C8B-B14F-4D97-AF65-F5344CB8AC3E}">
        <p14:creationId xmlns:p14="http://schemas.microsoft.com/office/powerpoint/2010/main" val="18009706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VPN CLIENT = GATEWAY (ROUTER OR SERVER OR LOCAL SOFTWARE)</a:t>
            </a:r>
          </a:p>
          <a:p>
            <a:pPr marL="628650" lvl="1" indent="-171450">
              <a:buFont typeface="Arial" panose="020B0604020202020204" pitchFamily="34" charset="0"/>
              <a:buChar char="•"/>
            </a:pPr>
            <a:r>
              <a:rPr lang="en-US" dirty="0"/>
              <a:t>VPN client example: VPN </a:t>
            </a:r>
            <a:r>
              <a:rPr lang="en-US" dirty="0" err="1"/>
              <a:t>globalConnect</a:t>
            </a:r>
            <a:r>
              <a:rPr lang="en-US" dirty="0"/>
              <a:t>.</a:t>
            </a:r>
          </a:p>
          <a:p>
            <a:pPr marL="171450" lvl="0" indent="-171450">
              <a:buFont typeface="Arial" panose="020B0604020202020204" pitchFamily="34" charset="0"/>
              <a:buChar char="•"/>
            </a:pPr>
            <a:r>
              <a:rPr lang="en-US" dirty="0"/>
              <a:t>VPN Server also running same software as VPN client.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93</a:t>
            </a:fld>
            <a:endParaRPr lang="en-US" dirty="0"/>
          </a:p>
        </p:txBody>
      </p:sp>
    </p:spTree>
    <p:extLst>
      <p:ext uri="{BB962C8B-B14F-4D97-AF65-F5344CB8AC3E}">
        <p14:creationId xmlns:p14="http://schemas.microsoft.com/office/powerpoint/2010/main" val="20105595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Onion Routers are not real routers but rather other users </a:t>
            </a:r>
            <a:r>
              <a:rPr lang="en-US" dirty="0">
                <a:sym typeface="Wingdings" panose="05000000000000000000" pitchFamily="2" charset="2"/>
              </a:rPr>
              <a:t> </a:t>
            </a:r>
            <a:r>
              <a:rPr lang="en-US" dirty="0"/>
              <a:t>non intermediary devices.</a:t>
            </a:r>
          </a:p>
          <a:p>
            <a:pPr marL="628650" lvl="1" indent="-171450">
              <a:buFont typeface="Arial" panose="020B0604020202020204" pitchFamily="34" charset="0"/>
              <a:buChar char="•"/>
            </a:pPr>
            <a:r>
              <a:rPr lang="en-US" dirty="0"/>
              <a:t>Used in TOR.</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95</a:t>
            </a:fld>
            <a:endParaRPr lang="en-US" dirty="0"/>
          </a:p>
        </p:txBody>
      </p:sp>
    </p:spTree>
    <p:extLst>
      <p:ext uri="{BB962C8B-B14F-4D97-AF65-F5344CB8AC3E}">
        <p14:creationId xmlns:p14="http://schemas.microsoft.com/office/powerpoint/2010/main" val="102877777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96</a:t>
            </a:fld>
            <a:endParaRPr lang="en-US" dirty="0"/>
          </a:p>
        </p:txBody>
      </p:sp>
    </p:spTree>
    <p:extLst>
      <p:ext uri="{BB962C8B-B14F-4D97-AF65-F5344CB8AC3E}">
        <p14:creationId xmlns:p14="http://schemas.microsoft.com/office/powerpoint/2010/main" val="282543740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WIFI requires Link Layer security (since WIFI is link layer).</a:t>
            </a:r>
          </a:p>
          <a:p>
            <a:pPr marL="628650" lvl="1" indent="-171450">
              <a:buFont typeface="Arial" panose="020B0604020202020204" pitchFamily="34" charset="0"/>
              <a:buChar char="•"/>
            </a:pPr>
            <a:r>
              <a:rPr lang="en-US" dirty="0"/>
              <a:t>Especially wireless is broadcast through the air to everyone nearby.</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97</a:t>
            </a:fld>
            <a:endParaRPr lang="en-US" dirty="0"/>
          </a:p>
        </p:txBody>
      </p:sp>
    </p:spTree>
    <p:extLst>
      <p:ext uri="{BB962C8B-B14F-4D97-AF65-F5344CB8AC3E}">
        <p14:creationId xmlns:p14="http://schemas.microsoft.com/office/powerpoint/2010/main" val="13309139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98</a:t>
            </a:fld>
            <a:endParaRPr lang="en-US" dirty="0"/>
          </a:p>
        </p:txBody>
      </p:sp>
    </p:spTree>
    <p:extLst>
      <p:ext uri="{BB962C8B-B14F-4D97-AF65-F5344CB8AC3E}">
        <p14:creationId xmlns:p14="http://schemas.microsoft.com/office/powerpoint/2010/main" val="1825558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99</a:t>
            </a:fld>
            <a:endParaRPr lang="en-US" dirty="0"/>
          </a:p>
        </p:txBody>
      </p:sp>
    </p:spTree>
    <p:extLst>
      <p:ext uri="{BB962C8B-B14F-4D97-AF65-F5344CB8AC3E}">
        <p14:creationId xmlns:p14="http://schemas.microsoft.com/office/powerpoint/2010/main" val="2806281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WPA 1 and 2 are outdated protocol but many old routers still run it which is why it can be unsafe to connect to public </a:t>
            </a:r>
            <a:r>
              <a:rPr lang="en-US" dirty="0" err="1"/>
              <a:t>wifi</a:t>
            </a:r>
            <a:r>
              <a:rPr lang="en-US" dirty="0"/>
              <a:t> networks.</a:t>
            </a:r>
          </a:p>
        </p:txBody>
      </p:sp>
      <p:sp>
        <p:nvSpPr>
          <p:cNvPr id="4" name="Slide Number Placeholder 3"/>
          <p:cNvSpPr>
            <a:spLocks noGrp="1"/>
          </p:cNvSpPr>
          <p:nvPr>
            <p:ph type="sldNum" sz="quarter" idx="5"/>
          </p:nvPr>
        </p:nvSpPr>
        <p:spPr/>
        <p:txBody>
          <a:bodyPr/>
          <a:lstStyle/>
          <a:p>
            <a:fld id="{3D91EEAC-CFEF-9647-876F-EABC6B8338D7}" type="slidenum">
              <a:rPr lang="en-US" smtClean="0"/>
              <a:t>100</a:t>
            </a:fld>
            <a:endParaRPr lang="en-US" dirty="0"/>
          </a:p>
        </p:txBody>
      </p:sp>
    </p:spTree>
    <p:extLst>
      <p:ext uri="{BB962C8B-B14F-4D97-AF65-F5344CB8AC3E}">
        <p14:creationId xmlns:p14="http://schemas.microsoft.com/office/powerpoint/2010/main" val="385148321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101</a:t>
            </a:fld>
            <a:endParaRPr lang="en-US" dirty="0"/>
          </a:p>
        </p:txBody>
      </p:sp>
    </p:spTree>
    <p:extLst>
      <p:ext uri="{BB962C8B-B14F-4D97-AF65-F5344CB8AC3E}">
        <p14:creationId xmlns:p14="http://schemas.microsoft.com/office/powerpoint/2010/main" val="2912100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Brighten My Path is a </a:t>
            </a:r>
            <a:r>
              <a:rPr lang="en-US" dirty="0" err="1"/>
              <a:t>SmartApp</a:t>
            </a:r>
            <a:r>
              <a:rPr lang="en-US" dirty="0"/>
              <a:t> for automatically turning on the outlet after a motion has been detected by the motion sensor</a:t>
            </a:r>
          </a:p>
          <a:p>
            <a:endParaRPr lang="en-US" dirty="0"/>
          </a:p>
          <a:p>
            <a:r>
              <a:rPr lang="en-US" dirty="0" err="1"/>
              <a:t>motion.active</a:t>
            </a:r>
            <a:r>
              <a:rPr lang="en-US" dirty="0"/>
              <a:t> corresponds to packet sequence (54 ↑) and </a:t>
            </a:r>
            <a:r>
              <a:rPr lang="en-US" dirty="0" err="1"/>
              <a:t>switch.on</a:t>
            </a:r>
            <a:r>
              <a:rPr lang="en-US" dirty="0"/>
              <a:t> corresponds to packet sequence (50 ↓, 47 ↓, 47 ↓, 52 ↓), </a:t>
            </a:r>
          </a:p>
          <a:p>
            <a:endParaRPr lang="en-US" dirty="0"/>
          </a:p>
        </p:txBody>
      </p:sp>
    </p:spTree>
    <p:extLst>
      <p:ext uri="{BB962C8B-B14F-4D97-AF65-F5344CB8AC3E}">
        <p14:creationId xmlns:p14="http://schemas.microsoft.com/office/powerpoint/2010/main" val="7287287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102</a:t>
            </a:fld>
            <a:endParaRPr lang="en-US" dirty="0"/>
          </a:p>
        </p:txBody>
      </p:sp>
    </p:spTree>
    <p:extLst>
      <p:ext uri="{BB962C8B-B14F-4D97-AF65-F5344CB8AC3E}">
        <p14:creationId xmlns:p14="http://schemas.microsoft.com/office/powerpoint/2010/main" val="27057320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103</a:t>
            </a:fld>
            <a:endParaRPr lang="en-US" dirty="0"/>
          </a:p>
        </p:txBody>
      </p:sp>
    </p:spTree>
    <p:extLst>
      <p:ext uri="{BB962C8B-B14F-4D97-AF65-F5344CB8AC3E}">
        <p14:creationId xmlns:p14="http://schemas.microsoft.com/office/powerpoint/2010/main" val="42594187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104</a:t>
            </a:fld>
            <a:endParaRPr lang="en-US" dirty="0"/>
          </a:p>
        </p:txBody>
      </p:sp>
    </p:spTree>
    <p:extLst>
      <p:ext uri="{BB962C8B-B14F-4D97-AF65-F5344CB8AC3E}">
        <p14:creationId xmlns:p14="http://schemas.microsoft.com/office/powerpoint/2010/main" val="246118115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105</a:t>
            </a:fld>
            <a:endParaRPr lang="en-US" dirty="0"/>
          </a:p>
        </p:txBody>
      </p:sp>
    </p:spTree>
    <p:extLst>
      <p:ext uri="{BB962C8B-B14F-4D97-AF65-F5344CB8AC3E}">
        <p14:creationId xmlns:p14="http://schemas.microsoft.com/office/powerpoint/2010/main" val="9130274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106</a:t>
            </a:fld>
            <a:endParaRPr lang="en-US" dirty="0"/>
          </a:p>
        </p:txBody>
      </p:sp>
    </p:spTree>
    <p:extLst>
      <p:ext uri="{BB962C8B-B14F-4D97-AF65-F5344CB8AC3E}">
        <p14:creationId xmlns:p14="http://schemas.microsoft.com/office/powerpoint/2010/main" val="40935830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107</a:t>
            </a:fld>
            <a:endParaRPr lang="en-US" dirty="0"/>
          </a:p>
        </p:txBody>
      </p:sp>
    </p:spTree>
    <p:extLst>
      <p:ext uri="{BB962C8B-B14F-4D97-AF65-F5344CB8AC3E}">
        <p14:creationId xmlns:p14="http://schemas.microsoft.com/office/powerpoint/2010/main" val="173775025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108</a:t>
            </a:fld>
            <a:endParaRPr lang="en-US" dirty="0"/>
          </a:p>
        </p:txBody>
      </p:sp>
    </p:spTree>
    <p:extLst>
      <p:ext uri="{BB962C8B-B14F-4D97-AF65-F5344CB8AC3E}">
        <p14:creationId xmlns:p14="http://schemas.microsoft.com/office/powerpoint/2010/main" val="47089413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109</a:t>
            </a:fld>
            <a:endParaRPr lang="en-US" dirty="0"/>
          </a:p>
        </p:txBody>
      </p:sp>
    </p:spTree>
    <p:extLst>
      <p:ext uri="{BB962C8B-B14F-4D97-AF65-F5344CB8AC3E}">
        <p14:creationId xmlns:p14="http://schemas.microsoft.com/office/powerpoint/2010/main" val="374104745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111</a:t>
            </a:fld>
            <a:endParaRPr lang="en-US" dirty="0"/>
          </a:p>
        </p:txBody>
      </p:sp>
    </p:spTree>
    <p:extLst>
      <p:ext uri="{BB962C8B-B14F-4D97-AF65-F5344CB8AC3E}">
        <p14:creationId xmlns:p14="http://schemas.microsoft.com/office/powerpoint/2010/main" val="422513736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113</a:t>
            </a:fld>
            <a:endParaRPr lang="en-US" dirty="0"/>
          </a:p>
        </p:txBody>
      </p:sp>
    </p:spTree>
    <p:extLst>
      <p:ext uri="{BB962C8B-B14F-4D97-AF65-F5344CB8AC3E}">
        <p14:creationId xmlns:p14="http://schemas.microsoft.com/office/powerpoint/2010/main" val="3219723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633856" y="6443089"/>
            <a:ext cx="2328959"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Security: 8- </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Security: 8- </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Security: 8- </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Security: 8- </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11200" y="228600"/>
            <a:ext cx="10363200" cy="1143000"/>
          </a:xfrm>
        </p:spPr>
        <p:txBody>
          <a:bodyPr/>
          <a:lstStyle/>
          <a:p>
            <a:r>
              <a:rPr lang="en-US"/>
              <a:t>Click to edit Master title style</a:t>
            </a:r>
          </a:p>
        </p:txBody>
      </p:sp>
      <p:sp>
        <p:nvSpPr>
          <p:cNvPr id="3" name="Text Placeholder 2"/>
          <p:cNvSpPr>
            <a:spLocks noGrp="1"/>
          </p:cNvSpPr>
          <p:nvPr>
            <p:ph type="body" sz="half" idx="1"/>
          </p:nvPr>
        </p:nvSpPr>
        <p:spPr>
          <a:xfrm>
            <a:off x="711200" y="1600200"/>
            <a:ext cx="50800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5994400" y="1600200"/>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5994400" y="4000500"/>
            <a:ext cx="5080000" cy="2247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ChangeArrowheads="1"/>
          </p:cNvSpPr>
          <p:nvPr>
            <p:ph type="ftr" sz="quarter" idx="10"/>
          </p:nvPr>
        </p:nvSpPr>
        <p:spPr>
          <a:xfrm>
            <a:off x="6197600" y="6477000"/>
            <a:ext cx="5149851" cy="311150"/>
          </a:xfrm>
          <a:prstGeom prst="rect">
            <a:avLst/>
          </a:prstGeom>
          <a:ln/>
        </p:spPr>
        <p:txBody>
          <a:bodyPr/>
          <a:lstStyle>
            <a:lvl1pPr>
              <a:defRPr/>
            </a:lvl1pPr>
          </a:lstStyle>
          <a:p>
            <a:pPr>
              <a:defRPr/>
            </a:pPr>
            <a:r>
              <a:rPr lang="en-US"/>
              <a:t>Security</a:t>
            </a:r>
            <a:endParaRPr lang="en-US" dirty="0"/>
          </a:p>
        </p:txBody>
      </p:sp>
    </p:spTree>
    <p:extLst>
      <p:ext uri="{BB962C8B-B14F-4D97-AF65-F5344CB8AC3E}">
        <p14:creationId xmlns:p14="http://schemas.microsoft.com/office/powerpoint/2010/main" val="18069921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633856" y="6443089"/>
            <a:ext cx="2328959"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Wireless and Mobile Networks: 7-</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5"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image" Target="../media/image44.png"/></Relationships>
</file>

<file path=ppt/slides/_rels/slide10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9.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0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0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mp"/><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2.wmf"/><Relationship Id="rId5" Type="http://schemas.openxmlformats.org/officeDocument/2006/relationships/image" Target="../media/image5.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wmf"/><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2.wmf"/><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24.jpeg"/><Relationship Id="rId5" Type="http://schemas.openxmlformats.org/officeDocument/2006/relationships/image" Target="../media/image5.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25.wmf"/><Relationship Id="rId5" Type="http://schemas.openxmlformats.org/officeDocument/2006/relationships/image" Target="../media/image5.png"/><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5.wmf"/><Relationship Id="rId5" Type="http://schemas.openxmlformats.org/officeDocument/2006/relationships/image" Target="../media/image5.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6.png"/></Relationships>
</file>

<file path=ppt/slides/_rels/slide5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22.wmf"/><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5.xml"/><Relationship Id="rId1" Type="http://schemas.openxmlformats.org/officeDocument/2006/relationships/slideLayout" Target="../slideLayouts/slideLayout3.xml"/><Relationship Id="rId6" Type="http://schemas.openxmlformats.org/officeDocument/2006/relationships/image" Target="../media/image22.wmf"/><Relationship Id="rId5" Type="http://schemas.openxmlformats.org/officeDocument/2006/relationships/image" Target="../media/image29.wmf"/><Relationship Id="rId4" Type="http://schemas.openxmlformats.org/officeDocument/2006/relationships/image" Target="../media/image5.png"/></Relationships>
</file>

<file path=ppt/slides/_rels/slide6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56.xml"/><Relationship Id="rId1" Type="http://schemas.openxmlformats.org/officeDocument/2006/relationships/slideLayout" Target="../slideLayouts/slideLayout3.xml"/><Relationship Id="rId5" Type="http://schemas.openxmlformats.org/officeDocument/2006/relationships/image" Target="../media/image29.wmf"/><Relationship Id="rId4" Type="http://schemas.openxmlformats.org/officeDocument/2006/relationships/image" Target="../media/image22.wmf"/></Relationships>
</file>

<file path=ppt/slides/_rels/slide6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7.wmf"/><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27.wmf"/><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60.xml"/><Relationship Id="rId1" Type="http://schemas.openxmlformats.org/officeDocument/2006/relationships/slideLayout" Target="../slideLayouts/slideLayout3.xml"/><Relationship Id="rId6" Type="http://schemas.openxmlformats.org/officeDocument/2006/relationships/image" Target="../media/image27.wmf"/><Relationship Id="rId5" Type="http://schemas.openxmlformats.org/officeDocument/2006/relationships/image" Target="../media/image5.png"/><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61.xml"/><Relationship Id="rId1" Type="http://schemas.openxmlformats.org/officeDocument/2006/relationships/slideLayout" Target="../slideLayouts/slideLayout3.xml"/><Relationship Id="rId5" Type="http://schemas.openxmlformats.org/officeDocument/2006/relationships/image" Target="../media/image27.wmf"/><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9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9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12A0"/>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4" y="561975"/>
            <a:ext cx="5127523" cy="193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5400" b="1" dirty="0">
                <a:solidFill>
                  <a:srgbClr val="000099"/>
                </a:solidFill>
                <a:latin typeface="+mj-lt"/>
              </a:rPr>
              <a:t>Chapter 8</a:t>
            </a:r>
            <a:br>
              <a:rPr lang="en-US" altLang="en-US" sz="6000" b="1" dirty="0">
                <a:solidFill>
                  <a:srgbClr val="000099"/>
                </a:solidFill>
                <a:latin typeface="+mj-lt"/>
              </a:rPr>
            </a:br>
            <a:r>
              <a:rPr lang="en-US" altLang="en-US" sz="5400" b="1" dirty="0">
                <a:solidFill>
                  <a:srgbClr val="000099"/>
                </a:solidFill>
                <a:latin typeface="+mj-lt"/>
              </a:rPr>
              <a:t>Security</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31482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B7F2B-65BE-420B-A792-813F35BE4A61}"/>
              </a:ext>
            </a:extLst>
          </p:cNvPr>
          <p:cNvSpPr>
            <a:spLocks noGrp="1"/>
          </p:cNvSpPr>
          <p:nvPr>
            <p:ph type="title"/>
          </p:nvPr>
        </p:nvSpPr>
        <p:spPr>
          <a:xfrm>
            <a:off x="2057400" y="228600"/>
            <a:ext cx="8127403" cy="1143000"/>
          </a:xfrm>
        </p:spPr>
        <p:txBody>
          <a:bodyPr/>
          <a:lstStyle/>
          <a:p>
            <a:r>
              <a:rPr lang="en-US" dirty="0"/>
              <a:t>Passive Attack (2) Traffic Analysis</a:t>
            </a:r>
          </a:p>
        </p:txBody>
      </p:sp>
      <p:pic>
        <p:nvPicPr>
          <p:cNvPr id="9" name="Content Placeholder 8" descr="Diagram&#10;&#10;Description automatically generated">
            <a:extLst>
              <a:ext uri="{FF2B5EF4-FFF2-40B4-BE49-F238E27FC236}">
                <a16:creationId xmlns:a16="http://schemas.microsoft.com/office/drawing/2014/main" id="{B45E0877-A3EF-44A1-ABD3-A2153320CAA8}"/>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412403" y="2177707"/>
            <a:ext cx="7772400" cy="3708341"/>
          </a:xfrm>
        </p:spPr>
      </p:pic>
      <p:sp>
        <p:nvSpPr>
          <p:cNvPr id="5" name="TextBox 4">
            <a:extLst>
              <a:ext uri="{FF2B5EF4-FFF2-40B4-BE49-F238E27FC236}">
                <a16:creationId xmlns:a16="http://schemas.microsoft.com/office/drawing/2014/main" id="{916CDC85-AA7A-42CC-AD2F-F1BD26B2A5DE}"/>
              </a:ext>
            </a:extLst>
          </p:cNvPr>
          <p:cNvSpPr txBox="1"/>
          <p:nvPr/>
        </p:nvSpPr>
        <p:spPr>
          <a:xfrm>
            <a:off x="2545977" y="1589987"/>
            <a:ext cx="4572000" cy="369332"/>
          </a:xfrm>
          <a:prstGeom prst="rect">
            <a:avLst/>
          </a:prstGeom>
          <a:noFill/>
        </p:spPr>
        <p:txBody>
          <a:bodyPr wrap="square">
            <a:spAutoFit/>
          </a:bodyPr>
          <a:lstStyle/>
          <a:p>
            <a:r>
              <a:rPr lang="en-US" dirty="0"/>
              <a:t>Even for encrypted data!</a:t>
            </a:r>
          </a:p>
        </p:txBody>
      </p:sp>
    </p:spTree>
    <p:extLst>
      <p:ext uri="{BB962C8B-B14F-4D97-AF65-F5344CB8AC3E}">
        <p14:creationId xmlns:p14="http://schemas.microsoft.com/office/powerpoint/2010/main" val="3363782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Box 112">
            <a:extLst>
              <a:ext uri="{FF2B5EF4-FFF2-40B4-BE49-F238E27FC236}">
                <a16:creationId xmlns:a16="http://schemas.microsoft.com/office/drawing/2014/main" id="{31427390-2F8A-B94D-86EA-DAA138A7275A}"/>
              </a:ext>
            </a:extLst>
          </p:cNvPr>
          <p:cNvSpPr txBox="1"/>
          <p:nvPr/>
        </p:nvSpPr>
        <p:spPr>
          <a:xfrm>
            <a:off x="7484150" y="1791297"/>
            <a:ext cx="1618456" cy="307777"/>
          </a:xfrm>
          <a:prstGeom prst="rect">
            <a:avLst/>
          </a:prstGeom>
          <a:noFill/>
        </p:spPr>
        <p:txBody>
          <a:bodyPr wrap="none" rtlCol="0">
            <a:spAutoFit/>
          </a:bodyPr>
          <a:lstStyle/>
          <a:p>
            <a:r>
              <a:rPr lang="en-US" sz="1400" dirty="0"/>
              <a:t>Initial shared secret</a:t>
            </a:r>
            <a:endParaRPr lang="en-US" sz="1400" baseline="-250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100</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802.11: WPA3 handshake</a:t>
            </a:r>
          </a:p>
        </p:txBody>
      </p:sp>
      <p:sp>
        <p:nvSpPr>
          <p:cNvPr id="83" name="Content Placeholder 1">
            <a:extLst>
              <a:ext uri="{FF2B5EF4-FFF2-40B4-BE49-F238E27FC236}">
                <a16:creationId xmlns:a16="http://schemas.microsoft.com/office/drawing/2014/main" id="{6800D86D-7DDC-704C-96C1-F9263A3DD10B}"/>
              </a:ext>
            </a:extLst>
          </p:cNvPr>
          <p:cNvSpPr>
            <a:spLocks noGrp="1"/>
          </p:cNvSpPr>
          <p:nvPr>
            <p:ph idx="1"/>
          </p:nvPr>
        </p:nvSpPr>
        <p:spPr>
          <a:xfrm>
            <a:off x="1050235" y="3597966"/>
            <a:ext cx="10515600" cy="3260034"/>
          </a:xfrm>
        </p:spPr>
        <p:txBody>
          <a:bodyPr>
            <a:normAutofit/>
          </a:bodyPr>
          <a:lstStyle/>
          <a:p>
            <a:pPr>
              <a:lnSpc>
                <a:spcPct val="100000"/>
              </a:lnSpc>
              <a:spcBef>
                <a:spcPts val="300"/>
              </a:spcBef>
            </a:pPr>
            <a:r>
              <a:rPr lang="en-US" dirty="0"/>
              <a:t>AS generates </a:t>
            </a:r>
            <a:r>
              <a:rPr lang="en-US" i="1" dirty="0"/>
              <a:t>Nonce</a:t>
            </a:r>
            <a:r>
              <a:rPr lang="en-US" i="1" baseline="-25000" dirty="0"/>
              <a:t>AS</a:t>
            </a:r>
            <a:r>
              <a:rPr lang="en-US" dirty="0"/>
              <a:t>, sends to mobile</a:t>
            </a:r>
          </a:p>
          <a:p>
            <a:pPr>
              <a:lnSpc>
                <a:spcPct val="100000"/>
              </a:lnSpc>
              <a:spcBef>
                <a:spcPts val="300"/>
              </a:spcBef>
            </a:pPr>
            <a:r>
              <a:rPr lang="en-US" dirty="0"/>
              <a:t>mobile receives </a:t>
            </a:r>
            <a:r>
              <a:rPr lang="en-US" i="1" dirty="0"/>
              <a:t>Nonce</a:t>
            </a:r>
            <a:r>
              <a:rPr lang="en-US" i="1" baseline="-25000" dirty="0"/>
              <a:t>AS  </a:t>
            </a:r>
          </a:p>
          <a:p>
            <a:pPr lvl="1">
              <a:spcBef>
                <a:spcPts val="300"/>
              </a:spcBef>
            </a:pPr>
            <a:r>
              <a:rPr lang="en-US" dirty="0"/>
              <a:t>generates </a:t>
            </a:r>
            <a:r>
              <a:rPr lang="en-US" i="1" dirty="0"/>
              <a:t>Nonce</a:t>
            </a:r>
            <a:r>
              <a:rPr lang="en-US" i="1" baseline="-25000" dirty="0"/>
              <a:t>M </a:t>
            </a:r>
            <a:endParaRPr lang="en-US" dirty="0"/>
          </a:p>
          <a:p>
            <a:pPr lvl="1">
              <a:spcBef>
                <a:spcPts val="300"/>
              </a:spcBef>
            </a:pPr>
            <a:r>
              <a:rPr lang="en-US" dirty="0"/>
              <a:t>generates symmetric shared session key </a:t>
            </a:r>
            <a:r>
              <a:rPr lang="en-US" i="1" dirty="0"/>
              <a:t>K</a:t>
            </a:r>
            <a:r>
              <a:rPr lang="en-US" i="1" baseline="-25000" dirty="0"/>
              <a:t>M-AP</a:t>
            </a:r>
            <a:r>
              <a:rPr lang="en-US" i="1" dirty="0"/>
              <a:t> </a:t>
            </a:r>
            <a:r>
              <a:rPr lang="en-US" dirty="0"/>
              <a:t>using </a:t>
            </a:r>
            <a:r>
              <a:rPr lang="en-US" i="1" dirty="0"/>
              <a:t>Nonce</a:t>
            </a:r>
            <a:r>
              <a:rPr lang="en-US" i="1" baseline="-25000" dirty="0"/>
              <a:t>AS</a:t>
            </a:r>
            <a:r>
              <a:rPr lang="en-US" i="1" dirty="0"/>
              <a:t>, Nonce</a:t>
            </a:r>
            <a:r>
              <a:rPr lang="en-US" i="1" baseline="-25000" dirty="0"/>
              <a:t>M</a:t>
            </a:r>
            <a:r>
              <a:rPr lang="en-US" i="1" dirty="0"/>
              <a:t>, </a:t>
            </a:r>
            <a:r>
              <a:rPr lang="en-US" dirty="0"/>
              <a:t>and initial shared secret</a:t>
            </a:r>
          </a:p>
          <a:p>
            <a:pPr lvl="1">
              <a:spcBef>
                <a:spcPts val="300"/>
              </a:spcBef>
            </a:pPr>
            <a:r>
              <a:rPr lang="en-US" dirty="0"/>
              <a:t>sends </a:t>
            </a:r>
            <a:r>
              <a:rPr lang="en-US" i="1" dirty="0"/>
              <a:t>Nonce</a:t>
            </a:r>
            <a:r>
              <a:rPr lang="en-US" i="1" baseline="-25000" dirty="0"/>
              <a:t>M</a:t>
            </a:r>
            <a:r>
              <a:rPr lang="en-US" i="1" dirty="0"/>
              <a:t>, </a:t>
            </a:r>
            <a:r>
              <a:rPr lang="en-US" dirty="0"/>
              <a:t>and</a:t>
            </a:r>
            <a:r>
              <a:rPr lang="en-US" i="1" dirty="0"/>
              <a:t> </a:t>
            </a:r>
            <a:r>
              <a:rPr lang="en-US" dirty="0"/>
              <a:t>HMAC-signed value using Nonce</a:t>
            </a:r>
            <a:r>
              <a:rPr lang="en-US" baseline="-25000" dirty="0"/>
              <a:t>AS </a:t>
            </a:r>
            <a:r>
              <a:rPr lang="en-US" dirty="0"/>
              <a:t>and initial shared secret</a:t>
            </a:r>
          </a:p>
          <a:p>
            <a:pPr>
              <a:spcBef>
                <a:spcPts val="300"/>
              </a:spcBef>
            </a:pPr>
            <a:r>
              <a:rPr lang="en-US" dirty="0"/>
              <a:t>AS derives symmetric shared session key </a:t>
            </a:r>
            <a:r>
              <a:rPr lang="en-US" i="1" dirty="0"/>
              <a:t>K</a:t>
            </a:r>
            <a:r>
              <a:rPr lang="en-US" i="1" baseline="-25000" dirty="0"/>
              <a:t>M-AP</a:t>
            </a:r>
            <a:r>
              <a:rPr lang="en-US" i="1" dirty="0"/>
              <a:t> </a:t>
            </a:r>
            <a:endParaRPr lang="en-US" dirty="0"/>
          </a:p>
        </p:txBody>
      </p:sp>
      <p:grpSp>
        <p:nvGrpSpPr>
          <p:cNvPr id="169" name="Group 168">
            <a:extLst>
              <a:ext uri="{FF2B5EF4-FFF2-40B4-BE49-F238E27FC236}">
                <a16:creationId xmlns:a16="http://schemas.microsoft.com/office/drawing/2014/main" id="{C4710B68-1F93-C646-8672-3A3749074575}"/>
              </a:ext>
            </a:extLst>
          </p:cNvPr>
          <p:cNvGrpSpPr/>
          <p:nvPr/>
        </p:nvGrpSpPr>
        <p:grpSpPr>
          <a:xfrm>
            <a:off x="4686027" y="2150254"/>
            <a:ext cx="2657692" cy="556128"/>
            <a:chOff x="4686027" y="2057490"/>
            <a:chExt cx="2657692" cy="556128"/>
          </a:xfrm>
        </p:grpSpPr>
        <p:cxnSp>
          <p:nvCxnSpPr>
            <p:cNvPr id="84" name="Straight Arrow Connector 83">
              <a:extLst>
                <a:ext uri="{FF2B5EF4-FFF2-40B4-BE49-F238E27FC236}">
                  <a16:creationId xmlns:a16="http://schemas.microsoft.com/office/drawing/2014/main" id="{E8DEB921-0FC9-E743-8642-01E7CA1671C0}"/>
                </a:ext>
              </a:extLst>
            </p:cNvPr>
            <p:cNvCxnSpPr>
              <a:cxnSpLocks/>
            </p:cNvCxnSpPr>
            <p:nvPr/>
          </p:nvCxnSpPr>
          <p:spPr>
            <a:xfrm flipH="1">
              <a:off x="4686027" y="2422154"/>
              <a:ext cx="2657692" cy="0"/>
            </a:xfrm>
            <a:prstGeom prst="straightConnector1">
              <a:avLst/>
            </a:prstGeom>
            <a:ln w="50800">
              <a:solidFill>
                <a:srgbClr val="000090"/>
              </a:solidFill>
              <a:tailEnd type="triangle"/>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7B10E531-D787-C842-9AE0-925F0F75E27F}"/>
                </a:ext>
              </a:extLst>
            </p:cNvPr>
            <p:cNvGrpSpPr/>
            <p:nvPr/>
          </p:nvGrpSpPr>
          <p:grpSpPr>
            <a:xfrm>
              <a:off x="5757868" y="2244286"/>
              <a:ext cx="295236" cy="369332"/>
              <a:chOff x="7037861" y="1735210"/>
              <a:chExt cx="295236" cy="369332"/>
            </a:xfrm>
          </p:grpSpPr>
          <p:sp>
            <p:nvSpPr>
              <p:cNvPr id="87" name="Oval 86">
                <a:extLst>
                  <a:ext uri="{FF2B5EF4-FFF2-40B4-BE49-F238E27FC236}">
                    <a16:creationId xmlns:a16="http://schemas.microsoft.com/office/drawing/2014/main" id="{2067932F-4456-7E46-BA03-089C9AD9E86A}"/>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C375908A-5571-5C49-9F42-80CA18D99F0F}"/>
                  </a:ext>
                </a:extLst>
              </p:cNvPr>
              <p:cNvSpPr txBox="1"/>
              <p:nvPr/>
            </p:nvSpPr>
            <p:spPr>
              <a:xfrm>
                <a:off x="7037861" y="1735210"/>
                <a:ext cx="295236" cy="369332"/>
              </a:xfrm>
              <a:prstGeom prst="rect">
                <a:avLst/>
              </a:prstGeom>
              <a:noFill/>
            </p:spPr>
            <p:txBody>
              <a:bodyPr wrap="none" rtlCol="0">
                <a:spAutoFit/>
              </a:bodyPr>
              <a:lstStyle/>
              <a:p>
                <a:r>
                  <a:rPr lang="en-US" dirty="0"/>
                  <a:t>a</a:t>
                </a:r>
              </a:p>
            </p:txBody>
          </p:sp>
        </p:grpSp>
        <p:sp>
          <p:nvSpPr>
            <p:cNvPr id="89" name="TextBox 88">
              <a:extLst>
                <a:ext uri="{FF2B5EF4-FFF2-40B4-BE49-F238E27FC236}">
                  <a16:creationId xmlns:a16="http://schemas.microsoft.com/office/drawing/2014/main" id="{B93FF77D-0357-6B43-89BC-572F4F4CD8A7}"/>
                </a:ext>
              </a:extLst>
            </p:cNvPr>
            <p:cNvSpPr txBox="1"/>
            <p:nvPr/>
          </p:nvSpPr>
          <p:spPr>
            <a:xfrm>
              <a:off x="6142471" y="2057490"/>
              <a:ext cx="889275" cy="338554"/>
            </a:xfrm>
            <a:prstGeom prst="rect">
              <a:avLst/>
            </a:prstGeom>
            <a:noFill/>
          </p:spPr>
          <p:txBody>
            <a:bodyPr wrap="square" rtlCol="0">
              <a:spAutoFit/>
            </a:bodyPr>
            <a:lstStyle/>
            <a:p>
              <a:r>
                <a:rPr lang="en-US" sz="1600" i="1" dirty="0"/>
                <a:t>Nonce</a:t>
              </a:r>
              <a:r>
                <a:rPr lang="en-US" sz="1600" i="1" baseline="-25000" dirty="0"/>
                <a:t>AS</a:t>
              </a:r>
              <a:endParaRPr lang="en-US" i="1" baseline="-25000" dirty="0"/>
            </a:p>
          </p:txBody>
        </p:sp>
      </p:grpSp>
      <p:grpSp>
        <p:nvGrpSpPr>
          <p:cNvPr id="170" name="Group 169">
            <a:extLst>
              <a:ext uri="{FF2B5EF4-FFF2-40B4-BE49-F238E27FC236}">
                <a16:creationId xmlns:a16="http://schemas.microsoft.com/office/drawing/2014/main" id="{48A0D568-D8CF-CA4D-A1B8-9F987ACEE7F6}"/>
              </a:ext>
            </a:extLst>
          </p:cNvPr>
          <p:cNvGrpSpPr/>
          <p:nvPr/>
        </p:nvGrpSpPr>
        <p:grpSpPr>
          <a:xfrm>
            <a:off x="4511329" y="2745303"/>
            <a:ext cx="2982945" cy="666245"/>
            <a:chOff x="4511329" y="2652539"/>
            <a:chExt cx="2982945" cy="666245"/>
          </a:xfrm>
        </p:grpSpPr>
        <p:cxnSp>
          <p:nvCxnSpPr>
            <p:cNvPr id="90" name="Straight Arrow Connector 89">
              <a:extLst>
                <a:ext uri="{FF2B5EF4-FFF2-40B4-BE49-F238E27FC236}">
                  <a16:creationId xmlns:a16="http://schemas.microsoft.com/office/drawing/2014/main" id="{D8710B71-62E0-C345-B41E-D0CCB68A5311}"/>
                </a:ext>
              </a:extLst>
            </p:cNvPr>
            <p:cNvCxnSpPr>
              <a:cxnSpLocks/>
            </p:cNvCxnSpPr>
            <p:nvPr/>
          </p:nvCxnSpPr>
          <p:spPr>
            <a:xfrm>
              <a:off x="4712531" y="2806614"/>
              <a:ext cx="2657692" cy="0"/>
            </a:xfrm>
            <a:prstGeom prst="straightConnector1">
              <a:avLst/>
            </a:prstGeom>
            <a:ln w="50800">
              <a:solidFill>
                <a:srgbClr val="000090"/>
              </a:solidFill>
              <a:tailEnd type="triangle"/>
            </a:ln>
          </p:spPr>
          <p:style>
            <a:lnRef idx="2">
              <a:schemeClr val="accent1"/>
            </a:lnRef>
            <a:fillRef idx="0">
              <a:schemeClr val="accent1"/>
            </a:fillRef>
            <a:effectRef idx="1">
              <a:schemeClr val="accent1"/>
            </a:effectRef>
            <a:fontRef idx="minor">
              <a:schemeClr val="tx1"/>
            </a:fontRef>
          </p:style>
        </p:cxnSp>
        <p:grpSp>
          <p:nvGrpSpPr>
            <p:cNvPr id="91" name="Group 90">
              <a:extLst>
                <a:ext uri="{FF2B5EF4-FFF2-40B4-BE49-F238E27FC236}">
                  <a16:creationId xmlns:a16="http://schemas.microsoft.com/office/drawing/2014/main" id="{557E85EB-D3BC-4346-B16C-DFC061216EAA}"/>
                </a:ext>
              </a:extLst>
            </p:cNvPr>
            <p:cNvGrpSpPr/>
            <p:nvPr/>
          </p:nvGrpSpPr>
          <p:grpSpPr>
            <a:xfrm>
              <a:off x="5739680" y="2652539"/>
              <a:ext cx="305943" cy="369332"/>
              <a:chOff x="7034462" y="1759003"/>
              <a:chExt cx="305943" cy="369332"/>
            </a:xfrm>
          </p:grpSpPr>
          <p:sp>
            <p:nvSpPr>
              <p:cNvPr id="92" name="Oval 91">
                <a:extLst>
                  <a:ext uri="{FF2B5EF4-FFF2-40B4-BE49-F238E27FC236}">
                    <a16:creationId xmlns:a16="http://schemas.microsoft.com/office/drawing/2014/main" id="{742B0EF7-84E9-F444-AE93-5704B9603AFF}"/>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1F82E5C4-527C-3D4A-AD94-CBA3B1460ABC}"/>
                  </a:ext>
                </a:extLst>
              </p:cNvPr>
              <p:cNvSpPr txBox="1"/>
              <p:nvPr/>
            </p:nvSpPr>
            <p:spPr>
              <a:xfrm>
                <a:off x="7034462" y="1759003"/>
                <a:ext cx="305943" cy="369332"/>
              </a:xfrm>
              <a:prstGeom prst="rect">
                <a:avLst/>
              </a:prstGeom>
              <a:noFill/>
            </p:spPr>
            <p:txBody>
              <a:bodyPr wrap="none" rtlCol="0">
                <a:spAutoFit/>
              </a:bodyPr>
              <a:lstStyle/>
              <a:p>
                <a:r>
                  <a:rPr lang="en-US" dirty="0"/>
                  <a:t>b</a:t>
                </a:r>
              </a:p>
            </p:txBody>
          </p:sp>
        </p:grpSp>
        <p:sp>
          <p:nvSpPr>
            <p:cNvPr id="94" name="TextBox 93">
              <a:extLst>
                <a:ext uri="{FF2B5EF4-FFF2-40B4-BE49-F238E27FC236}">
                  <a16:creationId xmlns:a16="http://schemas.microsoft.com/office/drawing/2014/main" id="{E11CA77E-B025-164E-926F-879A1D21D1CF}"/>
                </a:ext>
              </a:extLst>
            </p:cNvPr>
            <p:cNvSpPr txBox="1"/>
            <p:nvPr/>
          </p:nvSpPr>
          <p:spPr>
            <a:xfrm>
              <a:off x="4511329" y="2980230"/>
              <a:ext cx="2982945" cy="338554"/>
            </a:xfrm>
            <a:prstGeom prst="rect">
              <a:avLst/>
            </a:prstGeom>
            <a:noFill/>
          </p:spPr>
          <p:txBody>
            <a:bodyPr wrap="square" rtlCol="0">
              <a:spAutoFit/>
            </a:bodyPr>
            <a:lstStyle/>
            <a:p>
              <a:r>
                <a:rPr lang="en-US" sz="1600" i="1" dirty="0"/>
                <a:t>Nonce</a:t>
              </a:r>
              <a:r>
                <a:rPr lang="en-US" sz="1600" i="1" baseline="-25000" dirty="0"/>
                <a:t>M</a:t>
              </a:r>
              <a:r>
                <a:rPr lang="en-US" sz="1600" dirty="0"/>
                <a:t>, HMAC(f(K</a:t>
              </a:r>
              <a:r>
                <a:rPr lang="en-US" sz="1600" baseline="-25000" dirty="0"/>
                <a:t>AS-M</a:t>
              </a:r>
              <a:r>
                <a:rPr lang="en-US" sz="1600" dirty="0"/>
                <a:t>,</a:t>
              </a:r>
              <a:r>
                <a:rPr lang="en-US" sz="1600" i="1" dirty="0"/>
                <a:t>Nonce</a:t>
              </a:r>
              <a:r>
                <a:rPr lang="en-US" sz="1600" i="1" baseline="-25000" dirty="0"/>
                <a:t>AS</a:t>
              </a:r>
              <a:r>
                <a:rPr lang="en-US" sz="1600" baseline="-25000" dirty="0"/>
                <a:t>)</a:t>
              </a:r>
              <a:r>
                <a:rPr lang="en-US" sz="1600" dirty="0"/>
                <a:t>) </a:t>
              </a:r>
            </a:p>
          </p:txBody>
        </p:sp>
      </p:grpSp>
      <p:sp>
        <p:nvSpPr>
          <p:cNvPr id="95" name="TextBox 94">
            <a:extLst>
              <a:ext uri="{FF2B5EF4-FFF2-40B4-BE49-F238E27FC236}">
                <a16:creationId xmlns:a16="http://schemas.microsoft.com/office/drawing/2014/main" id="{9F8AD7A4-C97F-A045-8A2F-3D3F8953141B}"/>
              </a:ext>
            </a:extLst>
          </p:cNvPr>
          <p:cNvSpPr txBox="1"/>
          <p:nvPr/>
        </p:nvSpPr>
        <p:spPr>
          <a:xfrm>
            <a:off x="1152939" y="2408901"/>
            <a:ext cx="3390683" cy="535531"/>
          </a:xfrm>
          <a:prstGeom prst="rect">
            <a:avLst/>
          </a:prstGeom>
          <a:noFill/>
        </p:spPr>
        <p:txBody>
          <a:bodyPr wrap="square" rtlCol="0">
            <a:spAutoFit/>
          </a:bodyPr>
          <a:lstStyle/>
          <a:p>
            <a:pPr algn="r">
              <a:lnSpc>
                <a:spcPct val="90000"/>
              </a:lnSpc>
            </a:pPr>
            <a:r>
              <a:rPr lang="en-US" sz="1600" dirty="0"/>
              <a:t>derive session key K</a:t>
            </a:r>
            <a:r>
              <a:rPr lang="en-US" sz="1600" baseline="-25000" dirty="0"/>
              <a:t>M-AP</a:t>
            </a:r>
            <a:r>
              <a:rPr lang="en-US" sz="1600" dirty="0"/>
              <a:t> using  initial-shared-secret, </a:t>
            </a:r>
            <a:r>
              <a:rPr lang="en-US" sz="1600" i="1" dirty="0"/>
              <a:t>Nonce</a:t>
            </a:r>
            <a:r>
              <a:rPr lang="en-US" sz="1600" i="1" baseline="-25000" dirty="0"/>
              <a:t>AS</a:t>
            </a:r>
            <a:r>
              <a:rPr lang="en-US" sz="1600" dirty="0"/>
              <a:t>, </a:t>
            </a:r>
            <a:r>
              <a:rPr lang="en-US" sz="1600" i="1" dirty="0"/>
              <a:t>Nonce</a:t>
            </a:r>
            <a:r>
              <a:rPr lang="en-US" sz="1600" i="1" baseline="-25000" dirty="0"/>
              <a:t>M</a:t>
            </a:r>
            <a:endParaRPr lang="en-US" sz="1600" dirty="0"/>
          </a:p>
        </p:txBody>
      </p:sp>
      <p:grpSp>
        <p:nvGrpSpPr>
          <p:cNvPr id="118" name="Group 356">
            <a:extLst>
              <a:ext uri="{FF2B5EF4-FFF2-40B4-BE49-F238E27FC236}">
                <a16:creationId xmlns:a16="http://schemas.microsoft.com/office/drawing/2014/main" id="{C6766AFC-1D75-CA4C-8568-2F4AB168A41D}"/>
              </a:ext>
            </a:extLst>
          </p:cNvPr>
          <p:cNvGrpSpPr>
            <a:grpSpLocks/>
          </p:cNvGrpSpPr>
          <p:nvPr/>
        </p:nvGrpSpPr>
        <p:grpSpPr bwMode="auto">
          <a:xfrm>
            <a:off x="4223165" y="1303682"/>
            <a:ext cx="577282" cy="677837"/>
            <a:chOff x="313" y="1407"/>
            <a:chExt cx="1152" cy="1104"/>
          </a:xfrm>
        </p:grpSpPr>
        <p:pic>
          <p:nvPicPr>
            <p:cNvPr id="119" name="Picture 354" descr="laptop_stylized_small">
              <a:extLst>
                <a:ext uri="{FF2B5EF4-FFF2-40B4-BE49-F238E27FC236}">
                  <a16:creationId xmlns:a16="http://schemas.microsoft.com/office/drawing/2014/main" id="{3974E731-12D3-BE4E-8B90-BA4F5567F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0" name="Picture 355" descr="antenna_stylized">
              <a:extLst>
                <a:ext uri="{FF2B5EF4-FFF2-40B4-BE49-F238E27FC236}">
                  <a16:creationId xmlns:a16="http://schemas.microsoft.com/office/drawing/2014/main" id="{3946E3AA-A461-3F45-8047-B810FAB08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21" name="Group 249">
            <a:extLst>
              <a:ext uri="{FF2B5EF4-FFF2-40B4-BE49-F238E27FC236}">
                <a16:creationId xmlns:a16="http://schemas.microsoft.com/office/drawing/2014/main" id="{60507FCC-8C7E-0B46-B1C9-0059A4137053}"/>
              </a:ext>
            </a:extLst>
          </p:cNvPr>
          <p:cNvGrpSpPr>
            <a:grpSpLocks/>
          </p:cNvGrpSpPr>
          <p:nvPr/>
        </p:nvGrpSpPr>
        <p:grpSpPr bwMode="auto">
          <a:xfrm>
            <a:off x="7139471" y="1369943"/>
            <a:ext cx="334755" cy="631133"/>
            <a:chOff x="4140" y="429"/>
            <a:chExt cx="1425" cy="2396"/>
          </a:xfrm>
        </p:grpSpPr>
        <p:sp>
          <p:nvSpPr>
            <p:cNvPr id="122" name="Freeform 250">
              <a:extLst>
                <a:ext uri="{FF2B5EF4-FFF2-40B4-BE49-F238E27FC236}">
                  <a16:creationId xmlns:a16="http://schemas.microsoft.com/office/drawing/2014/main" id="{92F1BA4E-ACD9-0A4F-8B35-E6CB9703D74B}"/>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23" name="Rectangle 251">
              <a:extLst>
                <a:ext uri="{FF2B5EF4-FFF2-40B4-BE49-F238E27FC236}">
                  <a16:creationId xmlns:a16="http://schemas.microsoft.com/office/drawing/2014/main" id="{57DD716B-A14C-6F4D-A47C-B4C182E2700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24" name="Freeform 252">
              <a:extLst>
                <a:ext uri="{FF2B5EF4-FFF2-40B4-BE49-F238E27FC236}">
                  <a16:creationId xmlns:a16="http://schemas.microsoft.com/office/drawing/2014/main" id="{AC645D4A-2A33-F948-87C3-55C3DC17C5A1}"/>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25" name="Freeform 253">
              <a:extLst>
                <a:ext uri="{FF2B5EF4-FFF2-40B4-BE49-F238E27FC236}">
                  <a16:creationId xmlns:a16="http://schemas.microsoft.com/office/drawing/2014/main" id="{9369C01A-9F92-B04F-9928-D896B253A789}"/>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26" name="Rectangle 254">
              <a:extLst>
                <a:ext uri="{FF2B5EF4-FFF2-40B4-BE49-F238E27FC236}">
                  <a16:creationId xmlns:a16="http://schemas.microsoft.com/office/drawing/2014/main" id="{6C089C8D-87C5-0346-9A45-4462111794A3}"/>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127" name="Group 255">
              <a:extLst>
                <a:ext uri="{FF2B5EF4-FFF2-40B4-BE49-F238E27FC236}">
                  <a16:creationId xmlns:a16="http://schemas.microsoft.com/office/drawing/2014/main" id="{6C8B7B52-1806-0741-B970-B606A04EEBF6}"/>
                </a:ext>
              </a:extLst>
            </p:cNvPr>
            <p:cNvGrpSpPr>
              <a:grpSpLocks/>
            </p:cNvGrpSpPr>
            <p:nvPr/>
          </p:nvGrpSpPr>
          <p:grpSpPr bwMode="auto">
            <a:xfrm>
              <a:off x="4749" y="668"/>
              <a:ext cx="581" cy="145"/>
              <a:chOff x="614" y="2568"/>
              <a:chExt cx="725" cy="139"/>
            </a:xfrm>
          </p:grpSpPr>
          <p:sp>
            <p:nvSpPr>
              <p:cNvPr id="152" name="AutoShape 256">
                <a:extLst>
                  <a:ext uri="{FF2B5EF4-FFF2-40B4-BE49-F238E27FC236}">
                    <a16:creationId xmlns:a16="http://schemas.microsoft.com/office/drawing/2014/main" id="{0D2AF636-BAD1-2A40-B933-860D2E7722D0}"/>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53" name="AutoShape 257">
                <a:extLst>
                  <a:ext uri="{FF2B5EF4-FFF2-40B4-BE49-F238E27FC236}">
                    <a16:creationId xmlns:a16="http://schemas.microsoft.com/office/drawing/2014/main" id="{AFA61685-CB85-0B4E-A360-F40055012B82}"/>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128" name="Rectangle 258">
              <a:extLst>
                <a:ext uri="{FF2B5EF4-FFF2-40B4-BE49-F238E27FC236}">
                  <a16:creationId xmlns:a16="http://schemas.microsoft.com/office/drawing/2014/main" id="{881E6D0C-568B-4A45-A789-7F9620ECB942}"/>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129" name="Group 259">
              <a:extLst>
                <a:ext uri="{FF2B5EF4-FFF2-40B4-BE49-F238E27FC236}">
                  <a16:creationId xmlns:a16="http://schemas.microsoft.com/office/drawing/2014/main" id="{6F65E566-CC9D-A74E-9152-1B70C3201AFC}"/>
                </a:ext>
              </a:extLst>
            </p:cNvPr>
            <p:cNvGrpSpPr>
              <a:grpSpLocks/>
            </p:cNvGrpSpPr>
            <p:nvPr/>
          </p:nvGrpSpPr>
          <p:grpSpPr bwMode="auto">
            <a:xfrm>
              <a:off x="4747" y="994"/>
              <a:ext cx="581" cy="134"/>
              <a:chOff x="614" y="2568"/>
              <a:chExt cx="725" cy="139"/>
            </a:xfrm>
          </p:grpSpPr>
          <p:sp>
            <p:nvSpPr>
              <p:cNvPr id="150" name="AutoShape 260">
                <a:extLst>
                  <a:ext uri="{FF2B5EF4-FFF2-40B4-BE49-F238E27FC236}">
                    <a16:creationId xmlns:a16="http://schemas.microsoft.com/office/drawing/2014/main" id="{1A7E9872-8A57-3A40-9A24-1D576C3B2A62}"/>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51" name="AutoShape 261">
                <a:extLst>
                  <a:ext uri="{FF2B5EF4-FFF2-40B4-BE49-F238E27FC236}">
                    <a16:creationId xmlns:a16="http://schemas.microsoft.com/office/drawing/2014/main" id="{0B188630-1407-7A4D-B2C0-5B1E7EB81F6D}"/>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130" name="Rectangle 262">
              <a:extLst>
                <a:ext uri="{FF2B5EF4-FFF2-40B4-BE49-F238E27FC236}">
                  <a16:creationId xmlns:a16="http://schemas.microsoft.com/office/drawing/2014/main" id="{2543E104-9F5E-0A4A-AFEE-76166357D5D3}"/>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31" name="Rectangle 263">
              <a:extLst>
                <a:ext uri="{FF2B5EF4-FFF2-40B4-BE49-F238E27FC236}">
                  <a16:creationId xmlns:a16="http://schemas.microsoft.com/office/drawing/2014/main" id="{E8DF94FE-8641-124E-AEEE-E7A31FCBAA8B}"/>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132" name="Group 264">
              <a:extLst>
                <a:ext uri="{FF2B5EF4-FFF2-40B4-BE49-F238E27FC236}">
                  <a16:creationId xmlns:a16="http://schemas.microsoft.com/office/drawing/2014/main" id="{C7BC8C30-AE40-E24F-92E8-D3F7F43FF4C1}"/>
                </a:ext>
              </a:extLst>
            </p:cNvPr>
            <p:cNvGrpSpPr>
              <a:grpSpLocks/>
            </p:cNvGrpSpPr>
            <p:nvPr/>
          </p:nvGrpSpPr>
          <p:grpSpPr bwMode="auto">
            <a:xfrm>
              <a:off x="4735" y="1627"/>
              <a:ext cx="582" cy="151"/>
              <a:chOff x="614" y="2568"/>
              <a:chExt cx="725" cy="139"/>
            </a:xfrm>
          </p:grpSpPr>
          <p:sp>
            <p:nvSpPr>
              <p:cNvPr id="148" name="AutoShape 265">
                <a:extLst>
                  <a:ext uri="{FF2B5EF4-FFF2-40B4-BE49-F238E27FC236}">
                    <a16:creationId xmlns:a16="http://schemas.microsoft.com/office/drawing/2014/main" id="{045F4F0A-7661-0F41-8D39-41CA36333654}"/>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49" name="AutoShape 266">
                <a:extLst>
                  <a:ext uri="{FF2B5EF4-FFF2-40B4-BE49-F238E27FC236}">
                    <a16:creationId xmlns:a16="http://schemas.microsoft.com/office/drawing/2014/main" id="{76F61913-9962-7348-AA6B-346092E2F347}"/>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133" name="Freeform 267">
              <a:extLst>
                <a:ext uri="{FF2B5EF4-FFF2-40B4-BE49-F238E27FC236}">
                  <a16:creationId xmlns:a16="http://schemas.microsoft.com/office/drawing/2014/main" id="{4CD92CB1-B689-2D45-AB15-572585A2D92B}"/>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34" name="Group 268">
              <a:extLst>
                <a:ext uri="{FF2B5EF4-FFF2-40B4-BE49-F238E27FC236}">
                  <a16:creationId xmlns:a16="http://schemas.microsoft.com/office/drawing/2014/main" id="{735CE00F-7F64-2145-B846-DE7781710750}"/>
                </a:ext>
              </a:extLst>
            </p:cNvPr>
            <p:cNvGrpSpPr>
              <a:grpSpLocks/>
            </p:cNvGrpSpPr>
            <p:nvPr/>
          </p:nvGrpSpPr>
          <p:grpSpPr bwMode="auto">
            <a:xfrm>
              <a:off x="4739" y="1327"/>
              <a:ext cx="582" cy="139"/>
              <a:chOff x="614" y="2568"/>
              <a:chExt cx="725" cy="139"/>
            </a:xfrm>
          </p:grpSpPr>
          <p:sp>
            <p:nvSpPr>
              <p:cNvPr id="146" name="AutoShape 269">
                <a:extLst>
                  <a:ext uri="{FF2B5EF4-FFF2-40B4-BE49-F238E27FC236}">
                    <a16:creationId xmlns:a16="http://schemas.microsoft.com/office/drawing/2014/main" id="{E52B3269-921E-7845-B9DA-9FA86215AF6B}"/>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47" name="AutoShape 270">
                <a:extLst>
                  <a:ext uri="{FF2B5EF4-FFF2-40B4-BE49-F238E27FC236}">
                    <a16:creationId xmlns:a16="http://schemas.microsoft.com/office/drawing/2014/main" id="{DB5EBA1E-2BE5-AF41-85DF-39FDD92A642E}"/>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135" name="Rectangle 271">
              <a:extLst>
                <a:ext uri="{FF2B5EF4-FFF2-40B4-BE49-F238E27FC236}">
                  <a16:creationId xmlns:a16="http://schemas.microsoft.com/office/drawing/2014/main" id="{DF9CCE00-BB9F-9B49-AB2E-AC05AD4B4F64}"/>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36" name="Freeform 272">
              <a:extLst>
                <a:ext uri="{FF2B5EF4-FFF2-40B4-BE49-F238E27FC236}">
                  <a16:creationId xmlns:a16="http://schemas.microsoft.com/office/drawing/2014/main" id="{ED31985A-2B28-5644-A3A0-34148E3F70C6}"/>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37" name="Freeform 273">
              <a:extLst>
                <a:ext uri="{FF2B5EF4-FFF2-40B4-BE49-F238E27FC236}">
                  <a16:creationId xmlns:a16="http://schemas.microsoft.com/office/drawing/2014/main" id="{91F6B298-8216-3A40-87BD-AA468B1E3104}"/>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38" name="Oval 274">
              <a:extLst>
                <a:ext uri="{FF2B5EF4-FFF2-40B4-BE49-F238E27FC236}">
                  <a16:creationId xmlns:a16="http://schemas.microsoft.com/office/drawing/2014/main" id="{C2B6F23E-7149-ED4D-82FE-54E22E08A4A6}"/>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39" name="Freeform 275">
              <a:extLst>
                <a:ext uri="{FF2B5EF4-FFF2-40B4-BE49-F238E27FC236}">
                  <a16:creationId xmlns:a16="http://schemas.microsoft.com/office/drawing/2014/main" id="{1A64A882-B07D-C64B-A027-00228DCB211D}"/>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40" name="AutoShape 276">
              <a:extLst>
                <a:ext uri="{FF2B5EF4-FFF2-40B4-BE49-F238E27FC236}">
                  <a16:creationId xmlns:a16="http://schemas.microsoft.com/office/drawing/2014/main" id="{E6AB1D2C-DDFC-674B-BB09-6B3D82603E0E}"/>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41" name="AutoShape 277">
              <a:extLst>
                <a:ext uri="{FF2B5EF4-FFF2-40B4-BE49-F238E27FC236}">
                  <a16:creationId xmlns:a16="http://schemas.microsoft.com/office/drawing/2014/main" id="{DA3196AE-1D6F-E643-8E42-6F3B47DC1F31}"/>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42" name="Oval 278">
              <a:extLst>
                <a:ext uri="{FF2B5EF4-FFF2-40B4-BE49-F238E27FC236}">
                  <a16:creationId xmlns:a16="http://schemas.microsoft.com/office/drawing/2014/main" id="{A78F58FE-20C4-B24C-A095-C7AB4176313A}"/>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43" name="Oval 279">
              <a:extLst>
                <a:ext uri="{FF2B5EF4-FFF2-40B4-BE49-F238E27FC236}">
                  <a16:creationId xmlns:a16="http://schemas.microsoft.com/office/drawing/2014/main" id="{8767ECDE-0AE5-944A-AD33-A6037E615FA2}"/>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Arial" charset="0"/>
              </a:endParaRPr>
            </a:p>
          </p:txBody>
        </p:sp>
        <p:sp>
          <p:nvSpPr>
            <p:cNvPr id="144" name="Oval 280">
              <a:extLst>
                <a:ext uri="{FF2B5EF4-FFF2-40B4-BE49-F238E27FC236}">
                  <a16:creationId xmlns:a16="http://schemas.microsoft.com/office/drawing/2014/main" id="{24EC79E2-B328-7746-90FB-4CC12CD5AD02}"/>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145" name="Rectangle 281">
              <a:extLst>
                <a:ext uri="{FF2B5EF4-FFF2-40B4-BE49-F238E27FC236}">
                  <a16:creationId xmlns:a16="http://schemas.microsoft.com/office/drawing/2014/main" id="{E0237D32-FF05-8748-B490-106959E89BCD}"/>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pic>
        <p:nvPicPr>
          <p:cNvPr id="154" name="Picture 58" descr="BS00768_[1]">
            <a:extLst>
              <a:ext uri="{FF2B5EF4-FFF2-40B4-BE49-F238E27FC236}">
                <a16:creationId xmlns:a16="http://schemas.microsoft.com/office/drawing/2014/main" id="{76912092-D5E4-6B45-B291-3037C1564F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7563127" y="1618559"/>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5" name="Picture 58" descr="BS00768_[1]">
            <a:extLst>
              <a:ext uri="{FF2B5EF4-FFF2-40B4-BE49-F238E27FC236}">
                <a16:creationId xmlns:a16="http://schemas.microsoft.com/office/drawing/2014/main" id="{0749AFC8-8535-164A-9B19-394437E6FA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4839806" y="161911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TextBox 155">
            <a:extLst>
              <a:ext uri="{FF2B5EF4-FFF2-40B4-BE49-F238E27FC236}">
                <a16:creationId xmlns:a16="http://schemas.microsoft.com/office/drawing/2014/main" id="{40196305-1260-6C4B-965E-5043D23EC7B9}"/>
              </a:ext>
            </a:extLst>
          </p:cNvPr>
          <p:cNvSpPr txBox="1"/>
          <p:nvPr/>
        </p:nvSpPr>
        <p:spPr>
          <a:xfrm>
            <a:off x="4628307" y="1804287"/>
            <a:ext cx="1618456" cy="307777"/>
          </a:xfrm>
          <a:prstGeom prst="rect">
            <a:avLst/>
          </a:prstGeom>
          <a:noFill/>
        </p:spPr>
        <p:txBody>
          <a:bodyPr wrap="none" rtlCol="0">
            <a:spAutoFit/>
          </a:bodyPr>
          <a:lstStyle/>
          <a:p>
            <a:r>
              <a:rPr lang="en-US" sz="1400" dirty="0"/>
              <a:t>Initial shared secret</a:t>
            </a:r>
            <a:endParaRPr lang="en-US" sz="1400" baseline="-25000" dirty="0"/>
          </a:p>
        </p:txBody>
      </p:sp>
      <p:grpSp>
        <p:nvGrpSpPr>
          <p:cNvPr id="157" name="Group 156">
            <a:extLst>
              <a:ext uri="{FF2B5EF4-FFF2-40B4-BE49-F238E27FC236}">
                <a16:creationId xmlns:a16="http://schemas.microsoft.com/office/drawing/2014/main" id="{7B71F7AD-441B-864C-B691-C68476C53030}"/>
              </a:ext>
            </a:extLst>
          </p:cNvPr>
          <p:cNvGrpSpPr/>
          <p:nvPr/>
        </p:nvGrpSpPr>
        <p:grpSpPr>
          <a:xfrm>
            <a:off x="1152738" y="3642390"/>
            <a:ext cx="295236" cy="369332"/>
            <a:chOff x="7037861" y="1735210"/>
            <a:chExt cx="295236" cy="369332"/>
          </a:xfrm>
        </p:grpSpPr>
        <p:sp>
          <p:nvSpPr>
            <p:cNvPr id="158" name="Oval 157">
              <a:extLst>
                <a:ext uri="{FF2B5EF4-FFF2-40B4-BE49-F238E27FC236}">
                  <a16:creationId xmlns:a16="http://schemas.microsoft.com/office/drawing/2014/main" id="{1BC9A991-9733-7B40-8A78-7DD3C9EF27D8}"/>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9" name="TextBox 158">
              <a:extLst>
                <a:ext uri="{FF2B5EF4-FFF2-40B4-BE49-F238E27FC236}">
                  <a16:creationId xmlns:a16="http://schemas.microsoft.com/office/drawing/2014/main" id="{CE9F7669-CD87-A34F-80B3-ACAB3D5905FD}"/>
                </a:ext>
              </a:extLst>
            </p:cNvPr>
            <p:cNvSpPr txBox="1"/>
            <p:nvPr/>
          </p:nvSpPr>
          <p:spPr>
            <a:xfrm>
              <a:off x="7037861" y="1735210"/>
              <a:ext cx="295236" cy="369332"/>
            </a:xfrm>
            <a:prstGeom prst="rect">
              <a:avLst/>
            </a:prstGeom>
            <a:noFill/>
          </p:spPr>
          <p:txBody>
            <a:bodyPr wrap="none" rtlCol="0">
              <a:spAutoFit/>
            </a:bodyPr>
            <a:lstStyle/>
            <a:p>
              <a:r>
                <a:rPr lang="en-US" dirty="0"/>
                <a:t>a</a:t>
              </a:r>
            </a:p>
          </p:txBody>
        </p:sp>
      </p:grpSp>
      <p:grpSp>
        <p:nvGrpSpPr>
          <p:cNvPr id="160" name="Group 159">
            <a:extLst>
              <a:ext uri="{FF2B5EF4-FFF2-40B4-BE49-F238E27FC236}">
                <a16:creationId xmlns:a16="http://schemas.microsoft.com/office/drawing/2014/main" id="{5B74BFAF-0C4B-DC4F-B456-4DA0DE02F743}"/>
              </a:ext>
            </a:extLst>
          </p:cNvPr>
          <p:cNvGrpSpPr/>
          <p:nvPr/>
        </p:nvGrpSpPr>
        <p:grpSpPr>
          <a:xfrm>
            <a:off x="1132861" y="4139346"/>
            <a:ext cx="306494" cy="369332"/>
            <a:chOff x="7037861" y="1761714"/>
            <a:chExt cx="306494" cy="369332"/>
          </a:xfrm>
        </p:grpSpPr>
        <p:sp>
          <p:nvSpPr>
            <p:cNvPr id="161" name="Oval 160">
              <a:extLst>
                <a:ext uri="{FF2B5EF4-FFF2-40B4-BE49-F238E27FC236}">
                  <a16:creationId xmlns:a16="http://schemas.microsoft.com/office/drawing/2014/main" id="{00A0ECCD-74B7-FD44-AF6F-199E95346FD6}"/>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2" name="TextBox 161">
              <a:extLst>
                <a:ext uri="{FF2B5EF4-FFF2-40B4-BE49-F238E27FC236}">
                  <a16:creationId xmlns:a16="http://schemas.microsoft.com/office/drawing/2014/main" id="{F0F9979F-5413-9B4F-9FAF-CD732AE11A39}"/>
                </a:ext>
              </a:extLst>
            </p:cNvPr>
            <p:cNvSpPr txBox="1"/>
            <p:nvPr/>
          </p:nvSpPr>
          <p:spPr>
            <a:xfrm>
              <a:off x="7037861" y="1761714"/>
              <a:ext cx="306494" cy="369332"/>
            </a:xfrm>
            <a:prstGeom prst="rect">
              <a:avLst/>
            </a:prstGeom>
            <a:noFill/>
          </p:spPr>
          <p:txBody>
            <a:bodyPr wrap="none" rtlCol="0">
              <a:spAutoFit/>
            </a:bodyPr>
            <a:lstStyle/>
            <a:p>
              <a:r>
                <a:rPr lang="en-US" dirty="0"/>
                <a:t>b</a:t>
              </a:r>
            </a:p>
          </p:txBody>
        </p:sp>
      </p:grpSp>
      <p:grpSp>
        <p:nvGrpSpPr>
          <p:cNvPr id="163" name="Group 162">
            <a:extLst>
              <a:ext uri="{FF2B5EF4-FFF2-40B4-BE49-F238E27FC236}">
                <a16:creationId xmlns:a16="http://schemas.microsoft.com/office/drawing/2014/main" id="{C1F1EB25-1405-924E-8A11-244F5C3226EE}"/>
              </a:ext>
            </a:extLst>
          </p:cNvPr>
          <p:cNvGrpSpPr/>
          <p:nvPr/>
        </p:nvGrpSpPr>
        <p:grpSpPr>
          <a:xfrm>
            <a:off x="1152738" y="5961517"/>
            <a:ext cx="284354" cy="369332"/>
            <a:chOff x="7037861" y="1735210"/>
            <a:chExt cx="284354" cy="369332"/>
          </a:xfrm>
        </p:grpSpPr>
        <p:sp>
          <p:nvSpPr>
            <p:cNvPr id="164" name="Oval 163">
              <a:extLst>
                <a:ext uri="{FF2B5EF4-FFF2-40B4-BE49-F238E27FC236}">
                  <a16:creationId xmlns:a16="http://schemas.microsoft.com/office/drawing/2014/main" id="{88E5EC19-B954-784E-B92C-7C66FBD35EED}"/>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5" name="TextBox 164">
              <a:extLst>
                <a:ext uri="{FF2B5EF4-FFF2-40B4-BE49-F238E27FC236}">
                  <a16:creationId xmlns:a16="http://schemas.microsoft.com/office/drawing/2014/main" id="{CA7B6163-9B20-0C47-B175-7044CC9ACFBB}"/>
                </a:ext>
              </a:extLst>
            </p:cNvPr>
            <p:cNvSpPr txBox="1"/>
            <p:nvPr/>
          </p:nvSpPr>
          <p:spPr>
            <a:xfrm>
              <a:off x="7037861" y="1735210"/>
              <a:ext cx="282450" cy="369332"/>
            </a:xfrm>
            <a:prstGeom prst="rect">
              <a:avLst/>
            </a:prstGeom>
            <a:noFill/>
          </p:spPr>
          <p:txBody>
            <a:bodyPr wrap="none" rtlCol="0">
              <a:spAutoFit/>
            </a:bodyPr>
            <a:lstStyle/>
            <a:p>
              <a:r>
                <a:rPr lang="en-US" dirty="0"/>
                <a:t>c</a:t>
              </a:r>
            </a:p>
          </p:txBody>
        </p:sp>
      </p:grpSp>
      <p:grpSp>
        <p:nvGrpSpPr>
          <p:cNvPr id="171" name="Group 170">
            <a:extLst>
              <a:ext uri="{FF2B5EF4-FFF2-40B4-BE49-F238E27FC236}">
                <a16:creationId xmlns:a16="http://schemas.microsoft.com/office/drawing/2014/main" id="{BA1CE733-7AFE-BB41-A82F-EFC768D53C1D}"/>
              </a:ext>
            </a:extLst>
          </p:cNvPr>
          <p:cNvGrpSpPr/>
          <p:nvPr/>
        </p:nvGrpSpPr>
        <p:grpSpPr>
          <a:xfrm>
            <a:off x="7533661" y="2676389"/>
            <a:ext cx="3651174" cy="535531"/>
            <a:chOff x="7493904" y="2636634"/>
            <a:chExt cx="3651174" cy="535531"/>
          </a:xfrm>
        </p:grpSpPr>
        <p:sp>
          <p:nvSpPr>
            <p:cNvPr id="106" name="TextBox 105">
              <a:extLst>
                <a:ext uri="{FF2B5EF4-FFF2-40B4-BE49-F238E27FC236}">
                  <a16:creationId xmlns:a16="http://schemas.microsoft.com/office/drawing/2014/main" id="{CD9BF23C-DCBC-FC4F-A123-7CED404A3448}"/>
                </a:ext>
              </a:extLst>
            </p:cNvPr>
            <p:cNvSpPr txBox="1"/>
            <p:nvPr/>
          </p:nvSpPr>
          <p:spPr>
            <a:xfrm>
              <a:off x="7780720" y="2636634"/>
              <a:ext cx="3364358" cy="535531"/>
            </a:xfrm>
            <a:prstGeom prst="rect">
              <a:avLst/>
            </a:prstGeom>
            <a:noFill/>
          </p:spPr>
          <p:txBody>
            <a:bodyPr wrap="square" rtlCol="0">
              <a:spAutoFit/>
            </a:bodyPr>
            <a:lstStyle/>
            <a:p>
              <a:pPr>
                <a:lnSpc>
                  <a:spcPct val="90000"/>
                </a:lnSpc>
              </a:pPr>
              <a:r>
                <a:rPr lang="en-US" sz="1600" dirty="0"/>
                <a:t>derive session key K</a:t>
              </a:r>
              <a:r>
                <a:rPr lang="en-US" sz="1600" baseline="-25000" dirty="0"/>
                <a:t>M-AP</a:t>
              </a:r>
              <a:r>
                <a:rPr lang="en-US" sz="1600" dirty="0"/>
                <a:t> using  initial shared secret , </a:t>
              </a:r>
              <a:r>
                <a:rPr lang="en-US" sz="1600" i="1" dirty="0"/>
                <a:t>Nonce</a:t>
              </a:r>
              <a:r>
                <a:rPr lang="en-US" sz="1600" i="1" baseline="-25000" dirty="0"/>
                <a:t>AS</a:t>
              </a:r>
              <a:r>
                <a:rPr lang="en-US" sz="1600" dirty="0"/>
                <a:t>, </a:t>
              </a:r>
              <a:r>
                <a:rPr lang="en-US" sz="1600" i="1" dirty="0"/>
                <a:t>Nonce</a:t>
              </a:r>
              <a:r>
                <a:rPr lang="en-US" sz="1600" i="1" baseline="-25000" dirty="0"/>
                <a:t>M</a:t>
              </a:r>
              <a:endParaRPr lang="en-US" sz="1600" dirty="0"/>
            </a:p>
          </p:txBody>
        </p:sp>
        <p:grpSp>
          <p:nvGrpSpPr>
            <p:cNvPr id="166" name="Group 165">
              <a:extLst>
                <a:ext uri="{FF2B5EF4-FFF2-40B4-BE49-F238E27FC236}">
                  <a16:creationId xmlns:a16="http://schemas.microsoft.com/office/drawing/2014/main" id="{C11265C7-1C43-2945-B3EE-F56BD6ED1E61}"/>
                </a:ext>
              </a:extLst>
            </p:cNvPr>
            <p:cNvGrpSpPr/>
            <p:nvPr/>
          </p:nvGrpSpPr>
          <p:grpSpPr>
            <a:xfrm>
              <a:off x="7493904" y="2668354"/>
              <a:ext cx="284354" cy="369332"/>
              <a:chOff x="7037861" y="1735210"/>
              <a:chExt cx="284354" cy="369332"/>
            </a:xfrm>
          </p:grpSpPr>
          <p:sp>
            <p:nvSpPr>
              <p:cNvPr id="167" name="Oval 166">
                <a:extLst>
                  <a:ext uri="{FF2B5EF4-FFF2-40B4-BE49-F238E27FC236}">
                    <a16:creationId xmlns:a16="http://schemas.microsoft.com/office/drawing/2014/main" id="{9B702097-8216-F14D-B0DD-5EA857906B26}"/>
                  </a:ext>
                </a:extLst>
              </p:cNvPr>
              <p:cNvSpPr/>
              <p:nvPr/>
            </p:nvSpPr>
            <p:spPr>
              <a:xfrm>
                <a:off x="7039416" y="1803954"/>
                <a:ext cx="282799" cy="282799"/>
              </a:xfrm>
              <a:prstGeom prst="ellipse">
                <a:avLst/>
              </a:prstGeom>
              <a:solidFill>
                <a:schemeClr val="bg1"/>
              </a:solidFill>
              <a:ln w="25400">
                <a:solidFill>
                  <a:srgbClr val="00009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8" name="TextBox 167">
                <a:extLst>
                  <a:ext uri="{FF2B5EF4-FFF2-40B4-BE49-F238E27FC236}">
                    <a16:creationId xmlns:a16="http://schemas.microsoft.com/office/drawing/2014/main" id="{CD2F19A4-FCEC-0C45-A6D2-6FB651118612}"/>
                  </a:ext>
                </a:extLst>
              </p:cNvPr>
              <p:cNvSpPr txBox="1"/>
              <p:nvPr/>
            </p:nvSpPr>
            <p:spPr>
              <a:xfrm>
                <a:off x="7037861" y="1735210"/>
                <a:ext cx="282450" cy="369332"/>
              </a:xfrm>
              <a:prstGeom prst="rect">
                <a:avLst/>
              </a:prstGeom>
              <a:noFill/>
            </p:spPr>
            <p:txBody>
              <a:bodyPr wrap="none" rtlCol="0">
                <a:spAutoFit/>
              </a:bodyPr>
              <a:lstStyle/>
              <a:p>
                <a:r>
                  <a:rPr lang="en-US" dirty="0"/>
                  <a:t>c</a:t>
                </a:r>
              </a:p>
            </p:txBody>
          </p:sp>
        </p:grpSp>
      </p:grpSp>
      <p:sp>
        <p:nvSpPr>
          <p:cNvPr id="172" name="Text Box 58">
            <a:extLst>
              <a:ext uri="{FF2B5EF4-FFF2-40B4-BE49-F238E27FC236}">
                <a16:creationId xmlns:a16="http://schemas.microsoft.com/office/drawing/2014/main" id="{E2F51891-3AA0-F14E-A8B4-DA6CDD1D94AB}"/>
              </a:ext>
            </a:extLst>
          </p:cNvPr>
          <p:cNvSpPr txBox="1">
            <a:spLocks noChangeArrowheads="1"/>
          </p:cNvSpPr>
          <p:nvPr/>
        </p:nvSpPr>
        <p:spPr bwMode="auto">
          <a:xfrm>
            <a:off x="7457317" y="1239250"/>
            <a:ext cx="2622962" cy="424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en-US" sz="2400" dirty="0">
                <a:solidFill>
                  <a:srgbClr val="C00000"/>
                </a:solidFill>
                <a:latin typeface="+mn-lt"/>
                <a:cs typeface="Arial" charset="0"/>
              </a:rPr>
              <a:t>AS </a:t>
            </a:r>
            <a:r>
              <a:rPr lang="en-US" sz="1800" dirty="0">
                <a:latin typeface="+mn-lt"/>
                <a:cs typeface="Arial" charset="0"/>
              </a:rPr>
              <a:t>Authentication Server</a:t>
            </a:r>
          </a:p>
        </p:txBody>
      </p:sp>
      <p:sp>
        <p:nvSpPr>
          <p:cNvPr id="173" name="Text Box 60">
            <a:extLst>
              <a:ext uri="{FF2B5EF4-FFF2-40B4-BE49-F238E27FC236}">
                <a16:creationId xmlns:a16="http://schemas.microsoft.com/office/drawing/2014/main" id="{BB4572A7-6D19-094B-811F-4B3AE0FA44F9}"/>
              </a:ext>
            </a:extLst>
          </p:cNvPr>
          <p:cNvSpPr txBox="1">
            <a:spLocks noChangeArrowheads="1"/>
          </p:cNvSpPr>
          <p:nvPr/>
        </p:nvSpPr>
        <p:spPr bwMode="auto">
          <a:xfrm>
            <a:off x="4758841" y="1222897"/>
            <a:ext cx="16208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00000"/>
                </a:solidFill>
                <a:latin typeface="Calibri" panose="020F0502020204030204" pitchFamily="34" charset="0"/>
                <a:cs typeface="Calibri" panose="020F0502020204030204" pitchFamily="34" charset="0"/>
              </a:rPr>
              <a:t>mobile</a:t>
            </a:r>
            <a:endParaRPr lang="en-US" sz="16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391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wipe(right)">
                                      <p:cBhvr>
                                        <p:cTn id="7" dur="500"/>
                                        <p:tgtEl>
                                          <p:spTgt spid="169"/>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3">
                                            <p:txEl>
                                              <p:pRg st="0" end="0"/>
                                            </p:txEl>
                                          </p:spTgt>
                                        </p:tgtEl>
                                        <p:attrNameLst>
                                          <p:attrName>style.visibility</p:attrName>
                                        </p:attrNameLst>
                                      </p:cBhvr>
                                      <p:to>
                                        <p:strVal val="visible"/>
                                      </p:to>
                                    </p:set>
                                    <p:animEffect transition="in" filter="dissolve">
                                      <p:cBhvr>
                                        <p:cTn id="11" dur="500"/>
                                        <p:tgtEl>
                                          <p:spTgt spid="83">
                                            <p:txEl>
                                              <p:pRg st="0" end="0"/>
                                            </p:txEl>
                                          </p:spTgt>
                                        </p:tgtEl>
                                      </p:cBhvr>
                                    </p:animEffect>
                                  </p:childTnLst>
                                </p:cTn>
                              </p:par>
                              <p:par>
                                <p:cTn id="12" presetID="9" presetClass="entr" presetSubtype="0" fill="hold" nodeType="with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dissolve">
                                      <p:cBhvr>
                                        <p:cTn id="14" dur="500"/>
                                        <p:tgtEl>
                                          <p:spTgt spid="157"/>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dissolve">
                                      <p:cBhvr>
                                        <p:cTn id="19" dur="500"/>
                                        <p:tgtEl>
                                          <p:spTgt spid="95"/>
                                        </p:tgtEl>
                                      </p:cBhvr>
                                    </p:animEffect>
                                  </p:childTnLst>
                                </p:cTn>
                              </p:par>
                              <p:par>
                                <p:cTn id="20" presetID="9" presetClass="entr" presetSubtype="0" fill="hold" nodeType="withEffect">
                                  <p:stCondLst>
                                    <p:cond delay="0"/>
                                  </p:stCondLst>
                                  <p:childTnLst>
                                    <p:set>
                                      <p:cBhvr>
                                        <p:cTn id="21" dur="1" fill="hold">
                                          <p:stCondLst>
                                            <p:cond delay="0"/>
                                          </p:stCondLst>
                                        </p:cTn>
                                        <p:tgtEl>
                                          <p:spTgt spid="160"/>
                                        </p:tgtEl>
                                        <p:attrNameLst>
                                          <p:attrName>style.visibility</p:attrName>
                                        </p:attrNameLst>
                                      </p:cBhvr>
                                      <p:to>
                                        <p:strVal val="visible"/>
                                      </p:to>
                                    </p:set>
                                    <p:animEffect transition="in" filter="dissolve">
                                      <p:cBhvr>
                                        <p:cTn id="22" dur="500"/>
                                        <p:tgtEl>
                                          <p:spTgt spid="160"/>
                                        </p:tgtEl>
                                      </p:cBhvr>
                                    </p:animEffect>
                                  </p:childTnLst>
                                </p:cTn>
                              </p:par>
                            </p:childTnLst>
                          </p:cTn>
                        </p:par>
                        <p:par>
                          <p:cTn id="23" fill="hold">
                            <p:stCondLst>
                              <p:cond delay="500"/>
                            </p:stCondLst>
                            <p:childTnLst>
                              <p:par>
                                <p:cTn id="24" presetID="22" presetClass="entr" presetSubtype="8" fill="hold" nodeType="afterEffect">
                                  <p:stCondLst>
                                    <p:cond delay="0"/>
                                  </p:stCondLst>
                                  <p:childTnLst>
                                    <p:set>
                                      <p:cBhvr>
                                        <p:cTn id="25" dur="1" fill="hold">
                                          <p:stCondLst>
                                            <p:cond delay="0"/>
                                          </p:stCondLst>
                                        </p:cTn>
                                        <p:tgtEl>
                                          <p:spTgt spid="170"/>
                                        </p:tgtEl>
                                        <p:attrNameLst>
                                          <p:attrName>style.visibility</p:attrName>
                                        </p:attrNameLst>
                                      </p:cBhvr>
                                      <p:to>
                                        <p:strVal val="visible"/>
                                      </p:to>
                                    </p:set>
                                    <p:animEffect transition="in" filter="wipe(left)">
                                      <p:cBhvr>
                                        <p:cTn id="26" dur="500"/>
                                        <p:tgtEl>
                                          <p:spTgt spid="170"/>
                                        </p:tgtEl>
                                      </p:cBhvr>
                                    </p:animEffect>
                                  </p:childTnLst>
                                </p:cTn>
                              </p:par>
                              <p:par>
                                <p:cTn id="27" presetID="9" presetClass="entr" presetSubtype="0" fill="hold" nodeType="withEffect">
                                  <p:stCondLst>
                                    <p:cond delay="0"/>
                                  </p:stCondLst>
                                  <p:childTnLst>
                                    <p:set>
                                      <p:cBhvr>
                                        <p:cTn id="28" dur="1" fill="hold">
                                          <p:stCondLst>
                                            <p:cond delay="0"/>
                                          </p:stCondLst>
                                        </p:cTn>
                                        <p:tgtEl>
                                          <p:spTgt spid="83">
                                            <p:txEl>
                                              <p:pRg st="1" end="1"/>
                                            </p:txEl>
                                          </p:spTgt>
                                        </p:tgtEl>
                                        <p:attrNameLst>
                                          <p:attrName>style.visibility</p:attrName>
                                        </p:attrNameLst>
                                      </p:cBhvr>
                                      <p:to>
                                        <p:strVal val="visible"/>
                                      </p:to>
                                    </p:set>
                                    <p:animEffect transition="in" filter="dissolve">
                                      <p:cBhvr>
                                        <p:cTn id="29" dur="500"/>
                                        <p:tgtEl>
                                          <p:spTgt spid="83">
                                            <p:txEl>
                                              <p:pRg st="1" end="1"/>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83">
                                            <p:txEl>
                                              <p:pRg st="2" end="2"/>
                                            </p:txEl>
                                          </p:spTgt>
                                        </p:tgtEl>
                                        <p:attrNameLst>
                                          <p:attrName>style.visibility</p:attrName>
                                        </p:attrNameLst>
                                      </p:cBhvr>
                                      <p:to>
                                        <p:strVal val="visible"/>
                                      </p:to>
                                    </p:set>
                                    <p:animEffect transition="in" filter="dissolve">
                                      <p:cBhvr>
                                        <p:cTn id="32" dur="500"/>
                                        <p:tgtEl>
                                          <p:spTgt spid="83">
                                            <p:txEl>
                                              <p:pRg st="2" end="2"/>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83">
                                            <p:txEl>
                                              <p:pRg st="3" end="3"/>
                                            </p:txEl>
                                          </p:spTgt>
                                        </p:tgtEl>
                                        <p:attrNameLst>
                                          <p:attrName>style.visibility</p:attrName>
                                        </p:attrNameLst>
                                      </p:cBhvr>
                                      <p:to>
                                        <p:strVal val="visible"/>
                                      </p:to>
                                    </p:set>
                                    <p:animEffect transition="in" filter="dissolve">
                                      <p:cBhvr>
                                        <p:cTn id="35" dur="500"/>
                                        <p:tgtEl>
                                          <p:spTgt spid="83">
                                            <p:txEl>
                                              <p:pRg st="3" end="3"/>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83">
                                            <p:txEl>
                                              <p:pRg st="4" end="4"/>
                                            </p:txEl>
                                          </p:spTgt>
                                        </p:tgtEl>
                                        <p:attrNameLst>
                                          <p:attrName>style.visibility</p:attrName>
                                        </p:attrNameLst>
                                      </p:cBhvr>
                                      <p:to>
                                        <p:strVal val="visible"/>
                                      </p:to>
                                    </p:set>
                                    <p:animEffect transition="in" filter="dissolve">
                                      <p:cBhvr>
                                        <p:cTn id="38" dur="500"/>
                                        <p:tgtEl>
                                          <p:spTgt spid="83">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171"/>
                                        </p:tgtEl>
                                        <p:attrNameLst>
                                          <p:attrName>style.visibility</p:attrName>
                                        </p:attrNameLst>
                                      </p:cBhvr>
                                      <p:to>
                                        <p:strVal val="visible"/>
                                      </p:to>
                                    </p:set>
                                    <p:animEffect transition="in" filter="dissolve">
                                      <p:cBhvr>
                                        <p:cTn id="43" dur="500"/>
                                        <p:tgtEl>
                                          <p:spTgt spid="171"/>
                                        </p:tgtEl>
                                      </p:cBhvr>
                                    </p:animEffect>
                                  </p:childTnLst>
                                </p:cTn>
                              </p:par>
                              <p:par>
                                <p:cTn id="44" presetID="9" presetClass="entr" presetSubtype="0" fill="hold" nodeType="withEffect">
                                  <p:stCondLst>
                                    <p:cond delay="0"/>
                                  </p:stCondLst>
                                  <p:childTnLst>
                                    <p:set>
                                      <p:cBhvr>
                                        <p:cTn id="45" dur="1" fill="hold">
                                          <p:stCondLst>
                                            <p:cond delay="0"/>
                                          </p:stCondLst>
                                        </p:cTn>
                                        <p:tgtEl>
                                          <p:spTgt spid="163"/>
                                        </p:tgtEl>
                                        <p:attrNameLst>
                                          <p:attrName>style.visibility</p:attrName>
                                        </p:attrNameLst>
                                      </p:cBhvr>
                                      <p:to>
                                        <p:strVal val="visible"/>
                                      </p:to>
                                    </p:set>
                                    <p:animEffect transition="in" filter="dissolve">
                                      <p:cBhvr>
                                        <p:cTn id="46" dur="500"/>
                                        <p:tgtEl>
                                          <p:spTgt spid="163"/>
                                        </p:tgtEl>
                                      </p:cBhvr>
                                    </p:animEffect>
                                  </p:childTnLst>
                                </p:cTn>
                              </p:par>
                              <p:par>
                                <p:cTn id="47" presetID="9" presetClass="entr" presetSubtype="0" fill="hold" nodeType="withEffect">
                                  <p:stCondLst>
                                    <p:cond delay="0"/>
                                  </p:stCondLst>
                                  <p:childTnLst>
                                    <p:set>
                                      <p:cBhvr>
                                        <p:cTn id="48" dur="1" fill="hold">
                                          <p:stCondLst>
                                            <p:cond delay="0"/>
                                          </p:stCondLst>
                                        </p:cTn>
                                        <p:tgtEl>
                                          <p:spTgt spid="83">
                                            <p:txEl>
                                              <p:pRg st="5" end="5"/>
                                            </p:txEl>
                                          </p:spTgt>
                                        </p:tgtEl>
                                        <p:attrNameLst>
                                          <p:attrName>style.visibility</p:attrName>
                                        </p:attrNameLst>
                                      </p:cBhvr>
                                      <p:to>
                                        <p:strVal val="visible"/>
                                      </p:to>
                                    </p:set>
                                    <p:animEffect transition="in" filter="dissolve">
                                      <p:cBhvr>
                                        <p:cTn id="49" dur="500"/>
                                        <p:tgtEl>
                                          <p:spTgt spid="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FD46E58A-D3F5-D044-8218-118F276F8A3C}"/>
              </a:ext>
            </a:extLst>
          </p:cNvPr>
          <p:cNvSpPr>
            <a:spLocks noChangeArrowheads="1"/>
          </p:cNvSpPr>
          <p:nvPr/>
        </p:nvSpPr>
        <p:spPr bwMode="auto">
          <a:xfrm>
            <a:off x="4367470" y="1287427"/>
            <a:ext cx="1960562" cy="1798637"/>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12" name="Group 356">
            <a:extLst>
              <a:ext uri="{FF2B5EF4-FFF2-40B4-BE49-F238E27FC236}">
                <a16:creationId xmlns:a16="http://schemas.microsoft.com/office/drawing/2014/main" id="{6FD46335-B734-4945-A3CD-4B386D6A4AB6}"/>
              </a:ext>
            </a:extLst>
          </p:cNvPr>
          <p:cNvGrpSpPr>
            <a:grpSpLocks/>
          </p:cNvGrpSpPr>
          <p:nvPr/>
        </p:nvGrpSpPr>
        <p:grpSpPr bwMode="auto">
          <a:xfrm>
            <a:off x="5678745" y="2273264"/>
            <a:ext cx="436562" cy="498475"/>
            <a:chOff x="313" y="1497"/>
            <a:chExt cx="1152" cy="1014"/>
          </a:xfrm>
        </p:grpSpPr>
        <p:pic>
          <p:nvPicPr>
            <p:cNvPr id="13" name="Picture 354" descr="laptop_stylized_small">
              <a:extLst>
                <a:ext uri="{FF2B5EF4-FFF2-40B4-BE49-F238E27FC236}">
                  <a16:creationId xmlns:a16="http://schemas.microsoft.com/office/drawing/2014/main" id="{8690D9E0-F119-B04D-9313-4CD30179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55" descr="antenna_stylized">
              <a:extLst>
                <a:ext uri="{FF2B5EF4-FFF2-40B4-BE49-F238E27FC236}">
                  <a16:creationId xmlns:a16="http://schemas.microsoft.com/office/drawing/2014/main" id="{78BE4BD8-F9A1-654E-AA19-7EA771994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403">
            <a:extLst>
              <a:ext uri="{FF2B5EF4-FFF2-40B4-BE49-F238E27FC236}">
                <a16:creationId xmlns:a16="http://schemas.microsoft.com/office/drawing/2014/main" id="{1621CF3B-BAFA-B94C-BBA7-6856B74C4E0F}"/>
              </a:ext>
            </a:extLst>
          </p:cNvPr>
          <p:cNvGrpSpPr>
            <a:grpSpLocks/>
          </p:cNvGrpSpPr>
          <p:nvPr/>
        </p:nvGrpSpPr>
        <p:grpSpPr bwMode="auto">
          <a:xfrm>
            <a:off x="5343938" y="1455702"/>
            <a:ext cx="446088" cy="382587"/>
            <a:chOff x="2751" y="1851"/>
            <a:chExt cx="462" cy="478"/>
          </a:xfrm>
        </p:grpSpPr>
        <p:pic>
          <p:nvPicPr>
            <p:cNvPr id="16" name="Picture 364" descr="iphone_stylized_small">
              <a:extLst>
                <a:ext uri="{FF2B5EF4-FFF2-40B4-BE49-F238E27FC236}">
                  <a16:creationId xmlns:a16="http://schemas.microsoft.com/office/drawing/2014/main" id="{FB02F53E-DD53-3848-A692-2349234E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02" descr="antenna_radiation_stylized">
              <a:extLst>
                <a:ext uri="{FF2B5EF4-FFF2-40B4-BE49-F238E27FC236}">
                  <a16:creationId xmlns:a16="http://schemas.microsoft.com/office/drawing/2014/main" id="{2FFB1B7E-92FF-1043-8277-DF227EB55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 name="Group 356">
            <a:extLst>
              <a:ext uri="{FF2B5EF4-FFF2-40B4-BE49-F238E27FC236}">
                <a16:creationId xmlns:a16="http://schemas.microsoft.com/office/drawing/2014/main" id="{793E3DF7-19F9-824A-B55D-9E9799039ABD}"/>
              </a:ext>
            </a:extLst>
          </p:cNvPr>
          <p:cNvGrpSpPr>
            <a:grpSpLocks/>
          </p:cNvGrpSpPr>
          <p:nvPr/>
        </p:nvGrpSpPr>
        <p:grpSpPr bwMode="auto">
          <a:xfrm>
            <a:off x="4638932" y="1562064"/>
            <a:ext cx="438150" cy="498475"/>
            <a:chOff x="313" y="1497"/>
            <a:chExt cx="1152" cy="1014"/>
          </a:xfrm>
        </p:grpSpPr>
        <p:pic>
          <p:nvPicPr>
            <p:cNvPr id="19" name="Picture 354" descr="laptop_stylized_small">
              <a:extLst>
                <a:ext uri="{FF2B5EF4-FFF2-40B4-BE49-F238E27FC236}">
                  <a16:creationId xmlns:a16="http://schemas.microsoft.com/office/drawing/2014/main" id="{56C9247C-ED61-E348-A092-517026631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55" descr="antenna_stylized">
              <a:extLst>
                <a:ext uri="{FF2B5EF4-FFF2-40B4-BE49-F238E27FC236}">
                  <a16:creationId xmlns:a16="http://schemas.microsoft.com/office/drawing/2014/main" id="{2F86F031-FA48-7749-B1F9-4CDA00E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Right Arrow 22">
            <a:extLst>
              <a:ext uri="{FF2B5EF4-FFF2-40B4-BE49-F238E27FC236}">
                <a16:creationId xmlns:a16="http://schemas.microsoft.com/office/drawing/2014/main" id="{B1311EF0-E697-1843-8374-5B34A06B18D8}"/>
              </a:ext>
            </a:extLst>
          </p:cNvPr>
          <p:cNvSpPr/>
          <p:nvPr/>
        </p:nvSpPr>
        <p:spPr>
          <a:xfrm>
            <a:off x="3701219" y="2373897"/>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101</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802.11: authentication, encryption</a:t>
            </a:r>
          </a:p>
        </p:txBody>
      </p:sp>
      <p:sp>
        <p:nvSpPr>
          <p:cNvPr id="26" name="AutoShape 25">
            <a:extLst>
              <a:ext uri="{FF2B5EF4-FFF2-40B4-BE49-F238E27FC236}">
                <a16:creationId xmlns:a16="http://schemas.microsoft.com/office/drawing/2014/main" id="{C35BBC87-D9B9-F84C-A466-A2406EC32F26}"/>
              </a:ext>
            </a:extLst>
          </p:cNvPr>
          <p:cNvSpPr>
            <a:spLocks noChangeAspect="1" noChangeArrowheads="1" noTextEdit="1"/>
          </p:cNvSpPr>
          <p:nvPr/>
        </p:nvSpPr>
        <p:spPr bwMode="auto">
          <a:xfrm>
            <a:off x="5330204" y="1522759"/>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7" name="Line 55">
            <a:extLst>
              <a:ext uri="{FF2B5EF4-FFF2-40B4-BE49-F238E27FC236}">
                <a16:creationId xmlns:a16="http://schemas.microsoft.com/office/drawing/2014/main" id="{92F1E18C-8579-8F43-966D-AC3EAB745401}"/>
              </a:ext>
            </a:extLst>
          </p:cNvPr>
          <p:cNvSpPr>
            <a:spLocks noChangeShapeType="1"/>
          </p:cNvSpPr>
          <p:nvPr/>
        </p:nvSpPr>
        <p:spPr bwMode="auto">
          <a:xfrm>
            <a:off x="5635004" y="2302222"/>
            <a:ext cx="315118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9" name="Text Box 57">
            <a:extLst>
              <a:ext uri="{FF2B5EF4-FFF2-40B4-BE49-F238E27FC236}">
                <a16:creationId xmlns:a16="http://schemas.microsoft.com/office/drawing/2014/main" id="{0C5A523A-A420-554B-B07D-85B8A146CD58}"/>
              </a:ext>
            </a:extLst>
          </p:cNvPr>
          <p:cNvSpPr txBox="1">
            <a:spLocks noChangeArrowheads="1"/>
          </p:cNvSpPr>
          <p:nvPr/>
        </p:nvSpPr>
        <p:spPr bwMode="auto">
          <a:xfrm>
            <a:off x="5110162" y="2470565"/>
            <a:ext cx="46679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C0000"/>
                </a:solidFill>
                <a:latin typeface="+mn-lt"/>
                <a:cs typeface="Arial" charset="0"/>
              </a:rPr>
              <a:t>AP</a:t>
            </a:r>
            <a:endParaRPr lang="en-US" sz="1600" dirty="0">
              <a:latin typeface="+mn-lt"/>
              <a:cs typeface="Arial" charset="0"/>
            </a:endParaRPr>
          </a:p>
        </p:txBody>
      </p:sp>
      <p:sp>
        <p:nvSpPr>
          <p:cNvPr id="30" name="Text Box 58">
            <a:extLst>
              <a:ext uri="{FF2B5EF4-FFF2-40B4-BE49-F238E27FC236}">
                <a16:creationId xmlns:a16="http://schemas.microsoft.com/office/drawing/2014/main" id="{8348A390-40C5-D743-9256-E62B9A390283}"/>
              </a:ext>
            </a:extLst>
          </p:cNvPr>
          <p:cNvSpPr txBox="1">
            <a:spLocks noChangeArrowheads="1"/>
          </p:cNvSpPr>
          <p:nvPr/>
        </p:nvSpPr>
        <p:spPr bwMode="auto">
          <a:xfrm>
            <a:off x="9021073" y="2012537"/>
            <a:ext cx="2235035" cy="674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en-US" sz="2400" dirty="0">
                <a:solidFill>
                  <a:srgbClr val="C00000"/>
                </a:solidFill>
                <a:latin typeface="+mn-lt"/>
                <a:cs typeface="Arial" charset="0"/>
              </a:rPr>
              <a:t>AS</a:t>
            </a:r>
          </a:p>
          <a:p>
            <a:pPr eaLnBrk="1" hangingPunct="1">
              <a:lnSpc>
                <a:spcPct val="90000"/>
              </a:lnSpc>
            </a:pPr>
            <a:r>
              <a:rPr lang="en-US" sz="1800" dirty="0">
                <a:latin typeface="+mn-lt"/>
                <a:cs typeface="Arial" charset="0"/>
              </a:rPr>
              <a:t>Authentication Server</a:t>
            </a:r>
          </a:p>
        </p:txBody>
      </p:sp>
      <p:sp>
        <p:nvSpPr>
          <p:cNvPr id="32" name="Text Box 60">
            <a:extLst>
              <a:ext uri="{FF2B5EF4-FFF2-40B4-BE49-F238E27FC236}">
                <a16:creationId xmlns:a16="http://schemas.microsoft.com/office/drawing/2014/main" id="{0D73F57F-6B10-3546-8408-80AD5CC1E42E}"/>
              </a:ext>
            </a:extLst>
          </p:cNvPr>
          <p:cNvSpPr txBox="1">
            <a:spLocks noChangeArrowheads="1"/>
          </p:cNvSpPr>
          <p:nvPr/>
        </p:nvSpPr>
        <p:spPr bwMode="auto">
          <a:xfrm>
            <a:off x="2611989" y="1792741"/>
            <a:ext cx="16208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00000"/>
                </a:solidFill>
                <a:latin typeface="Calibri" panose="020F0502020204030204" pitchFamily="34" charset="0"/>
                <a:cs typeface="Calibri" panose="020F0502020204030204" pitchFamily="34" charset="0"/>
              </a:rPr>
              <a:t>mobile</a:t>
            </a:r>
            <a:endParaRPr lang="en-US" sz="1600" dirty="0">
              <a:solidFill>
                <a:srgbClr val="C00000"/>
              </a:solidFill>
              <a:latin typeface="Calibri" panose="020F0502020204030204" pitchFamily="34" charset="0"/>
              <a:cs typeface="Calibri" panose="020F0502020204030204" pitchFamily="34" charset="0"/>
            </a:endParaRPr>
          </a:p>
        </p:txBody>
      </p:sp>
      <p:grpSp>
        <p:nvGrpSpPr>
          <p:cNvPr id="33" name="Group 356">
            <a:extLst>
              <a:ext uri="{FF2B5EF4-FFF2-40B4-BE49-F238E27FC236}">
                <a16:creationId xmlns:a16="http://schemas.microsoft.com/office/drawing/2014/main" id="{CA05B63E-CD52-9F43-8FD2-58EA2FA3850E}"/>
              </a:ext>
            </a:extLst>
          </p:cNvPr>
          <p:cNvGrpSpPr>
            <a:grpSpLocks/>
          </p:cNvGrpSpPr>
          <p:nvPr/>
        </p:nvGrpSpPr>
        <p:grpSpPr bwMode="auto">
          <a:xfrm>
            <a:off x="3215998" y="1581979"/>
            <a:ext cx="804863" cy="852488"/>
            <a:chOff x="313" y="1407"/>
            <a:chExt cx="1152" cy="1104"/>
          </a:xfrm>
        </p:grpSpPr>
        <p:pic>
          <p:nvPicPr>
            <p:cNvPr id="34" name="Picture 354" descr="laptop_stylized_small">
              <a:extLst>
                <a:ext uri="{FF2B5EF4-FFF2-40B4-BE49-F238E27FC236}">
                  <a16:creationId xmlns:a16="http://schemas.microsoft.com/office/drawing/2014/main" id="{AD8B9F8C-F4B8-C845-8FD6-A1828FAA2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55" descr="antenna_stylized">
              <a:extLst>
                <a:ext uri="{FF2B5EF4-FFF2-40B4-BE49-F238E27FC236}">
                  <a16:creationId xmlns:a16="http://schemas.microsoft.com/office/drawing/2014/main" id="{7BC1A5C0-A129-444E-8FD8-F59E935608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6" name="Group 361">
            <a:extLst>
              <a:ext uri="{FF2B5EF4-FFF2-40B4-BE49-F238E27FC236}">
                <a16:creationId xmlns:a16="http://schemas.microsoft.com/office/drawing/2014/main" id="{8B78EC52-40E4-1245-B94F-69888562BAC7}"/>
              </a:ext>
            </a:extLst>
          </p:cNvPr>
          <p:cNvGrpSpPr>
            <a:grpSpLocks/>
          </p:cNvGrpSpPr>
          <p:nvPr/>
        </p:nvGrpSpPr>
        <p:grpSpPr bwMode="auto">
          <a:xfrm>
            <a:off x="4963491" y="1848197"/>
            <a:ext cx="965200" cy="693737"/>
            <a:chOff x="2967" y="478"/>
            <a:chExt cx="788" cy="625"/>
          </a:xfrm>
        </p:grpSpPr>
        <p:pic>
          <p:nvPicPr>
            <p:cNvPr id="37" name="Picture 358" descr="access_point_stylized_small">
              <a:extLst>
                <a:ext uri="{FF2B5EF4-FFF2-40B4-BE49-F238E27FC236}">
                  <a16:creationId xmlns:a16="http://schemas.microsoft.com/office/drawing/2014/main" id="{5C100B11-3424-5D4A-A1E6-964F44B05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60" descr="antenna_radiation_stylized">
              <a:extLst>
                <a:ext uri="{FF2B5EF4-FFF2-40B4-BE49-F238E27FC236}">
                  <a16:creationId xmlns:a16="http://schemas.microsoft.com/office/drawing/2014/main" id="{8BBB252D-D673-DB49-A756-0CCA2DC15F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9" name="Group 249">
            <a:extLst>
              <a:ext uri="{FF2B5EF4-FFF2-40B4-BE49-F238E27FC236}">
                <a16:creationId xmlns:a16="http://schemas.microsoft.com/office/drawing/2014/main" id="{A47596EB-18A9-3A49-B6A4-593B586DA3FA}"/>
              </a:ext>
            </a:extLst>
          </p:cNvPr>
          <p:cNvGrpSpPr>
            <a:grpSpLocks/>
          </p:cNvGrpSpPr>
          <p:nvPr/>
        </p:nvGrpSpPr>
        <p:grpSpPr bwMode="auto">
          <a:xfrm>
            <a:off x="8544201" y="1913284"/>
            <a:ext cx="466725" cy="793750"/>
            <a:chOff x="4140" y="429"/>
            <a:chExt cx="1425" cy="2396"/>
          </a:xfrm>
        </p:grpSpPr>
        <p:sp>
          <p:nvSpPr>
            <p:cNvPr id="40" name="Freeform 250">
              <a:extLst>
                <a:ext uri="{FF2B5EF4-FFF2-40B4-BE49-F238E27FC236}">
                  <a16:creationId xmlns:a16="http://schemas.microsoft.com/office/drawing/2014/main" id="{59974F3E-84B4-804E-A8A6-4ACEF4DDF13F}"/>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1" name="Rectangle 251">
              <a:extLst>
                <a:ext uri="{FF2B5EF4-FFF2-40B4-BE49-F238E27FC236}">
                  <a16:creationId xmlns:a16="http://schemas.microsoft.com/office/drawing/2014/main" id="{2A9ABF97-1FFA-A040-B884-1822A4156A1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2" name="Freeform 252">
              <a:extLst>
                <a:ext uri="{FF2B5EF4-FFF2-40B4-BE49-F238E27FC236}">
                  <a16:creationId xmlns:a16="http://schemas.microsoft.com/office/drawing/2014/main" id="{DD453E12-96D2-EF43-873C-79F3EFC7FA1D}"/>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3" name="Freeform 253">
              <a:extLst>
                <a:ext uri="{FF2B5EF4-FFF2-40B4-BE49-F238E27FC236}">
                  <a16:creationId xmlns:a16="http://schemas.microsoft.com/office/drawing/2014/main" id="{BE4C33DA-768F-AA46-B63F-69AB5F9B632A}"/>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4" name="Rectangle 254">
              <a:extLst>
                <a:ext uri="{FF2B5EF4-FFF2-40B4-BE49-F238E27FC236}">
                  <a16:creationId xmlns:a16="http://schemas.microsoft.com/office/drawing/2014/main" id="{AE5A9D75-7837-1D45-9C75-609A0260180B}"/>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5" name="Group 255">
              <a:extLst>
                <a:ext uri="{FF2B5EF4-FFF2-40B4-BE49-F238E27FC236}">
                  <a16:creationId xmlns:a16="http://schemas.microsoft.com/office/drawing/2014/main" id="{D69029F7-D6A6-6141-BB32-232B800466BD}"/>
                </a:ext>
              </a:extLst>
            </p:cNvPr>
            <p:cNvGrpSpPr>
              <a:grpSpLocks/>
            </p:cNvGrpSpPr>
            <p:nvPr/>
          </p:nvGrpSpPr>
          <p:grpSpPr bwMode="auto">
            <a:xfrm>
              <a:off x="4749" y="668"/>
              <a:ext cx="581" cy="145"/>
              <a:chOff x="614" y="2568"/>
              <a:chExt cx="725" cy="139"/>
            </a:xfrm>
          </p:grpSpPr>
          <p:sp>
            <p:nvSpPr>
              <p:cNvPr id="71" name="AutoShape 256">
                <a:extLst>
                  <a:ext uri="{FF2B5EF4-FFF2-40B4-BE49-F238E27FC236}">
                    <a16:creationId xmlns:a16="http://schemas.microsoft.com/office/drawing/2014/main" id="{737348F0-99B9-2E46-832A-981E574A77EC}"/>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2" name="AutoShape 257">
                <a:extLst>
                  <a:ext uri="{FF2B5EF4-FFF2-40B4-BE49-F238E27FC236}">
                    <a16:creationId xmlns:a16="http://schemas.microsoft.com/office/drawing/2014/main" id="{C78DB3E8-7243-0343-B0FC-005A7661987C}"/>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6" name="Rectangle 258">
              <a:extLst>
                <a:ext uri="{FF2B5EF4-FFF2-40B4-BE49-F238E27FC236}">
                  <a16:creationId xmlns:a16="http://schemas.microsoft.com/office/drawing/2014/main" id="{C60FA8E8-4FA6-D245-8BEF-B091B3EB88C3}"/>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7" name="Group 259">
              <a:extLst>
                <a:ext uri="{FF2B5EF4-FFF2-40B4-BE49-F238E27FC236}">
                  <a16:creationId xmlns:a16="http://schemas.microsoft.com/office/drawing/2014/main" id="{99104A84-297E-E543-B80B-5175A2ACE7F2}"/>
                </a:ext>
              </a:extLst>
            </p:cNvPr>
            <p:cNvGrpSpPr>
              <a:grpSpLocks/>
            </p:cNvGrpSpPr>
            <p:nvPr/>
          </p:nvGrpSpPr>
          <p:grpSpPr bwMode="auto">
            <a:xfrm>
              <a:off x="4747" y="994"/>
              <a:ext cx="581" cy="134"/>
              <a:chOff x="614" y="2568"/>
              <a:chExt cx="725" cy="139"/>
            </a:xfrm>
          </p:grpSpPr>
          <p:sp>
            <p:nvSpPr>
              <p:cNvPr id="69" name="AutoShape 260">
                <a:extLst>
                  <a:ext uri="{FF2B5EF4-FFF2-40B4-BE49-F238E27FC236}">
                    <a16:creationId xmlns:a16="http://schemas.microsoft.com/office/drawing/2014/main" id="{5D65995D-7C80-3241-A96C-59CF1B0A4CB6}"/>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0" name="AutoShape 261">
                <a:extLst>
                  <a:ext uri="{FF2B5EF4-FFF2-40B4-BE49-F238E27FC236}">
                    <a16:creationId xmlns:a16="http://schemas.microsoft.com/office/drawing/2014/main" id="{3011CF52-9C58-2F4C-A851-D8C582FD3FB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8" name="Rectangle 262">
              <a:extLst>
                <a:ext uri="{FF2B5EF4-FFF2-40B4-BE49-F238E27FC236}">
                  <a16:creationId xmlns:a16="http://schemas.microsoft.com/office/drawing/2014/main" id="{2AF7AD2E-B5EB-BC44-8A01-1CAE624873A7}"/>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9" name="Rectangle 263">
              <a:extLst>
                <a:ext uri="{FF2B5EF4-FFF2-40B4-BE49-F238E27FC236}">
                  <a16:creationId xmlns:a16="http://schemas.microsoft.com/office/drawing/2014/main" id="{06B8150A-C552-6D40-99AC-B57171CF0303}"/>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50" name="Group 264">
              <a:extLst>
                <a:ext uri="{FF2B5EF4-FFF2-40B4-BE49-F238E27FC236}">
                  <a16:creationId xmlns:a16="http://schemas.microsoft.com/office/drawing/2014/main" id="{533E13EA-5A91-3F41-ADEF-FA70B388A95F}"/>
                </a:ext>
              </a:extLst>
            </p:cNvPr>
            <p:cNvGrpSpPr>
              <a:grpSpLocks/>
            </p:cNvGrpSpPr>
            <p:nvPr/>
          </p:nvGrpSpPr>
          <p:grpSpPr bwMode="auto">
            <a:xfrm>
              <a:off x="4735" y="1627"/>
              <a:ext cx="582" cy="151"/>
              <a:chOff x="614" y="2568"/>
              <a:chExt cx="725" cy="139"/>
            </a:xfrm>
          </p:grpSpPr>
          <p:sp>
            <p:nvSpPr>
              <p:cNvPr id="67" name="AutoShape 265">
                <a:extLst>
                  <a:ext uri="{FF2B5EF4-FFF2-40B4-BE49-F238E27FC236}">
                    <a16:creationId xmlns:a16="http://schemas.microsoft.com/office/drawing/2014/main" id="{C630860E-2569-B64C-8FFF-461D0324AAC2}"/>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8" name="AutoShape 266">
                <a:extLst>
                  <a:ext uri="{FF2B5EF4-FFF2-40B4-BE49-F238E27FC236}">
                    <a16:creationId xmlns:a16="http://schemas.microsoft.com/office/drawing/2014/main" id="{537D98BB-63F8-FF42-BA15-58883102E1DE}"/>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1" name="Freeform 267">
              <a:extLst>
                <a:ext uri="{FF2B5EF4-FFF2-40B4-BE49-F238E27FC236}">
                  <a16:creationId xmlns:a16="http://schemas.microsoft.com/office/drawing/2014/main" id="{F99D92D7-30E6-4D43-959F-2B61667B8057}"/>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53" name="Group 268">
              <a:extLst>
                <a:ext uri="{FF2B5EF4-FFF2-40B4-BE49-F238E27FC236}">
                  <a16:creationId xmlns:a16="http://schemas.microsoft.com/office/drawing/2014/main" id="{C48B885B-279E-B848-A3F7-1B3DA8E04CBF}"/>
                </a:ext>
              </a:extLst>
            </p:cNvPr>
            <p:cNvGrpSpPr>
              <a:grpSpLocks/>
            </p:cNvGrpSpPr>
            <p:nvPr/>
          </p:nvGrpSpPr>
          <p:grpSpPr bwMode="auto">
            <a:xfrm>
              <a:off x="4739" y="1327"/>
              <a:ext cx="582" cy="139"/>
              <a:chOff x="614" y="2568"/>
              <a:chExt cx="725" cy="139"/>
            </a:xfrm>
          </p:grpSpPr>
          <p:sp>
            <p:nvSpPr>
              <p:cNvPr id="65" name="AutoShape 269">
                <a:extLst>
                  <a:ext uri="{FF2B5EF4-FFF2-40B4-BE49-F238E27FC236}">
                    <a16:creationId xmlns:a16="http://schemas.microsoft.com/office/drawing/2014/main" id="{F7C2CCDF-81FE-4840-9DC3-3CDE37023E67}"/>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6" name="AutoShape 270">
                <a:extLst>
                  <a:ext uri="{FF2B5EF4-FFF2-40B4-BE49-F238E27FC236}">
                    <a16:creationId xmlns:a16="http://schemas.microsoft.com/office/drawing/2014/main" id="{DE9E0A46-A0D3-614B-BEDB-F4C8F0F113B0}"/>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4" name="Rectangle 271">
              <a:extLst>
                <a:ext uri="{FF2B5EF4-FFF2-40B4-BE49-F238E27FC236}">
                  <a16:creationId xmlns:a16="http://schemas.microsoft.com/office/drawing/2014/main" id="{92B2A7AD-A286-B44A-B190-D511BA9D5C7F}"/>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5" name="Freeform 272">
              <a:extLst>
                <a:ext uri="{FF2B5EF4-FFF2-40B4-BE49-F238E27FC236}">
                  <a16:creationId xmlns:a16="http://schemas.microsoft.com/office/drawing/2014/main" id="{83F49987-E7DA-EA4B-98A7-A006254F143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6" name="Freeform 273">
              <a:extLst>
                <a:ext uri="{FF2B5EF4-FFF2-40B4-BE49-F238E27FC236}">
                  <a16:creationId xmlns:a16="http://schemas.microsoft.com/office/drawing/2014/main" id="{FB323DA1-60D1-1445-AE4E-1814FDB2F791}"/>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7" name="Oval 274">
              <a:extLst>
                <a:ext uri="{FF2B5EF4-FFF2-40B4-BE49-F238E27FC236}">
                  <a16:creationId xmlns:a16="http://schemas.microsoft.com/office/drawing/2014/main" id="{19CBD79D-D76B-A54D-843F-CB09AA0CC02D}"/>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8" name="Freeform 275">
              <a:extLst>
                <a:ext uri="{FF2B5EF4-FFF2-40B4-BE49-F238E27FC236}">
                  <a16:creationId xmlns:a16="http://schemas.microsoft.com/office/drawing/2014/main" id="{37D5240F-C231-B649-B9E2-07C54561866C}"/>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 name="AutoShape 276">
              <a:extLst>
                <a:ext uri="{FF2B5EF4-FFF2-40B4-BE49-F238E27FC236}">
                  <a16:creationId xmlns:a16="http://schemas.microsoft.com/office/drawing/2014/main" id="{5856FEE0-7217-C546-B10E-4F2687344AE7}"/>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0" name="AutoShape 277">
              <a:extLst>
                <a:ext uri="{FF2B5EF4-FFF2-40B4-BE49-F238E27FC236}">
                  <a16:creationId xmlns:a16="http://schemas.microsoft.com/office/drawing/2014/main" id="{7CF47AD8-6FA3-EC4A-81BB-D4BDF82FF868}"/>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1" name="Oval 278">
              <a:extLst>
                <a:ext uri="{FF2B5EF4-FFF2-40B4-BE49-F238E27FC236}">
                  <a16:creationId xmlns:a16="http://schemas.microsoft.com/office/drawing/2014/main" id="{16DD064D-9DAA-7C41-B25C-A82D91C8823F}"/>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2" name="Oval 279">
              <a:extLst>
                <a:ext uri="{FF2B5EF4-FFF2-40B4-BE49-F238E27FC236}">
                  <a16:creationId xmlns:a16="http://schemas.microsoft.com/office/drawing/2014/main" id="{3A4E91ED-E53C-4F46-B869-5EE63341E69A}"/>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Arial" charset="0"/>
              </a:endParaRPr>
            </a:p>
          </p:txBody>
        </p:sp>
        <p:sp>
          <p:nvSpPr>
            <p:cNvPr id="63" name="Oval 280">
              <a:extLst>
                <a:ext uri="{FF2B5EF4-FFF2-40B4-BE49-F238E27FC236}">
                  <a16:creationId xmlns:a16="http://schemas.microsoft.com/office/drawing/2014/main" id="{61A76EFE-8475-4549-8D40-279CC1F6DEED}"/>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4" name="Rectangle 281">
              <a:extLst>
                <a:ext uri="{FF2B5EF4-FFF2-40B4-BE49-F238E27FC236}">
                  <a16:creationId xmlns:a16="http://schemas.microsoft.com/office/drawing/2014/main" id="{A4BC8BDA-9FFB-4F48-9FCF-402BAA6433A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grpSp>
        <p:nvGrpSpPr>
          <p:cNvPr id="73" name="Group 26">
            <a:extLst>
              <a:ext uri="{FF2B5EF4-FFF2-40B4-BE49-F238E27FC236}">
                <a16:creationId xmlns:a16="http://schemas.microsoft.com/office/drawing/2014/main" id="{F66578CA-D572-B14B-8BD7-F68422DA2AEB}"/>
              </a:ext>
            </a:extLst>
          </p:cNvPr>
          <p:cNvGrpSpPr>
            <a:grpSpLocks/>
          </p:cNvGrpSpPr>
          <p:nvPr/>
        </p:nvGrpSpPr>
        <p:grpSpPr bwMode="auto">
          <a:xfrm>
            <a:off x="6556766" y="1630020"/>
            <a:ext cx="1887846" cy="1341538"/>
            <a:chOff x="3656" y="1392"/>
            <a:chExt cx="1523" cy="1110"/>
          </a:xfrm>
        </p:grpSpPr>
        <p:sp>
          <p:nvSpPr>
            <p:cNvPr id="74" name="Freeform 27">
              <a:extLst>
                <a:ext uri="{FF2B5EF4-FFF2-40B4-BE49-F238E27FC236}">
                  <a16:creationId xmlns:a16="http://schemas.microsoft.com/office/drawing/2014/main" id="{F9D18517-4267-5A4D-975E-4CFF0D3DA8A9}"/>
                </a:ext>
              </a:extLst>
            </p:cNvPr>
            <p:cNvSpPr>
              <a:spLocks/>
            </p:cNvSpPr>
            <p:nvPr/>
          </p:nvSpPr>
          <p:spPr bwMode="auto">
            <a:xfrm>
              <a:off x="3656"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5" name="Text Box 28">
              <a:extLst>
                <a:ext uri="{FF2B5EF4-FFF2-40B4-BE49-F238E27FC236}">
                  <a16:creationId xmlns:a16="http://schemas.microsoft.com/office/drawing/2014/main" id="{B45C6A19-6E94-B540-ADFE-696C337D4540}"/>
                </a:ext>
              </a:extLst>
            </p:cNvPr>
            <p:cNvSpPr txBox="1">
              <a:spLocks noChangeArrowheads="1"/>
            </p:cNvSpPr>
            <p:nvPr/>
          </p:nvSpPr>
          <p:spPr bwMode="auto">
            <a:xfrm>
              <a:off x="4010" y="1995"/>
              <a:ext cx="1169"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mn-lt"/>
                  <a:cs typeface="Arial" charset="0"/>
                </a:rPr>
                <a:t>wired network</a:t>
              </a:r>
            </a:p>
          </p:txBody>
        </p:sp>
      </p:grpSp>
      <p:cxnSp>
        <p:nvCxnSpPr>
          <p:cNvPr id="4" name="Straight Arrow Connector 3">
            <a:extLst>
              <a:ext uri="{FF2B5EF4-FFF2-40B4-BE49-F238E27FC236}">
                <a16:creationId xmlns:a16="http://schemas.microsoft.com/office/drawing/2014/main" id="{73C438E4-AFD0-474E-A662-C3F7C98384D4}"/>
              </a:ext>
            </a:extLst>
          </p:cNvPr>
          <p:cNvCxnSpPr/>
          <p:nvPr/>
        </p:nvCxnSpPr>
        <p:spPr>
          <a:xfrm>
            <a:off x="3525078" y="3286539"/>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B14450-DC99-C249-AFF7-8057A5F79027}"/>
              </a:ext>
            </a:extLst>
          </p:cNvPr>
          <p:cNvGrpSpPr/>
          <p:nvPr/>
        </p:nvGrpSpPr>
        <p:grpSpPr>
          <a:xfrm>
            <a:off x="4386470" y="3074505"/>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21" name="TextBox 20">
            <a:extLst>
              <a:ext uri="{FF2B5EF4-FFF2-40B4-BE49-F238E27FC236}">
                <a16:creationId xmlns:a16="http://schemas.microsoft.com/office/drawing/2014/main" id="{7E2F8A36-412E-DA43-B35F-8005D9D9DA46}"/>
              </a:ext>
            </a:extLst>
          </p:cNvPr>
          <p:cNvSpPr txBox="1"/>
          <p:nvPr/>
        </p:nvSpPr>
        <p:spPr>
          <a:xfrm>
            <a:off x="1311967" y="2941983"/>
            <a:ext cx="2872389" cy="338554"/>
          </a:xfrm>
          <a:prstGeom prst="rect">
            <a:avLst/>
          </a:prstGeom>
          <a:noFill/>
        </p:spPr>
        <p:txBody>
          <a:bodyPr wrap="none" rtlCol="0">
            <a:spAutoFit/>
          </a:bodyPr>
          <a:lstStyle/>
          <a:p>
            <a:r>
              <a:rPr lang="en-US" sz="1600" dirty="0">
                <a:solidFill>
                  <a:srgbClr val="C00000"/>
                </a:solidFill>
              </a:rPr>
              <a:t>discovery of security capabilities</a:t>
            </a:r>
          </a:p>
        </p:txBody>
      </p:sp>
      <p:grpSp>
        <p:nvGrpSpPr>
          <p:cNvPr id="31" name="Group 30">
            <a:extLst>
              <a:ext uri="{FF2B5EF4-FFF2-40B4-BE49-F238E27FC236}">
                <a16:creationId xmlns:a16="http://schemas.microsoft.com/office/drawing/2014/main" id="{24CED20D-9536-604B-940B-6A4866B0C05D}"/>
              </a:ext>
            </a:extLst>
          </p:cNvPr>
          <p:cNvGrpSpPr/>
          <p:nvPr/>
        </p:nvGrpSpPr>
        <p:grpSpPr>
          <a:xfrm>
            <a:off x="3597965" y="3405808"/>
            <a:ext cx="5387009" cy="530087"/>
            <a:chOff x="3597965" y="3379304"/>
            <a:chExt cx="5387009" cy="530087"/>
          </a:xfrm>
        </p:grpSpPr>
        <p:cxnSp>
          <p:nvCxnSpPr>
            <p:cNvPr id="79" name="Straight Arrow Connector 78">
              <a:extLst>
                <a:ext uri="{FF2B5EF4-FFF2-40B4-BE49-F238E27FC236}">
                  <a16:creationId xmlns:a16="http://schemas.microsoft.com/office/drawing/2014/main" id="{0A1ACB18-942C-6841-A5C1-938ED5AABD0A}"/>
                </a:ext>
              </a:extLst>
            </p:cNvPr>
            <p:cNvCxnSpPr>
              <a:cxnSpLocks/>
            </p:cNvCxnSpPr>
            <p:nvPr/>
          </p:nvCxnSpPr>
          <p:spPr>
            <a:xfrm>
              <a:off x="3597965" y="3637722"/>
              <a:ext cx="53870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47F9CD7-9A48-B845-85E6-3B9E5638C641}"/>
                </a:ext>
              </a:extLst>
            </p:cNvPr>
            <p:cNvGrpSpPr/>
            <p:nvPr/>
          </p:nvGrpSpPr>
          <p:grpSpPr>
            <a:xfrm>
              <a:off x="5155096" y="3379304"/>
              <a:ext cx="649357" cy="530087"/>
              <a:chOff x="6175513" y="3405809"/>
              <a:chExt cx="649357" cy="530087"/>
            </a:xfrm>
          </p:grpSpPr>
          <p:sp>
            <p:nvSpPr>
              <p:cNvPr id="5" name="Oval 4">
                <a:extLst>
                  <a:ext uri="{FF2B5EF4-FFF2-40B4-BE49-F238E27FC236}">
                    <a16:creationId xmlns:a16="http://schemas.microsoft.com/office/drawing/2014/main" id="{E0A8B836-43D8-E04D-BE22-800D30E10A33}"/>
                  </a:ext>
                </a:extLst>
              </p:cNvPr>
              <p:cNvSpPr/>
              <p:nvPr/>
            </p:nvSpPr>
            <p:spPr>
              <a:xfrm>
                <a:off x="6215270" y="3405809"/>
                <a:ext cx="516835" cy="516835"/>
              </a:xfrm>
              <a:prstGeom prst="ellipse">
                <a:avLst/>
              </a:prstGeom>
              <a:solidFill>
                <a:schemeClr val="bg1"/>
              </a:solid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7409B72-82B8-D04C-9FCF-1D8BDB58913D}"/>
                  </a:ext>
                </a:extLst>
              </p:cNvPr>
              <p:cNvSpPr/>
              <p:nvPr/>
            </p:nvSpPr>
            <p:spPr>
              <a:xfrm>
                <a:off x="6175513" y="3697357"/>
                <a:ext cx="649357"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 name="Group 75">
            <a:extLst>
              <a:ext uri="{FF2B5EF4-FFF2-40B4-BE49-F238E27FC236}">
                <a16:creationId xmlns:a16="http://schemas.microsoft.com/office/drawing/2014/main" id="{4FEBFC8F-8B16-BA43-BB83-DF83F014E13C}"/>
              </a:ext>
            </a:extLst>
          </p:cNvPr>
          <p:cNvGrpSpPr/>
          <p:nvPr/>
        </p:nvGrpSpPr>
        <p:grpSpPr>
          <a:xfrm>
            <a:off x="4128052" y="3452192"/>
            <a:ext cx="357808" cy="400110"/>
            <a:chOff x="8680174" y="4002157"/>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2</a:t>
              </a:r>
            </a:p>
          </p:txBody>
        </p:sp>
      </p:grpSp>
      <p:sp>
        <p:nvSpPr>
          <p:cNvPr id="83" name="TextBox 82">
            <a:extLst>
              <a:ext uri="{FF2B5EF4-FFF2-40B4-BE49-F238E27FC236}">
                <a16:creationId xmlns:a16="http://schemas.microsoft.com/office/drawing/2014/main" id="{59765673-67F3-2843-8E34-43EBF54EB057}"/>
              </a:ext>
            </a:extLst>
          </p:cNvPr>
          <p:cNvSpPr txBox="1"/>
          <p:nvPr/>
        </p:nvSpPr>
        <p:spPr>
          <a:xfrm>
            <a:off x="881271" y="3346173"/>
            <a:ext cx="3311356" cy="338554"/>
          </a:xfrm>
          <a:prstGeom prst="rect">
            <a:avLst/>
          </a:prstGeom>
          <a:noFill/>
        </p:spPr>
        <p:txBody>
          <a:bodyPr wrap="none" rtlCol="0">
            <a:spAutoFit/>
          </a:bodyPr>
          <a:lstStyle/>
          <a:p>
            <a:r>
              <a:rPr lang="en-US" sz="1600" dirty="0">
                <a:solidFill>
                  <a:srgbClr val="C00000"/>
                </a:solidFill>
              </a:rPr>
              <a:t>mutual authentication, key derivation</a:t>
            </a:r>
          </a:p>
        </p:txBody>
      </p:sp>
      <p:grpSp>
        <p:nvGrpSpPr>
          <p:cNvPr id="25" name="Group 24">
            <a:extLst>
              <a:ext uri="{FF2B5EF4-FFF2-40B4-BE49-F238E27FC236}">
                <a16:creationId xmlns:a16="http://schemas.microsoft.com/office/drawing/2014/main" id="{D9FEDA11-FEB3-134B-8FDF-1ABD944FC187}"/>
              </a:ext>
            </a:extLst>
          </p:cNvPr>
          <p:cNvGrpSpPr/>
          <p:nvPr/>
        </p:nvGrpSpPr>
        <p:grpSpPr>
          <a:xfrm>
            <a:off x="954161" y="3770244"/>
            <a:ext cx="10906534" cy="1984127"/>
            <a:chOff x="954161" y="3770244"/>
            <a:chExt cx="10906534" cy="1984127"/>
          </a:xfrm>
        </p:grpSpPr>
        <p:grpSp>
          <p:nvGrpSpPr>
            <p:cNvPr id="80" name="Group 79">
              <a:extLst>
                <a:ext uri="{FF2B5EF4-FFF2-40B4-BE49-F238E27FC236}">
                  <a16:creationId xmlns:a16="http://schemas.microsoft.com/office/drawing/2014/main" id="{43A8DBCA-22E5-6642-A2C0-D4C9BAC4FD14}"/>
                </a:ext>
              </a:extLst>
            </p:cNvPr>
            <p:cNvGrpSpPr/>
            <p:nvPr/>
          </p:nvGrpSpPr>
          <p:grpSpPr>
            <a:xfrm>
              <a:off x="954161" y="4545497"/>
              <a:ext cx="357808" cy="400110"/>
              <a:chOff x="8680174" y="4002157"/>
              <a:chExt cx="357808" cy="400110"/>
            </a:xfrm>
          </p:grpSpPr>
          <p:sp>
            <p:nvSpPr>
              <p:cNvPr id="81" name="Oval 80">
                <a:extLst>
                  <a:ext uri="{FF2B5EF4-FFF2-40B4-BE49-F238E27FC236}">
                    <a16:creationId xmlns:a16="http://schemas.microsoft.com/office/drawing/2014/main" id="{C21056AA-ECEE-274B-A798-8C339D997AED}"/>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553890B6-10A7-944C-ACE4-B0C968AC8D70}"/>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3</a:t>
                </a:r>
              </a:p>
            </p:txBody>
          </p:sp>
        </p:grpSp>
        <p:cxnSp>
          <p:nvCxnSpPr>
            <p:cNvPr id="84" name="Straight Arrow Connector 83">
              <a:extLst>
                <a:ext uri="{FF2B5EF4-FFF2-40B4-BE49-F238E27FC236}">
                  <a16:creationId xmlns:a16="http://schemas.microsoft.com/office/drawing/2014/main" id="{699016FD-4C4E-F841-8F09-96B26479FA4A}"/>
                </a:ext>
              </a:extLst>
            </p:cNvPr>
            <p:cNvCxnSpPr>
              <a:cxnSpLocks/>
            </p:cNvCxnSpPr>
            <p:nvPr/>
          </p:nvCxnSpPr>
          <p:spPr>
            <a:xfrm>
              <a:off x="5387008" y="4048539"/>
              <a:ext cx="3597966" cy="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20538B7-5F3B-554A-A8B3-A58F73636402}"/>
                </a:ext>
              </a:extLst>
            </p:cNvPr>
            <p:cNvGrpSpPr/>
            <p:nvPr/>
          </p:nvGrpSpPr>
          <p:grpSpPr>
            <a:xfrm>
              <a:off x="7176053" y="3836505"/>
              <a:ext cx="357808" cy="400110"/>
              <a:chOff x="8680174" y="4002157"/>
              <a:chExt cx="357808" cy="400110"/>
            </a:xfrm>
          </p:grpSpPr>
          <p:sp>
            <p:nvSpPr>
              <p:cNvPr id="86" name="Oval 85">
                <a:extLst>
                  <a:ext uri="{FF2B5EF4-FFF2-40B4-BE49-F238E27FC236}">
                    <a16:creationId xmlns:a16="http://schemas.microsoft.com/office/drawing/2014/main" id="{94B32336-680D-A949-913F-EC3988552CAB}"/>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6201D18B-9A6D-8D4D-B060-58D261CF9383}"/>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3</a:t>
                </a:r>
              </a:p>
            </p:txBody>
          </p:sp>
        </p:grpSp>
        <p:sp>
          <p:nvSpPr>
            <p:cNvPr id="88" name="TextBox 87">
              <a:extLst>
                <a:ext uri="{FF2B5EF4-FFF2-40B4-BE49-F238E27FC236}">
                  <a16:creationId xmlns:a16="http://schemas.microsoft.com/office/drawing/2014/main" id="{FD3CB45F-60DC-9F4E-A1A9-6DADAB1980D1}"/>
                </a:ext>
              </a:extLst>
            </p:cNvPr>
            <p:cNvSpPr txBox="1"/>
            <p:nvPr/>
          </p:nvSpPr>
          <p:spPr>
            <a:xfrm>
              <a:off x="1186073" y="3770244"/>
              <a:ext cx="3021918" cy="338554"/>
            </a:xfrm>
            <a:prstGeom prst="rect">
              <a:avLst/>
            </a:prstGeom>
            <a:noFill/>
          </p:spPr>
          <p:txBody>
            <a:bodyPr wrap="none" rtlCol="0">
              <a:spAutoFit/>
            </a:bodyPr>
            <a:lstStyle/>
            <a:p>
              <a:r>
                <a:rPr lang="en-US" sz="1600" dirty="0">
                  <a:solidFill>
                    <a:srgbClr val="C00000"/>
                  </a:solidFill>
                </a:rPr>
                <a:t>Shared symmetric key distribution</a:t>
              </a:r>
            </a:p>
          </p:txBody>
        </p:sp>
        <p:sp>
          <p:nvSpPr>
            <p:cNvPr id="89" name="TextBox 88">
              <a:extLst>
                <a:ext uri="{FF2B5EF4-FFF2-40B4-BE49-F238E27FC236}">
                  <a16:creationId xmlns:a16="http://schemas.microsoft.com/office/drawing/2014/main" id="{E0DA78C4-709F-9148-B1BD-EB70722E7B5C}"/>
                </a:ext>
              </a:extLst>
            </p:cNvPr>
            <p:cNvSpPr txBox="1"/>
            <p:nvPr/>
          </p:nvSpPr>
          <p:spPr>
            <a:xfrm>
              <a:off x="1431235" y="4492487"/>
              <a:ext cx="10429460" cy="1261884"/>
            </a:xfrm>
            <a:prstGeom prst="rect">
              <a:avLst/>
            </a:prstGeom>
            <a:noFill/>
          </p:spPr>
          <p:txBody>
            <a:bodyPr wrap="square" rtlCol="0">
              <a:spAutoFit/>
            </a:bodyPr>
            <a:lstStyle/>
            <a:p>
              <a:r>
                <a:rPr lang="en-US" sz="2800" dirty="0"/>
                <a:t>shared symmetric session key distribution (e.g., for AES encryption)</a:t>
              </a:r>
            </a:p>
            <a:p>
              <a:pPr marL="457200" indent="-274638">
                <a:buClr>
                  <a:srgbClr val="0012A0"/>
                </a:buClr>
                <a:buFont typeface="Wingdings" pitchFamily="2" charset="2"/>
                <a:buChar char="§"/>
              </a:pPr>
              <a:r>
                <a:rPr lang="en-US" sz="2400" dirty="0"/>
                <a:t>same key derived at mobile, AS</a:t>
              </a:r>
            </a:p>
            <a:p>
              <a:pPr marL="457200" indent="-274638">
                <a:buClr>
                  <a:srgbClr val="0012A0"/>
                </a:buClr>
                <a:buFont typeface="Wingdings" pitchFamily="2" charset="2"/>
                <a:buChar char="§"/>
              </a:pPr>
              <a:r>
                <a:rPr lang="en-US" sz="2400" dirty="0"/>
                <a:t>AS informs AP of the shared symmetric session</a:t>
              </a:r>
            </a:p>
          </p:txBody>
        </p:sp>
      </p:grpSp>
    </p:spTree>
    <p:extLst>
      <p:ext uri="{BB962C8B-B14F-4D97-AF65-F5344CB8AC3E}">
        <p14:creationId xmlns:p14="http://schemas.microsoft.com/office/powerpoint/2010/main" val="139780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FD46E58A-D3F5-D044-8218-118F276F8A3C}"/>
              </a:ext>
            </a:extLst>
          </p:cNvPr>
          <p:cNvSpPr>
            <a:spLocks noChangeArrowheads="1"/>
          </p:cNvSpPr>
          <p:nvPr/>
        </p:nvSpPr>
        <p:spPr bwMode="auto">
          <a:xfrm>
            <a:off x="4367470" y="1287427"/>
            <a:ext cx="1960562" cy="1798637"/>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12" name="Group 356">
            <a:extLst>
              <a:ext uri="{FF2B5EF4-FFF2-40B4-BE49-F238E27FC236}">
                <a16:creationId xmlns:a16="http://schemas.microsoft.com/office/drawing/2014/main" id="{6FD46335-B734-4945-A3CD-4B386D6A4AB6}"/>
              </a:ext>
            </a:extLst>
          </p:cNvPr>
          <p:cNvGrpSpPr>
            <a:grpSpLocks/>
          </p:cNvGrpSpPr>
          <p:nvPr/>
        </p:nvGrpSpPr>
        <p:grpSpPr bwMode="auto">
          <a:xfrm>
            <a:off x="5678745" y="2273264"/>
            <a:ext cx="436562" cy="498475"/>
            <a:chOff x="313" y="1497"/>
            <a:chExt cx="1152" cy="1014"/>
          </a:xfrm>
        </p:grpSpPr>
        <p:pic>
          <p:nvPicPr>
            <p:cNvPr id="13" name="Picture 354" descr="laptop_stylized_small">
              <a:extLst>
                <a:ext uri="{FF2B5EF4-FFF2-40B4-BE49-F238E27FC236}">
                  <a16:creationId xmlns:a16="http://schemas.microsoft.com/office/drawing/2014/main" id="{8690D9E0-F119-B04D-9313-4CD30179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55" descr="antenna_stylized">
              <a:extLst>
                <a:ext uri="{FF2B5EF4-FFF2-40B4-BE49-F238E27FC236}">
                  <a16:creationId xmlns:a16="http://schemas.microsoft.com/office/drawing/2014/main" id="{78BE4BD8-F9A1-654E-AA19-7EA771994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403">
            <a:extLst>
              <a:ext uri="{FF2B5EF4-FFF2-40B4-BE49-F238E27FC236}">
                <a16:creationId xmlns:a16="http://schemas.microsoft.com/office/drawing/2014/main" id="{1621CF3B-BAFA-B94C-BBA7-6856B74C4E0F}"/>
              </a:ext>
            </a:extLst>
          </p:cNvPr>
          <p:cNvGrpSpPr>
            <a:grpSpLocks/>
          </p:cNvGrpSpPr>
          <p:nvPr/>
        </p:nvGrpSpPr>
        <p:grpSpPr bwMode="auto">
          <a:xfrm>
            <a:off x="5343938" y="1455702"/>
            <a:ext cx="446088" cy="382587"/>
            <a:chOff x="2751" y="1851"/>
            <a:chExt cx="462" cy="478"/>
          </a:xfrm>
        </p:grpSpPr>
        <p:pic>
          <p:nvPicPr>
            <p:cNvPr id="16" name="Picture 364" descr="iphone_stylized_small">
              <a:extLst>
                <a:ext uri="{FF2B5EF4-FFF2-40B4-BE49-F238E27FC236}">
                  <a16:creationId xmlns:a16="http://schemas.microsoft.com/office/drawing/2014/main" id="{FB02F53E-DD53-3848-A692-2349234E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02" descr="antenna_radiation_stylized">
              <a:extLst>
                <a:ext uri="{FF2B5EF4-FFF2-40B4-BE49-F238E27FC236}">
                  <a16:creationId xmlns:a16="http://schemas.microsoft.com/office/drawing/2014/main" id="{2FFB1B7E-92FF-1043-8277-DF227EB55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 name="Group 356">
            <a:extLst>
              <a:ext uri="{FF2B5EF4-FFF2-40B4-BE49-F238E27FC236}">
                <a16:creationId xmlns:a16="http://schemas.microsoft.com/office/drawing/2014/main" id="{793E3DF7-19F9-824A-B55D-9E9799039ABD}"/>
              </a:ext>
            </a:extLst>
          </p:cNvPr>
          <p:cNvGrpSpPr>
            <a:grpSpLocks/>
          </p:cNvGrpSpPr>
          <p:nvPr/>
        </p:nvGrpSpPr>
        <p:grpSpPr bwMode="auto">
          <a:xfrm>
            <a:off x="4638932" y="1562064"/>
            <a:ext cx="438150" cy="498475"/>
            <a:chOff x="313" y="1497"/>
            <a:chExt cx="1152" cy="1014"/>
          </a:xfrm>
        </p:grpSpPr>
        <p:pic>
          <p:nvPicPr>
            <p:cNvPr id="19" name="Picture 354" descr="laptop_stylized_small">
              <a:extLst>
                <a:ext uri="{FF2B5EF4-FFF2-40B4-BE49-F238E27FC236}">
                  <a16:creationId xmlns:a16="http://schemas.microsoft.com/office/drawing/2014/main" id="{56C9247C-ED61-E348-A092-517026631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55" descr="antenna_stylized">
              <a:extLst>
                <a:ext uri="{FF2B5EF4-FFF2-40B4-BE49-F238E27FC236}">
                  <a16:creationId xmlns:a16="http://schemas.microsoft.com/office/drawing/2014/main" id="{2F86F031-FA48-7749-B1F9-4CDA00E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Right Arrow 22">
            <a:extLst>
              <a:ext uri="{FF2B5EF4-FFF2-40B4-BE49-F238E27FC236}">
                <a16:creationId xmlns:a16="http://schemas.microsoft.com/office/drawing/2014/main" id="{B1311EF0-E697-1843-8374-5B34A06B18D8}"/>
              </a:ext>
            </a:extLst>
          </p:cNvPr>
          <p:cNvSpPr/>
          <p:nvPr/>
        </p:nvSpPr>
        <p:spPr>
          <a:xfrm>
            <a:off x="3701219" y="2373897"/>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102</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802.11: authentication, encryption</a:t>
            </a:r>
          </a:p>
        </p:txBody>
      </p:sp>
      <p:sp>
        <p:nvSpPr>
          <p:cNvPr id="26" name="AutoShape 25">
            <a:extLst>
              <a:ext uri="{FF2B5EF4-FFF2-40B4-BE49-F238E27FC236}">
                <a16:creationId xmlns:a16="http://schemas.microsoft.com/office/drawing/2014/main" id="{C35BBC87-D9B9-F84C-A466-A2406EC32F26}"/>
              </a:ext>
            </a:extLst>
          </p:cNvPr>
          <p:cNvSpPr>
            <a:spLocks noChangeAspect="1" noChangeArrowheads="1" noTextEdit="1"/>
          </p:cNvSpPr>
          <p:nvPr/>
        </p:nvSpPr>
        <p:spPr bwMode="auto">
          <a:xfrm>
            <a:off x="5330204" y="1522759"/>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7" name="Line 55">
            <a:extLst>
              <a:ext uri="{FF2B5EF4-FFF2-40B4-BE49-F238E27FC236}">
                <a16:creationId xmlns:a16="http://schemas.microsoft.com/office/drawing/2014/main" id="{92F1E18C-8579-8F43-966D-AC3EAB745401}"/>
              </a:ext>
            </a:extLst>
          </p:cNvPr>
          <p:cNvSpPr>
            <a:spLocks noChangeShapeType="1"/>
          </p:cNvSpPr>
          <p:nvPr/>
        </p:nvSpPr>
        <p:spPr bwMode="auto">
          <a:xfrm>
            <a:off x="5635004" y="2302222"/>
            <a:ext cx="315118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9" name="Text Box 57">
            <a:extLst>
              <a:ext uri="{FF2B5EF4-FFF2-40B4-BE49-F238E27FC236}">
                <a16:creationId xmlns:a16="http://schemas.microsoft.com/office/drawing/2014/main" id="{0C5A523A-A420-554B-B07D-85B8A146CD58}"/>
              </a:ext>
            </a:extLst>
          </p:cNvPr>
          <p:cNvSpPr txBox="1">
            <a:spLocks noChangeArrowheads="1"/>
          </p:cNvSpPr>
          <p:nvPr/>
        </p:nvSpPr>
        <p:spPr bwMode="auto">
          <a:xfrm>
            <a:off x="5110162" y="2470565"/>
            <a:ext cx="46679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C0000"/>
                </a:solidFill>
                <a:latin typeface="+mn-lt"/>
                <a:cs typeface="Arial" charset="0"/>
              </a:rPr>
              <a:t>AP</a:t>
            </a:r>
            <a:endParaRPr lang="en-US" sz="1600" dirty="0">
              <a:latin typeface="+mn-lt"/>
              <a:cs typeface="Arial" charset="0"/>
            </a:endParaRPr>
          </a:p>
        </p:txBody>
      </p:sp>
      <p:sp>
        <p:nvSpPr>
          <p:cNvPr id="30" name="Text Box 58">
            <a:extLst>
              <a:ext uri="{FF2B5EF4-FFF2-40B4-BE49-F238E27FC236}">
                <a16:creationId xmlns:a16="http://schemas.microsoft.com/office/drawing/2014/main" id="{8348A390-40C5-D743-9256-E62B9A390283}"/>
              </a:ext>
            </a:extLst>
          </p:cNvPr>
          <p:cNvSpPr txBox="1">
            <a:spLocks noChangeArrowheads="1"/>
          </p:cNvSpPr>
          <p:nvPr/>
        </p:nvSpPr>
        <p:spPr bwMode="auto">
          <a:xfrm>
            <a:off x="9021073" y="2012537"/>
            <a:ext cx="2235035" cy="674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en-US" sz="2400" dirty="0">
                <a:solidFill>
                  <a:srgbClr val="C00000"/>
                </a:solidFill>
                <a:latin typeface="+mn-lt"/>
                <a:cs typeface="Arial" charset="0"/>
              </a:rPr>
              <a:t>AS</a:t>
            </a:r>
          </a:p>
          <a:p>
            <a:pPr eaLnBrk="1" hangingPunct="1">
              <a:lnSpc>
                <a:spcPct val="90000"/>
              </a:lnSpc>
            </a:pPr>
            <a:r>
              <a:rPr lang="en-US" sz="1800" dirty="0">
                <a:latin typeface="+mn-lt"/>
                <a:cs typeface="Arial" charset="0"/>
              </a:rPr>
              <a:t>Authentication Server</a:t>
            </a:r>
          </a:p>
        </p:txBody>
      </p:sp>
      <p:sp>
        <p:nvSpPr>
          <p:cNvPr id="32" name="Text Box 60">
            <a:extLst>
              <a:ext uri="{FF2B5EF4-FFF2-40B4-BE49-F238E27FC236}">
                <a16:creationId xmlns:a16="http://schemas.microsoft.com/office/drawing/2014/main" id="{0D73F57F-6B10-3546-8408-80AD5CC1E42E}"/>
              </a:ext>
            </a:extLst>
          </p:cNvPr>
          <p:cNvSpPr txBox="1">
            <a:spLocks noChangeArrowheads="1"/>
          </p:cNvSpPr>
          <p:nvPr/>
        </p:nvSpPr>
        <p:spPr bwMode="auto">
          <a:xfrm>
            <a:off x="2611989" y="1792741"/>
            <a:ext cx="16208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00000"/>
                </a:solidFill>
                <a:latin typeface="Calibri" panose="020F0502020204030204" pitchFamily="34" charset="0"/>
                <a:cs typeface="Calibri" panose="020F0502020204030204" pitchFamily="34" charset="0"/>
              </a:rPr>
              <a:t>mobile</a:t>
            </a:r>
            <a:endParaRPr lang="en-US" sz="1600" dirty="0">
              <a:solidFill>
                <a:srgbClr val="C00000"/>
              </a:solidFill>
              <a:latin typeface="Calibri" panose="020F0502020204030204" pitchFamily="34" charset="0"/>
              <a:cs typeface="Calibri" panose="020F0502020204030204" pitchFamily="34" charset="0"/>
            </a:endParaRPr>
          </a:p>
        </p:txBody>
      </p:sp>
      <p:grpSp>
        <p:nvGrpSpPr>
          <p:cNvPr id="33" name="Group 356">
            <a:extLst>
              <a:ext uri="{FF2B5EF4-FFF2-40B4-BE49-F238E27FC236}">
                <a16:creationId xmlns:a16="http://schemas.microsoft.com/office/drawing/2014/main" id="{CA05B63E-CD52-9F43-8FD2-58EA2FA3850E}"/>
              </a:ext>
            </a:extLst>
          </p:cNvPr>
          <p:cNvGrpSpPr>
            <a:grpSpLocks/>
          </p:cNvGrpSpPr>
          <p:nvPr/>
        </p:nvGrpSpPr>
        <p:grpSpPr bwMode="auto">
          <a:xfrm>
            <a:off x="3215998" y="1581979"/>
            <a:ext cx="804863" cy="852488"/>
            <a:chOff x="313" y="1407"/>
            <a:chExt cx="1152" cy="1104"/>
          </a:xfrm>
        </p:grpSpPr>
        <p:pic>
          <p:nvPicPr>
            <p:cNvPr id="34" name="Picture 354" descr="laptop_stylized_small">
              <a:extLst>
                <a:ext uri="{FF2B5EF4-FFF2-40B4-BE49-F238E27FC236}">
                  <a16:creationId xmlns:a16="http://schemas.microsoft.com/office/drawing/2014/main" id="{AD8B9F8C-F4B8-C845-8FD6-A1828FAA2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55" descr="antenna_stylized">
              <a:extLst>
                <a:ext uri="{FF2B5EF4-FFF2-40B4-BE49-F238E27FC236}">
                  <a16:creationId xmlns:a16="http://schemas.microsoft.com/office/drawing/2014/main" id="{7BC1A5C0-A129-444E-8FD8-F59E935608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6" name="Group 361">
            <a:extLst>
              <a:ext uri="{FF2B5EF4-FFF2-40B4-BE49-F238E27FC236}">
                <a16:creationId xmlns:a16="http://schemas.microsoft.com/office/drawing/2014/main" id="{8B78EC52-40E4-1245-B94F-69888562BAC7}"/>
              </a:ext>
            </a:extLst>
          </p:cNvPr>
          <p:cNvGrpSpPr>
            <a:grpSpLocks/>
          </p:cNvGrpSpPr>
          <p:nvPr/>
        </p:nvGrpSpPr>
        <p:grpSpPr bwMode="auto">
          <a:xfrm>
            <a:off x="4963491" y="1848197"/>
            <a:ext cx="965200" cy="693737"/>
            <a:chOff x="2967" y="478"/>
            <a:chExt cx="788" cy="625"/>
          </a:xfrm>
        </p:grpSpPr>
        <p:pic>
          <p:nvPicPr>
            <p:cNvPr id="37" name="Picture 358" descr="access_point_stylized_small">
              <a:extLst>
                <a:ext uri="{FF2B5EF4-FFF2-40B4-BE49-F238E27FC236}">
                  <a16:creationId xmlns:a16="http://schemas.microsoft.com/office/drawing/2014/main" id="{5C100B11-3424-5D4A-A1E6-964F44B05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60" descr="antenna_radiation_stylized">
              <a:extLst>
                <a:ext uri="{FF2B5EF4-FFF2-40B4-BE49-F238E27FC236}">
                  <a16:creationId xmlns:a16="http://schemas.microsoft.com/office/drawing/2014/main" id="{8BBB252D-D673-DB49-A756-0CCA2DC15F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9" name="Group 249">
            <a:extLst>
              <a:ext uri="{FF2B5EF4-FFF2-40B4-BE49-F238E27FC236}">
                <a16:creationId xmlns:a16="http://schemas.microsoft.com/office/drawing/2014/main" id="{A47596EB-18A9-3A49-B6A4-593B586DA3FA}"/>
              </a:ext>
            </a:extLst>
          </p:cNvPr>
          <p:cNvGrpSpPr>
            <a:grpSpLocks/>
          </p:cNvGrpSpPr>
          <p:nvPr/>
        </p:nvGrpSpPr>
        <p:grpSpPr bwMode="auto">
          <a:xfrm>
            <a:off x="8544201" y="1913284"/>
            <a:ext cx="466725" cy="793750"/>
            <a:chOff x="4140" y="429"/>
            <a:chExt cx="1425" cy="2396"/>
          </a:xfrm>
        </p:grpSpPr>
        <p:sp>
          <p:nvSpPr>
            <p:cNvPr id="40" name="Freeform 250">
              <a:extLst>
                <a:ext uri="{FF2B5EF4-FFF2-40B4-BE49-F238E27FC236}">
                  <a16:creationId xmlns:a16="http://schemas.microsoft.com/office/drawing/2014/main" id="{59974F3E-84B4-804E-A8A6-4ACEF4DDF13F}"/>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1" name="Rectangle 251">
              <a:extLst>
                <a:ext uri="{FF2B5EF4-FFF2-40B4-BE49-F238E27FC236}">
                  <a16:creationId xmlns:a16="http://schemas.microsoft.com/office/drawing/2014/main" id="{2A9ABF97-1FFA-A040-B884-1822A4156A1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2" name="Freeform 252">
              <a:extLst>
                <a:ext uri="{FF2B5EF4-FFF2-40B4-BE49-F238E27FC236}">
                  <a16:creationId xmlns:a16="http://schemas.microsoft.com/office/drawing/2014/main" id="{DD453E12-96D2-EF43-873C-79F3EFC7FA1D}"/>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3" name="Freeform 253">
              <a:extLst>
                <a:ext uri="{FF2B5EF4-FFF2-40B4-BE49-F238E27FC236}">
                  <a16:creationId xmlns:a16="http://schemas.microsoft.com/office/drawing/2014/main" id="{BE4C33DA-768F-AA46-B63F-69AB5F9B632A}"/>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4" name="Rectangle 254">
              <a:extLst>
                <a:ext uri="{FF2B5EF4-FFF2-40B4-BE49-F238E27FC236}">
                  <a16:creationId xmlns:a16="http://schemas.microsoft.com/office/drawing/2014/main" id="{AE5A9D75-7837-1D45-9C75-609A0260180B}"/>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5" name="Group 255">
              <a:extLst>
                <a:ext uri="{FF2B5EF4-FFF2-40B4-BE49-F238E27FC236}">
                  <a16:creationId xmlns:a16="http://schemas.microsoft.com/office/drawing/2014/main" id="{D69029F7-D6A6-6141-BB32-232B800466BD}"/>
                </a:ext>
              </a:extLst>
            </p:cNvPr>
            <p:cNvGrpSpPr>
              <a:grpSpLocks/>
            </p:cNvGrpSpPr>
            <p:nvPr/>
          </p:nvGrpSpPr>
          <p:grpSpPr bwMode="auto">
            <a:xfrm>
              <a:off x="4749" y="668"/>
              <a:ext cx="581" cy="145"/>
              <a:chOff x="614" y="2568"/>
              <a:chExt cx="725" cy="139"/>
            </a:xfrm>
          </p:grpSpPr>
          <p:sp>
            <p:nvSpPr>
              <p:cNvPr id="71" name="AutoShape 256">
                <a:extLst>
                  <a:ext uri="{FF2B5EF4-FFF2-40B4-BE49-F238E27FC236}">
                    <a16:creationId xmlns:a16="http://schemas.microsoft.com/office/drawing/2014/main" id="{737348F0-99B9-2E46-832A-981E574A77EC}"/>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2" name="AutoShape 257">
                <a:extLst>
                  <a:ext uri="{FF2B5EF4-FFF2-40B4-BE49-F238E27FC236}">
                    <a16:creationId xmlns:a16="http://schemas.microsoft.com/office/drawing/2014/main" id="{C78DB3E8-7243-0343-B0FC-005A7661987C}"/>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6" name="Rectangle 258">
              <a:extLst>
                <a:ext uri="{FF2B5EF4-FFF2-40B4-BE49-F238E27FC236}">
                  <a16:creationId xmlns:a16="http://schemas.microsoft.com/office/drawing/2014/main" id="{C60FA8E8-4FA6-D245-8BEF-B091B3EB88C3}"/>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7" name="Group 259">
              <a:extLst>
                <a:ext uri="{FF2B5EF4-FFF2-40B4-BE49-F238E27FC236}">
                  <a16:creationId xmlns:a16="http://schemas.microsoft.com/office/drawing/2014/main" id="{99104A84-297E-E543-B80B-5175A2ACE7F2}"/>
                </a:ext>
              </a:extLst>
            </p:cNvPr>
            <p:cNvGrpSpPr>
              <a:grpSpLocks/>
            </p:cNvGrpSpPr>
            <p:nvPr/>
          </p:nvGrpSpPr>
          <p:grpSpPr bwMode="auto">
            <a:xfrm>
              <a:off x="4747" y="994"/>
              <a:ext cx="581" cy="134"/>
              <a:chOff x="614" y="2568"/>
              <a:chExt cx="725" cy="139"/>
            </a:xfrm>
          </p:grpSpPr>
          <p:sp>
            <p:nvSpPr>
              <p:cNvPr id="69" name="AutoShape 260">
                <a:extLst>
                  <a:ext uri="{FF2B5EF4-FFF2-40B4-BE49-F238E27FC236}">
                    <a16:creationId xmlns:a16="http://schemas.microsoft.com/office/drawing/2014/main" id="{5D65995D-7C80-3241-A96C-59CF1B0A4CB6}"/>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0" name="AutoShape 261">
                <a:extLst>
                  <a:ext uri="{FF2B5EF4-FFF2-40B4-BE49-F238E27FC236}">
                    <a16:creationId xmlns:a16="http://schemas.microsoft.com/office/drawing/2014/main" id="{3011CF52-9C58-2F4C-A851-D8C582FD3FB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8" name="Rectangle 262">
              <a:extLst>
                <a:ext uri="{FF2B5EF4-FFF2-40B4-BE49-F238E27FC236}">
                  <a16:creationId xmlns:a16="http://schemas.microsoft.com/office/drawing/2014/main" id="{2AF7AD2E-B5EB-BC44-8A01-1CAE624873A7}"/>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9" name="Rectangle 263">
              <a:extLst>
                <a:ext uri="{FF2B5EF4-FFF2-40B4-BE49-F238E27FC236}">
                  <a16:creationId xmlns:a16="http://schemas.microsoft.com/office/drawing/2014/main" id="{06B8150A-C552-6D40-99AC-B57171CF0303}"/>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50" name="Group 264">
              <a:extLst>
                <a:ext uri="{FF2B5EF4-FFF2-40B4-BE49-F238E27FC236}">
                  <a16:creationId xmlns:a16="http://schemas.microsoft.com/office/drawing/2014/main" id="{533E13EA-5A91-3F41-ADEF-FA70B388A95F}"/>
                </a:ext>
              </a:extLst>
            </p:cNvPr>
            <p:cNvGrpSpPr>
              <a:grpSpLocks/>
            </p:cNvGrpSpPr>
            <p:nvPr/>
          </p:nvGrpSpPr>
          <p:grpSpPr bwMode="auto">
            <a:xfrm>
              <a:off x="4735" y="1627"/>
              <a:ext cx="582" cy="151"/>
              <a:chOff x="614" y="2568"/>
              <a:chExt cx="725" cy="139"/>
            </a:xfrm>
          </p:grpSpPr>
          <p:sp>
            <p:nvSpPr>
              <p:cNvPr id="67" name="AutoShape 265">
                <a:extLst>
                  <a:ext uri="{FF2B5EF4-FFF2-40B4-BE49-F238E27FC236}">
                    <a16:creationId xmlns:a16="http://schemas.microsoft.com/office/drawing/2014/main" id="{C630860E-2569-B64C-8FFF-461D0324AAC2}"/>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8" name="AutoShape 266">
                <a:extLst>
                  <a:ext uri="{FF2B5EF4-FFF2-40B4-BE49-F238E27FC236}">
                    <a16:creationId xmlns:a16="http://schemas.microsoft.com/office/drawing/2014/main" id="{537D98BB-63F8-FF42-BA15-58883102E1DE}"/>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1" name="Freeform 267">
              <a:extLst>
                <a:ext uri="{FF2B5EF4-FFF2-40B4-BE49-F238E27FC236}">
                  <a16:creationId xmlns:a16="http://schemas.microsoft.com/office/drawing/2014/main" id="{F99D92D7-30E6-4D43-959F-2B61667B8057}"/>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53" name="Group 268">
              <a:extLst>
                <a:ext uri="{FF2B5EF4-FFF2-40B4-BE49-F238E27FC236}">
                  <a16:creationId xmlns:a16="http://schemas.microsoft.com/office/drawing/2014/main" id="{C48B885B-279E-B848-A3F7-1B3DA8E04CBF}"/>
                </a:ext>
              </a:extLst>
            </p:cNvPr>
            <p:cNvGrpSpPr>
              <a:grpSpLocks/>
            </p:cNvGrpSpPr>
            <p:nvPr/>
          </p:nvGrpSpPr>
          <p:grpSpPr bwMode="auto">
            <a:xfrm>
              <a:off x="4739" y="1327"/>
              <a:ext cx="582" cy="139"/>
              <a:chOff x="614" y="2568"/>
              <a:chExt cx="725" cy="139"/>
            </a:xfrm>
          </p:grpSpPr>
          <p:sp>
            <p:nvSpPr>
              <p:cNvPr id="65" name="AutoShape 269">
                <a:extLst>
                  <a:ext uri="{FF2B5EF4-FFF2-40B4-BE49-F238E27FC236}">
                    <a16:creationId xmlns:a16="http://schemas.microsoft.com/office/drawing/2014/main" id="{F7C2CCDF-81FE-4840-9DC3-3CDE37023E67}"/>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6" name="AutoShape 270">
                <a:extLst>
                  <a:ext uri="{FF2B5EF4-FFF2-40B4-BE49-F238E27FC236}">
                    <a16:creationId xmlns:a16="http://schemas.microsoft.com/office/drawing/2014/main" id="{DE9E0A46-A0D3-614B-BEDB-F4C8F0F113B0}"/>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4" name="Rectangle 271">
              <a:extLst>
                <a:ext uri="{FF2B5EF4-FFF2-40B4-BE49-F238E27FC236}">
                  <a16:creationId xmlns:a16="http://schemas.microsoft.com/office/drawing/2014/main" id="{92B2A7AD-A286-B44A-B190-D511BA9D5C7F}"/>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5" name="Freeform 272">
              <a:extLst>
                <a:ext uri="{FF2B5EF4-FFF2-40B4-BE49-F238E27FC236}">
                  <a16:creationId xmlns:a16="http://schemas.microsoft.com/office/drawing/2014/main" id="{83F49987-E7DA-EA4B-98A7-A006254F143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6" name="Freeform 273">
              <a:extLst>
                <a:ext uri="{FF2B5EF4-FFF2-40B4-BE49-F238E27FC236}">
                  <a16:creationId xmlns:a16="http://schemas.microsoft.com/office/drawing/2014/main" id="{FB323DA1-60D1-1445-AE4E-1814FDB2F791}"/>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7" name="Oval 274">
              <a:extLst>
                <a:ext uri="{FF2B5EF4-FFF2-40B4-BE49-F238E27FC236}">
                  <a16:creationId xmlns:a16="http://schemas.microsoft.com/office/drawing/2014/main" id="{19CBD79D-D76B-A54D-843F-CB09AA0CC02D}"/>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8" name="Freeform 275">
              <a:extLst>
                <a:ext uri="{FF2B5EF4-FFF2-40B4-BE49-F238E27FC236}">
                  <a16:creationId xmlns:a16="http://schemas.microsoft.com/office/drawing/2014/main" id="{37D5240F-C231-B649-B9E2-07C54561866C}"/>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 name="AutoShape 276">
              <a:extLst>
                <a:ext uri="{FF2B5EF4-FFF2-40B4-BE49-F238E27FC236}">
                  <a16:creationId xmlns:a16="http://schemas.microsoft.com/office/drawing/2014/main" id="{5856FEE0-7217-C546-B10E-4F2687344AE7}"/>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0" name="AutoShape 277">
              <a:extLst>
                <a:ext uri="{FF2B5EF4-FFF2-40B4-BE49-F238E27FC236}">
                  <a16:creationId xmlns:a16="http://schemas.microsoft.com/office/drawing/2014/main" id="{7CF47AD8-6FA3-EC4A-81BB-D4BDF82FF868}"/>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1" name="Oval 278">
              <a:extLst>
                <a:ext uri="{FF2B5EF4-FFF2-40B4-BE49-F238E27FC236}">
                  <a16:creationId xmlns:a16="http://schemas.microsoft.com/office/drawing/2014/main" id="{16DD064D-9DAA-7C41-B25C-A82D91C8823F}"/>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2" name="Oval 279">
              <a:extLst>
                <a:ext uri="{FF2B5EF4-FFF2-40B4-BE49-F238E27FC236}">
                  <a16:creationId xmlns:a16="http://schemas.microsoft.com/office/drawing/2014/main" id="{3A4E91ED-E53C-4F46-B869-5EE63341E69A}"/>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Arial" charset="0"/>
              </a:endParaRPr>
            </a:p>
          </p:txBody>
        </p:sp>
        <p:sp>
          <p:nvSpPr>
            <p:cNvPr id="63" name="Oval 280">
              <a:extLst>
                <a:ext uri="{FF2B5EF4-FFF2-40B4-BE49-F238E27FC236}">
                  <a16:creationId xmlns:a16="http://schemas.microsoft.com/office/drawing/2014/main" id="{61A76EFE-8475-4549-8D40-279CC1F6DEED}"/>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4" name="Rectangle 281">
              <a:extLst>
                <a:ext uri="{FF2B5EF4-FFF2-40B4-BE49-F238E27FC236}">
                  <a16:creationId xmlns:a16="http://schemas.microsoft.com/office/drawing/2014/main" id="{A4BC8BDA-9FFB-4F48-9FCF-402BAA6433A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grpSp>
        <p:nvGrpSpPr>
          <p:cNvPr id="73" name="Group 26">
            <a:extLst>
              <a:ext uri="{FF2B5EF4-FFF2-40B4-BE49-F238E27FC236}">
                <a16:creationId xmlns:a16="http://schemas.microsoft.com/office/drawing/2014/main" id="{F66578CA-D572-B14B-8BD7-F68422DA2AEB}"/>
              </a:ext>
            </a:extLst>
          </p:cNvPr>
          <p:cNvGrpSpPr>
            <a:grpSpLocks/>
          </p:cNvGrpSpPr>
          <p:nvPr/>
        </p:nvGrpSpPr>
        <p:grpSpPr bwMode="auto">
          <a:xfrm>
            <a:off x="6556766" y="1630020"/>
            <a:ext cx="1887846" cy="1341538"/>
            <a:chOff x="3656" y="1392"/>
            <a:chExt cx="1523" cy="1110"/>
          </a:xfrm>
        </p:grpSpPr>
        <p:sp>
          <p:nvSpPr>
            <p:cNvPr id="74" name="Freeform 27">
              <a:extLst>
                <a:ext uri="{FF2B5EF4-FFF2-40B4-BE49-F238E27FC236}">
                  <a16:creationId xmlns:a16="http://schemas.microsoft.com/office/drawing/2014/main" id="{F9D18517-4267-5A4D-975E-4CFF0D3DA8A9}"/>
                </a:ext>
              </a:extLst>
            </p:cNvPr>
            <p:cNvSpPr>
              <a:spLocks/>
            </p:cNvSpPr>
            <p:nvPr/>
          </p:nvSpPr>
          <p:spPr bwMode="auto">
            <a:xfrm>
              <a:off x="3656"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5" name="Text Box 28">
              <a:extLst>
                <a:ext uri="{FF2B5EF4-FFF2-40B4-BE49-F238E27FC236}">
                  <a16:creationId xmlns:a16="http://schemas.microsoft.com/office/drawing/2014/main" id="{B45C6A19-6E94-B540-ADFE-696C337D4540}"/>
                </a:ext>
              </a:extLst>
            </p:cNvPr>
            <p:cNvSpPr txBox="1">
              <a:spLocks noChangeArrowheads="1"/>
            </p:cNvSpPr>
            <p:nvPr/>
          </p:nvSpPr>
          <p:spPr bwMode="auto">
            <a:xfrm>
              <a:off x="4010" y="1995"/>
              <a:ext cx="1169"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mn-lt"/>
                  <a:cs typeface="Arial" charset="0"/>
                </a:rPr>
                <a:t>wired network</a:t>
              </a:r>
            </a:p>
          </p:txBody>
        </p:sp>
      </p:grpSp>
      <p:cxnSp>
        <p:nvCxnSpPr>
          <p:cNvPr id="4" name="Straight Arrow Connector 3">
            <a:extLst>
              <a:ext uri="{FF2B5EF4-FFF2-40B4-BE49-F238E27FC236}">
                <a16:creationId xmlns:a16="http://schemas.microsoft.com/office/drawing/2014/main" id="{73C438E4-AFD0-474E-A662-C3F7C98384D4}"/>
              </a:ext>
            </a:extLst>
          </p:cNvPr>
          <p:cNvCxnSpPr/>
          <p:nvPr/>
        </p:nvCxnSpPr>
        <p:spPr>
          <a:xfrm>
            <a:off x="3525078" y="3286539"/>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B14450-DC99-C249-AFF7-8057A5F79027}"/>
              </a:ext>
            </a:extLst>
          </p:cNvPr>
          <p:cNvGrpSpPr/>
          <p:nvPr/>
        </p:nvGrpSpPr>
        <p:grpSpPr>
          <a:xfrm>
            <a:off x="4386470" y="3074505"/>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21" name="TextBox 20">
            <a:extLst>
              <a:ext uri="{FF2B5EF4-FFF2-40B4-BE49-F238E27FC236}">
                <a16:creationId xmlns:a16="http://schemas.microsoft.com/office/drawing/2014/main" id="{7E2F8A36-412E-DA43-B35F-8005D9D9DA46}"/>
              </a:ext>
            </a:extLst>
          </p:cNvPr>
          <p:cNvSpPr txBox="1"/>
          <p:nvPr/>
        </p:nvSpPr>
        <p:spPr>
          <a:xfrm>
            <a:off x="1311967" y="2941983"/>
            <a:ext cx="2872389" cy="338554"/>
          </a:xfrm>
          <a:prstGeom prst="rect">
            <a:avLst/>
          </a:prstGeom>
          <a:noFill/>
        </p:spPr>
        <p:txBody>
          <a:bodyPr wrap="none" rtlCol="0">
            <a:spAutoFit/>
          </a:bodyPr>
          <a:lstStyle/>
          <a:p>
            <a:r>
              <a:rPr lang="en-US" sz="1600" dirty="0">
                <a:solidFill>
                  <a:srgbClr val="C00000"/>
                </a:solidFill>
              </a:rPr>
              <a:t>discovery of security capabilities</a:t>
            </a:r>
          </a:p>
        </p:txBody>
      </p:sp>
      <p:grpSp>
        <p:nvGrpSpPr>
          <p:cNvPr id="31" name="Group 30">
            <a:extLst>
              <a:ext uri="{FF2B5EF4-FFF2-40B4-BE49-F238E27FC236}">
                <a16:creationId xmlns:a16="http://schemas.microsoft.com/office/drawing/2014/main" id="{24CED20D-9536-604B-940B-6A4866B0C05D}"/>
              </a:ext>
            </a:extLst>
          </p:cNvPr>
          <p:cNvGrpSpPr/>
          <p:nvPr/>
        </p:nvGrpSpPr>
        <p:grpSpPr>
          <a:xfrm>
            <a:off x="3597965" y="3405808"/>
            <a:ext cx="5387009" cy="530087"/>
            <a:chOff x="3597965" y="3379304"/>
            <a:chExt cx="5387009" cy="530087"/>
          </a:xfrm>
        </p:grpSpPr>
        <p:cxnSp>
          <p:nvCxnSpPr>
            <p:cNvPr id="79" name="Straight Arrow Connector 78">
              <a:extLst>
                <a:ext uri="{FF2B5EF4-FFF2-40B4-BE49-F238E27FC236}">
                  <a16:creationId xmlns:a16="http://schemas.microsoft.com/office/drawing/2014/main" id="{0A1ACB18-942C-6841-A5C1-938ED5AABD0A}"/>
                </a:ext>
              </a:extLst>
            </p:cNvPr>
            <p:cNvCxnSpPr>
              <a:cxnSpLocks/>
            </p:cNvCxnSpPr>
            <p:nvPr/>
          </p:nvCxnSpPr>
          <p:spPr>
            <a:xfrm>
              <a:off x="3597965" y="3637722"/>
              <a:ext cx="53870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47F9CD7-9A48-B845-85E6-3B9E5638C641}"/>
                </a:ext>
              </a:extLst>
            </p:cNvPr>
            <p:cNvGrpSpPr/>
            <p:nvPr/>
          </p:nvGrpSpPr>
          <p:grpSpPr>
            <a:xfrm>
              <a:off x="5155096" y="3379304"/>
              <a:ext cx="649357" cy="530087"/>
              <a:chOff x="6175513" y="3405809"/>
              <a:chExt cx="649357" cy="530087"/>
            </a:xfrm>
          </p:grpSpPr>
          <p:sp>
            <p:nvSpPr>
              <p:cNvPr id="5" name="Oval 4">
                <a:extLst>
                  <a:ext uri="{FF2B5EF4-FFF2-40B4-BE49-F238E27FC236}">
                    <a16:creationId xmlns:a16="http://schemas.microsoft.com/office/drawing/2014/main" id="{E0A8B836-43D8-E04D-BE22-800D30E10A33}"/>
                  </a:ext>
                </a:extLst>
              </p:cNvPr>
              <p:cNvSpPr/>
              <p:nvPr/>
            </p:nvSpPr>
            <p:spPr>
              <a:xfrm>
                <a:off x="6215270" y="3405809"/>
                <a:ext cx="516835" cy="516835"/>
              </a:xfrm>
              <a:prstGeom prst="ellipse">
                <a:avLst/>
              </a:prstGeom>
              <a:solidFill>
                <a:schemeClr val="bg1"/>
              </a:solid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7409B72-82B8-D04C-9FCF-1D8BDB58913D}"/>
                  </a:ext>
                </a:extLst>
              </p:cNvPr>
              <p:cNvSpPr/>
              <p:nvPr/>
            </p:nvSpPr>
            <p:spPr>
              <a:xfrm>
                <a:off x="6175513" y="3697357"/>
                <a:ext cx="649357"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 name="Group 75">
            <a:extLst>
              <a:ext uri="{FF2B5EF4-FFF2-40B4-BE49-F238E27FC236}">
                <a16:creationId xmlns:a16="http://schemas.microsoft.com/office/drawing/2014/main" id="{4FEBFC8F-8B16-BA43-BB83-DF83F014E13C}"/>
              </a:ext>
            </a:extLst>
          </p:cNvPr>
          <p:cNvGrpSpPr/>
          <p:nvPr/>
        </p:nvGrpSpPr>
        <p:grpSpPr>
          <a:xfrm>
            <a:off x="4128052" y="3452192"/>
            <a:ext cx="357808" cy="400110"/>
            <a:chOff x="8680174" y="4002157"/>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2</a:t>
              </a:r>
            </a:p>
          </p:txBody>
        </p:sp>
      </p:grpSp>
      <p:grpSp>
        <p:nvGrpSpPr>
          <p:cNvPr id="80" name="Group 79">
            <a:extLst>
              <a:ext uri="{FF2B5EF4-FFF2-40B4-BE49-F238E27FC236}">
                <a16:creationId xmlns:a16="http://schemas.microsoft.com/office/drawing/2014/main" id="{43A8DBCA-22E5-6642-A2C0-D4C9BAC4FD14}"/>
              </a:ext>
            </a:extLst>
          </p:cNvPr>
          <p:cNvGrpSpPr/>
          <p:nvPr/>
        </p:nvGrpSpPr>
        <p:grpSpPr>
          <a:xfrm>
            <a:off x="954161" y="4996073"/>
            <a:ext cx="357808" cy="400110"/>
            <a:chOff x="8680174" y="4002157"/>
            <a:chExt cx="357808" cy="400110"/>
          </a:xfrm>
        </p:grpSpPr>
        <p:sp>
          <p:nvSpPr>
            <p:cNvPr id="81" name="Oval 80">
              <a:extLst>
                <a:ext uri="{FF2B5EF4-FFF2-40B4-BE49-F238E27FC236}">
                  <a16:creationId xmlns:a16="http://schemas.microsoft.com/office/drawing/2014/main" id="{C21056AA-ECEE-274B-A798-8C339D997AED}"/>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553890B6-10A7-944C-ACE4-B0C968AC8D70}"/>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4</a:t>
              </a:r>
            </a:p>
          </p:txBody>
        </p:sp>
      </p:grpSp>
      <p:sp>
        <p:nvSpPr>
          <p:cNvPr id="83" name="TextBox 82">
            <a:extLst>
              <a:ext uri="{FF2B5EF4-FFF2-40B4-BE49-F238E27FC236}">
                <a16:creationId xmlns:a16="http://schemas.microsoft.com/office/drawing/2014/main" id="{59765673-67F3-2843-8E34-43EBF54EB057}"/>
              </a:ext>
            </a:extLst>
          </p:cNvPr>
          <p:cNvSpPr txBox="1"/>
          <p:nvPr/>
        </p:nvSpPr>
        <p:spPr>
          <a:xfrm>
            <a:off x="881271" y="3346173"/>
            <a:ext cx="3311356" cy="338554"/>
          </a:xfrm>
          <a:prstGeom prst="rect">
            <a:avLst/>
          </a:prstGeom>
          <a:noFill/>
        </p:spPr>
        <p:txBody>
          <a:bodyPr wrap="none" rtlCol="0">
            <a:spAutoFit/>
          </a:bodyPr>
          <a:lstStyle/>
          <a:p>
            <a:r>
              <a:rPr lang="en-US" sz="1600" dirty="0">
                <a:solidFill>
                  <a:srgbClr val="C00000"/>
                </a:solidFill>
              </a:rPr>
              <a:t>mutual authentication, key derivation</a:t>
            </a:r>
          </a:p>
        </p:txBody>
      </p:sp>
      <p:cxnSp>
        <p:nvCxnSpPr>
          <p:cNvPr id="84" name="Straight Arrow Connector 83">
            <a:extLst>
              <a:ext uri="{FF2B5EF4-FFF2-40B4-BE49-F238E27FC236}">
                <a16:creationId xmlns:a16="http://schemas.microsoft.com/office/drawing/2014/main" id="{699016FD-4C4E-F841-8F09-96B26479FA4A}"/>
              </a:ext>
            </a:extLst>
          </p:cNvPr>
          <p:cNvCxnSpPr>
            <a:cxnSpLocks/>
          </p:cNvCxnSpPr>
          <p:nvPr/>
        </p:nvCxnSpPr>
        <p:spPr>
          <a:xfrm>
            <a:off x="5387008" y="4048539"/>
            <a:ext cx="3597966" cy="0"/>
          </a:xfrm>
          <a:prstGeom prst="straightConnector1">
            <a:avLst/>
          </a:prstGeom>
          <a:ln w="38100">
            <a:solidFill>
              <a:srgbClr val="C0000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020538B7-5F3B-554A-A8B3-A58F73636402}"/>
              </a:ext>
            </a:extLst>
          </p:cNvPr>
          <p:cNvGrpSpPr/>
          <p:nvPr/>
        </p:nvGrpSpPr>
        <p:grpSpPr>
          <a:xfrm>
            <a:off x="7176053" y="3836505"/>
            <a:ext cx="357808" cy="400110"/>
            <a:chOff x="8680174" y="4002157"/>
            <a:chExt cx="357808" cy="400110"/>
          </a:xfrm>
        </p:grpSpPr>
        <p:sp>
          <p:nvSpPr>
            <p:cNvPr id="86" name="Oval 85">
              <a:extLst>
                <a:ext uri="{FF2B5EF4-FFF2-40B4-BE49-F238E27FC236}">
                  <a16:creationId xmlns:a16="http://schemas.microsoft.com/office/drawing/2014/main" id="{94B32336-680D-A949-913F-EC3988552CAB}"/>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86">
              <a:extLst>
                <a:ext uri="{FF2B5EF4-FFF2-40B4-BE49-F238E27FC236}">
                  <a16:creationId xmlns:a16="http://schemas.microsoft.com/office/drawing/2014/main" id="{6201D18B-9A6D-8D4D-B060-58D261CF9383}"/>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3</a:t>
              </a:r>
            </a:p>
          </p:txBody>
        </p:sp>
      </p:grpSp>
      <p:sp>
        <p:nvSpPr>
          <p:cNvPr id="88" name="TextBox 87">
            <a:extLst>
              <a:ext uri="{FF2B5EF4-FFF2-40B4-BE49-F238E27FC236}">
                <a16:creationId xmlns:a16="http://schemas.microsoft.com/office/drawing/2014/main" id="{FD3CB45F-60DC-9F4E-A1A9-6DADAB1980D1}"/>
              </a:ext>
            </a:extLst>
          </p:cNvPr>
          <p:cNvSpPr txBox="1"/>
          <p:nvPr/>
        </p:nvSpPr>
        <p:spPr>
          <a:xfrm>
            <a:off x="1199325" y="3770244"/>
            <a:ext cx="3021918" cy="338554"/>
          </a:xfrm>
          <a:prstGeom prst="rect">
            <a:avLst/>
          </a:prstGeom>
          <a:noFill/>
        </p:spPr>
        <p:txBody>
          <a:bodyPr wrap="none" rtlCol="0">
            <a:spAutoFit/>
          </a:bodyPr>
          <a:lstStyle/>
          <a:p>
            <a:r>
              <a:rPr lang="en-US" sz="1600" dirty="0">
                <a:solidFill>
                  <a:srgbClr val="C00000"/>
                </a:solidFill>
              </a:rPr>
              <a:t>shared symmetric key distribution</a:t>
            </a:r>
          </a:p>
        </p:txBody>
      </p:sp>
      <p:sp>
        <p:nvSpPr>
          <p:cNvPr id="89" name="TextBox 88">
            <a:extLst>
              <a:ext uri="{FF2B5EF4-FFF2-40B4-BE49-F238E27FC236}">
                <a16:creationId xmlns:a16="http://schemas.microsoft.com/office/drawing/2014/main" id="{E0DA78C4-709F-9148-B1BD-EB70722E7B5C}"/>
              </a:ext>
            </a:extLst>
          </p:cNvPr>
          <p:cNvSpPr txBox="1"/>
          <p:nvPr/>
        </p:nvSpPr>
        <p:spPr>
          <a:xfrm>
            <a:off x="1431235" y="4943063"/>
            <a:ext cx="10429460" cy="1261884"/>
          </a:xfrm>
          <a:prstGeom prst="rect">
            <a:avLst/>
          </a:prstGeom>
          <a:noFill/>
        </p:spPr>
        <p:txBody>
          <a:bodyPr wrap="square" rtlCol="0">
            <a:spAutoFit/>
          </a:bodyPr>
          <a:lstStyle/>
          <a:p>
            <a:r>
              <a:rPr lang="en-US" sz="2800" dirty="0"/>
              <a:t>encrypted communication between mobile and remote host via AP</a:t>
            </a:r>
          </a:p>
          <a:p>
            <a:pPr marL="457200" indent="-274638">
              <a:buClr>
                <a:srgbClr val="0012A0"/>
              </a:buClr>
              <a:buFont typeface="Wingdings" pitchFamily="2" charset="2"/>
              <a:buChar char="§"/>
            </a:pPr>
            <a:r>
              <a:rPr lang="en-US" sz="2400" dirty="0"/>
              <a:t>same key derived at mobile, AS</a:t>
            </a:r>
          </a:p>
          <a:p>
            <a:pPr marL="457200" indent="-274638">
              <a:buClr>
                <a:srgbClr val="0012A0"/>
              </a:buClr>
              <a:buFont typeface="Wingdings" pitchFamily="2" charset="2"/>
              <a:buChar char="§"/>
            </a:pPr>
            <a:r>
              <a:rPr lang="en-US" sz="2400" dirty="0"/>
              <a:t>AS informs AP of the shared symmetric session</a:t>
            </a:r>
          </a:p>
        </p:txBody>
      </p:sp>
      <p:cxnSp>
        <p:nvCxnSpPr>
          <p:cNvPr id="90" name="Straight Arrow Connector 89">
            <a:extLst>
              <a:ext uri="{FF2B5EF4-FFF2-40B4-BE49-F238E27FC236}">
                <a16:creationId xmlns:a16="http://schemas.microsoft.com/office/drawing/2014/main" id="{B3644587-C44E-E94F-9AA4-B7B03861F3F2}"/>
              </a:ext>
            </a:extLst>
          </p:cNvPr>
          <p:cNvCxnSpPr/>
          <p:nvPr/>
        </p:nvCxnSpPr>
        <p:spPr>
          <a:xfrm>
            <a:off x="3558209" y="4472609"/>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4C439860-F67C-364D-BF7F-DF732DCC5FC0}"/>
              </a:ext>
            </a:extLst>
          </p:cNvPr>
          <p:cNvGrpSpPr/>
          <p:nvPr/>
        </p:nvGrpSpPr>
        <p:grpSpPr>
          <a:xfrm>
            <a:off x="4419601" y="4260575"/>
            <a:ext cx="357808" cy="400110"/>
            <a:chOff x="8680174" y="4002157"/>
            <a:chExt cx="357808" cy="400110"/>
          </a:xfrm>
        </p:grpSpPr>
        <p:sp>
          <p:nvSpPr>
            <p:cNvPr id="92" name="Oval 91">
              <a:extLst>
                <a:ext uri="{FF2B5EF4-FFF2-40B4-BE49-F238E27FC236}">
                  <a16:creationId xmlns:a16="http://schemas.microsoft.com/office/drawing/2014/main" id="{4C3DA67A-1239-6948-AD79-DECA2FFCEC27}"/>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TextBox 92">
              <a:extLst>
                <a:ext uri="{FF2B5EF4-FFF2-40B4-BE49-F238E27FC236}">
                  <a16:creationId xmlns:a16="http://schemas.microsoft.com/office/drawing/2014/main" id="{83038144-C7C9-9B43-9D68-C68540442C1A}"/>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4</a:t>
              </a:r>
            </a:p>
          </p:txBody>
        </p:sp>
      </p:grpSp>
      <p:sp>
        <p:nvSpPr>
          <p:cNvPr id="94" name="TextBox 93">
            <a:extLst>
              <a:ext uri="{FF2B5EF4-FFF2-40B4-BE49-F238E27FC236}">
                <a16:creationId xmlns:a16="http://schemas.microsoft.com/office/drawing/2014/main" id="{66F506C4-EFF4-4045-9C68-6AB0A21787EA}"/>
              </a:ext>
            </a:extLst>
          </p:cNvPr>
          <p:cNvSpPr txBox="1"/>
          <p:nvPr/>
        </p:nvSpPr>
        <p:spPr>
          <a:xfrm>
            <a:off x="987290" y="4128053"/>
            <a:ext cx="3208827" cy="338554"/>
          </a:xfrm>
          <a:prstGeom prst="rect">
            <a:avLst/>
          </a:prstGeom>
          <a:noFill/>
        </p:spPr>
        <p:txBody>
          <a:bodyPr wrap="none" rtlCol="0">
            <a:spAutoFit/>
          </a:bodyPr>
          <a:lstStyle/>
          <a:p>
            <a:r>
              <a:rPr lang="en-US" sz="1600" dirty="0">
                <a:solidFill>
                  <a:srgbClr val="C00000"/>
                </a:solidFill>
              </a:rPr>
              <a:t>encrypted communication over WiFi</a:t>
            </a:r>
          </a:p>
        </p:txBody>
      </p:sp>
    </p:spTree>
    <p:extLst>
      <p:ext uri="{BB962C8B-B14F-4D97-AF65-F5344CB8AC3E}">
        <p14:creationId xmlns:p14="http://schemas.microsoft.com/office/powerpoint/2010/main" val="328101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1896131"/>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931677" y="1505140"/>
            <a:ext cx="8729157" cy="49089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buClr>
                <a:schemeClr val="bg1">
                  <a:lumMod val="75000"/>
                </a:schemeClr>
              </a:buClr>
            </a:pPr>
            <a:r>
              <a:rPr lang="en-US" dirty="0">
                <a:solidFill>
                  <a:schemeClr val="bg1">
                    <a:lumMod val="75000"/>
                  </a:schemeClr>
                </a:solidFill>
              </a:rPr>
              <a:t>What is network security?</a:t>
            </a:r>
          </a:p>
          <a:p>
            <a:pPr indent="-287338">
              <a:buClr>
                <a:schemeClr val="bg1">
                  <a:lumMod val="75000"/>
                </a:schemeClr>
              </a:buClr>
            </a:pPr>
            <a:r>
              <a:rPr lang="en-US" dirty="0">
                <a:solidFill>
                  <a:schemeClr val="bg1">
                    <a:lumMod val="75000"/>
                  </a:schemeClr>
                </a:solidFill>
              </a:rPr>
              <a:t>Principles of cryptography</a:t>
            </a:r>
          </a:p>
          <a:p>
            <a:pPr indent="-287338">
              <a:buClr>
                <a:schemeClr val="bg1">
                  <a:lumMod val="75000"/>
                </a:schemeClr>
              </a:buClr>
            </a:pPr>
            <a:r>
              <a:rPr lang="en-US" dirty="0">
                <a:solidFill>
                  <a:schemeClr val="bg1">
                    <a:lumMod val="75000"/>
                  </a:schemeClr>
                </a:solidFill>
              </a:rPr>
              <a:t>Authentication, </a:t>
            </a:r>
            <a:r>
              <a:rPr lang="en-US" sz="3200" dirty="0">
                <a:solidFill>
                  <a:schemeClr val="bg1">
                    <a:lumMod val="75000"/>
                  </a:schemeClr>
                </a:solidFill>
              </a:rPr>
              <a:t>message integrity</a:t>
            </a:r>
            <a:endParaRPr lang="en-US" dirty="0">
              <a:solidFill>
                <a:schemeClr val="bg1">
                  <a:lumMod val="75000"/>
                </a:schemeClr>
              </a:solidFill>
            </a:endParaRPr>
          </a:p>
          <a:p>
            <a:pPr indent="-287338">
              <a:buClr>
                <a:schemeClr val="bg1">
                  <a:lumMod val="75000"/>
                </a:schemeClr>
              </a:buClr>
            </a:pPr>
            <a:r>
              <a:rPr lang="en-US" dirty="0">
                <a:solidFill>
                  <a:schemeClr val="bg1">
                    <a:lumMod val="75000"/>
                  </a:schemeClr>
                </a:solidFill>
              </a:rPr>
              <a:t>Securing e-mail</a:t>
            </a:r>
          </a:p>
          <a:p>
            <a:pPr indent="-287338">
              <a:buClr>
                <a:schemeClr val="bg1">
                  <a:lumMod val="75000"/>
                </a:schemeClr>
              </a:buClr>
            </a:pPr>
            <a:r>
              <a:rPr lang="en-US" dirty="0">
                <a:solidFill>
                  <a:schemeClr val="bg1">
                    <a:lumMod val="75000"/>
                  </a:schemeClr>
                </a:solidFill>
              </a:rPr>
              <a:t>Securing TCP connections: TLS</a:t>
            </a:r>
          </a:p>
          <a:p>
            <a:pPr indent="-287338">
              <a:buClr>
                <a:schemeClr val="bg1">
                  <a:lumMod val="75000"/>
                </a:schemeClr>
              </a:buClr>
            </a:pPr>
            <a:r>
              <a:rPr lang="en-US" dirty="0">
                <a:solidFill>
                  <a:schemeClr val="bg1">
                    <a:lumMod val="75000"/>
                  </a:schemeClr>
                </a:solidFill>
              </a:rPr>
              <a:t>Network layer security: IPsec</a:t>
            </a:r>
          </a:p>
          <a:p>
            <a:pPr indent="-287338">
              <a:buClr>
                <a:schemeClr val="bg1">
                  <a:lumMod val="75000"/>
                </a:schemeClr>
              </a:buClr>
            </a:pPr>
            <a:r>
              <a:rPr lang="en-US" dirty="0">
                <a:solidFill>
                  <a:schemeClr val="bg1">
                    <a:lumMod val="75000"/>
                  </a:schemeClr>
                </a:solidFill>
              </a:rPr>
              <a:t>Security in wireless and mobile networks</a:t>
            </a:r>
          </a:p>
          <a:p>
            <a:pPr indent="-287338">
              <a:buClr>
                <a:schemeClr val="bg1">
                  <a:lumMod val="75000"/>
                </a:schemeClr>
              </a:buClr>
            </a:pPr>
            <a:r>
              <a:rPr lang="en-US" sz="3600" dirty="0"/>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103</a:t>
            </a:fld>
            <a:endParaRPr lang="en-US" dirty="0"/>
          </a:p>
        </p:txBody>
      </p:sp>
    </p:spTree>
    <p:extLst>
      <p:ext uri="{BB962C8B-B14F-4D97-AF65-F5344CB8AC3E}">
        <p14:creationId xmlns:p14="http://schemas.microsoft.com/office/powerpoint/2010/main" val="169974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104</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Firewalls</a:t>
            </a:r>
          </a:p>
        </p:txBody>
      </p:sp>
      <p:sp>
        <p:nvSpPr>
          <p:cNvPr id="9" name="Rectangle 2">
            <a:extLst>
              <a:ext uri="{FF2B5EF4-FFF2-40B4-BE49-F238E27FC236}">
                <a16:creationId xmlns:a16="http://schemas.microsoft.com/office/drawing/2014/main" id="{4F52B30F-E662-5442-93A8-4764A71B132F}"/>
              </a:ext>
            </a:extLst>
          </p:cNvPr>
          <p:cNvSpPr>
            <a:spLocks noChangeArrowheads="1"/>
          </p:cNvSpPr>
          <p:nvPr/>
        </p:nvSpPr>
        <p:spPr bwMode="auto">
          <a:xfrm>
            <a:off x="2007635" y="1516755"/>
            <a:ext cx="8541419" cy="1235075"/>
          </a:xfrm>
          <a:prstGeom prst="rect">
            <a:avLst/>
          </a:prstGeom>
          <a:solidFill>
            <a:srgbClr val="FFFFFF"/>
          </a:solidFill>
          <a:ln w="19050">
            <a:solidFill>
              <a:srgbClr val="C00000"/>
            </a:solidFill>
            <a:miter lim="800000"/>
            <a:headEnd/>
            <a:tailEnd/>
          </a:ln>
        </p:spPr>
        <p:txBody>
          <a:bodyPr wrap="none" anchor="ctr"/>
          <a:lstStyle/>
          <a:p>
            <a:endParaRPr lang="en-US" dirty="0"/>
          </a:p>
        </p:txBody>
      </p:sp>
      <p:sp>
        <p:nvSpPr>
          <p:cNvPr id="11" name="Rectangle 5">
            <a:extLst>
              <a:ext uri="{FF2B5EF4-FFF2-40B4-BE49-F238E27FC236}">
                <a16:creationId xmlns:a16="http://schemas.microsoft.com/office/drawing/2014/main" id="{9DD0AE07-1921-3343-9607-7C836D0722E4}"/>
              </a:ext>
            </a:extLst>
          </p:cNvPr>
          <p:cNvSpPr>
            <a:spLocks noChangeArrowheads="1"/>
          </p:cNvSpPr>
          <p:nvPr/>
        </p:nvSpPr>
        <p:spPr bwMode="auto">
          <a:xfrm>
            <a:off x="2012397" y="4413942"/>
            <a:ext cx="3810000" cy="181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ZapfDingbats" charset="0"/>
              <a:buNone/>
            </a:pPr>
            <a:endParaRPr lang="en-US" dirty="0"/>
          </a:p>
        </p:txBody>
      </p:sp>
      <p:sp>
        <p:nvSpPr>
          <p:cNvPr id="12" name="Text Box 7">
            <a:extLst>
              <a:ext uri="{FF2B5EF4-FFF2-40B4-BE49-F238E27FC236}">
                <a16:creationId xmlns:a16="http://schemas.microsoft.com/office/drawing/2014/main" id="{84619091-05C1-F843-BAF9-1C77BDAC44B5}"/>
              </a:ext>
            </a:extLst>
          </p:cNvPr>
          <p:cNvSpPr txBox="1">
            <a:spLocks noChangeArrowheads="1"/>
          </p:cNvSpPr>
          <p:nvPr/>
        </p:nvSpPr>
        <p:spPr bwMode="auto">
          <a:xfrm>
            <a:off x="2066372" y="1702492"/>
            <a:ext cx="8361363"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latin typeface="+mn-lt"/>
                <a:cs typeface="Gill Sans MT" charset="0"/>
              </a:rPr>
              <a:t>isolates organization’</a:t>
            </a:r>
            <a:r>
              <a:rPr lang="en-US" altLang="ja-JP" sz="2800" dirty="0">
                <a:latin typeface="+mn-lt"/>
                <a:cs typeface="Gill Sans MT" charset="0"/>
              </a:rPr>
              <a:t>s internal network from larger Internet, allowing some packets to pass, blocking others</a:t>
            </a:r>
            <a:endParaRPr lang="en-US" sz="2800" dirty="0">
              <a:latin typeface="+mn-lt"/>
              <a:cs typeface="Gill Sans MT" charset="0"/>
            </a:endParaRPr>
          </a:p>
        </p:txBody>
      </p:sp>
      <p:sp>
        <p:nvSpPr>
          <p:cNvPr id="13" name="Rectangle 12">
            <a:extLst>
              <a:ext uri="{FF2B5EF4-FFF2-40B4-BE49-F238E27FC236}">
                <a16:creationId xmlns:a16="http://schemas.microsoft.com/office/drawing/2014/main" id="{B8CE783D-2B87-DB45-99FA-88F5EFB090DD}"/>
              </a:ext>
            </a:extLst>
          </p:cNvPr>
          <p:cNvSpPr>
            <a:spLocks noChangeArrowheads="1"/>
          </p:cNvSpPr>
          <p:nvPr/>
        </p:nvSpPr>
        <p:spPr bwMode="auto">
          <a:xfrm>
            <a:off x="1510747" y="1885055"/>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dirty="0"/>
          </a:p>
        </p:txBody>
      </p:sp>
      <p:sp>
        <p:nvSpPr>
          <p:cNvPr id="14" name="AutoShape 14">
            <a:extLst>
              <a:ext uri="{FF2B5EF4-FFF2-40B4-BE49-F238E27FC236}">
                <a16:creationId xmlns:a16="http://schemas.microsoft.com/office/drawing/2014/main" id="{3CAAF5CC-6C3B-AC47-94FE-13A07689C032}"/>
              </a:ext>
            </a:extLst>
          </p:cNvPr>
          <p:cNvSpPr>
            <a:spLocks noChangeAspect="1" noChangeArrowheads="1" noTextEdit="1"/>
          </p:cNvSpPr>
          <p:nvPr/>
        </p:nvSpPr>
        <p:spPr bwMode="auto">
          <a:xfrm>
            <a:off x="3207785" y="3107430"/>
            <a:ext cx="5200650" cy="290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5" name="Rectangle 16">
            <a:extLst>
              <a:ext uri="{FF2B5EF4-FFF2-40B4-BE49-F238E27FC236}">
                <a16:creationId xmlns:a16="http://schemas.microsoft.com/office/drawing/2014/main" id="{48AFDDBC-F95E-7A4C-A8B2-EDD7DCD37160}"/>
              </a:ext>
            </a:extLst>
          </p:cNvPr>
          <p:cNvSpPr>
            <a:spLocks noChangeArrowheads="1"/>
          </p:cNvSpPr>
          <p:nvPr/>
        </p:nvSpPr>
        <p:spPr bwMode="auto">
          <a:xfrm>
            <a:off x="8421135" y="6158605"/>
            <a:ext cx="432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dirty="0">
                <a:solidFill>
                  <a:srgbClr val="000000"/>
                </a:solidFill>
              </a:rPr>
              <a:t> </a:t>
            </a:r>
            <a:endParaRPr lang="en-US" dirty="0"/>
          </a:p>
        </p:txBody>
      </p:sp>
      <p:sp>
        <p:nvSpPr>
          <p:cNvPr id="16" name="Rectangle 362">
            <a:extLst>
              <a:ext uri="{FF2B5EF4-FFF2-40B4-BE49-F238E27FC236}">
                <a16:creationId xmlns:a16="http://schemas.microsoft.com/office/drawing/2014/main" id="{CC43B61B-149A-9342-BE40-0DEB841F4569}"/>
              </a:ext>
            </a:extLst>
          </p:cNvPr>
          <p:cNvSpPr>
            <a:spLocks noChangeArrowheads="1"/>
          </p:cNvSpPr>
          <p:nvPr/>
        </p:nvSpPr>
        <p:spPr bwMode="auto">
          <a:xfrm>
            <a:off x="5127072" y="6009380"/>
            <a:ext cx="1449388" cy="33178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7" name="Rectangle 364">
            <a:extLst>
              <a:ext uri="{FF2B5EF4-FFF2-40B4-BE49-F238E27FC236}">
                <a16:creationId xmlns:a16="http://schemas.microsoft.com/office/drawing/2014/main" id="{3EA3673D-27C6-BE49-9AAE-379B716F6AB9}"/>
              </a:ext>
            </a:extLst>
          </p:cNvPr>
          <p:cNvSpPr>
            <a:spLocks noChangeArrowheads="1"/>
          </p:cNvSpPr>
          <p:nvPr/>
        </p:nvSpPr>
        <p:spPr bwMode="auto">
          <a:xfrm>
            <a:off x="6176410" y="6071292"/>
            <a:ext cx="43282"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500" dirty="0">
                <a:solidFill>
                  <a:srgbClr val="000000"/>
                </a:solidFill>
              </a:rPr>
              <a:t> </a:t>
            </a:r>
            <a:endParaRPr lang="en-US" dirty="0"/>
          </a:p>
        </p:txBody>
      </p:sp>
      <p:grpSp>
        <p:nvGrpSpPr>
          <p:cNvPr id="19" name="Group 3">
            <a:extLst>
              <a:ext uri="{FF2B5EF4-FFF2-40B4-BE49-F238E27FC236}">
                <a16:creationId xmlns:a16="http://schemas.microsoft.com/office/drawing/2014/main" id="{EC89CBB4-B77A-554B-AC3C-7943A8593B75}"/>
              </a:ext>
            </a:extLst>
          </p:cNvPr>
          <p:cNvGrpSpPr>
            <a:grpSpLocks/>
          </p:cNvGrpSpPr>
          <p:nvPr/>
        </p:nvGrpSpPr>
        <p:grpSpPr bwMode="auto">
          <a:xfrm>
            <a:off x="5558872" y="4901305"/>
            <a:ext cx="441325" cy="1095375"/>
            <a:chOff x="4048125" y="4787151"/>
            <a:chExt cx="441325" cy="1095375"/>
          </a:xfrm>
        </p:grpSpPr>
        <p:sp>
          <p:nvSpPr>
            <p:cNvPr id="20" name="Freeform 83">
              <a:extLst>
                <a:ext uri="{FF2B5EF4-FFF2-40B4-BE49-F238E27FC236}">
                  <a16:creationId xmlns:a16="http://schemas.microsoft.com/office/drawing/2014/main" id="{B40F812E-A633-9B46-9010-B142BAF65580}"/>
                </a:ext>
              </a:extLst>
            </p:cNvPr>
            <p:cNvSpPr>
              <a:spLocks/>
            </p:cNvSpPr>
            <p:nvPr/>
          </p:nvSpPr>
          <p:spPr bwMode="auto">
            <a:xfrm>
              <a:off x="4092575" y="4868114"/>
              <a:ext cx="219075" cy="1012825"/>
            </a:xfrm>
            <a:custGeom>
              <a:avLst/>
              <a:gdLst>
                <a:gd name="T0" fmla="*/ 0 w 138"/>
                <a:gd name="T1" fmla="*/ 2147483647 h 638"/>
                <a:gd name="T2" fmla="*/ 2147483647 w 138"/>
                <a:gd name="T3" fmla="*/ 2147483647 h 638"/>
                <a:gd name="T4" fmla="*/ 2147483647 w 138"/>
                <a:gd name="T5" fmla="*/ 2147483647 h 638"/>
                <a:gd name="T6" fmla="*/ 2147483647 w 138"/>
                <a:gd name="T7" fmla="*/ 2147483647 h 638"/>
                <a:gd name="T8" fmla="*/ 0 w 138"/>
                <a:gd name="T9" fmla="*/ 0 h 638"/>
                <a:gd name="T10" fmla="*/ 0 w 138"/>
                <a:gd name="T11" fmla="*/ 2147483647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1" name="Rectangle 82">
              <a:extLst>
                <a:ext uri="{FF2B5EF4-FFF2-40B4-BE49-F238E27FC236}">
                  <a16:creationId xmlns:a16="http://schemas.microsoft.com/office/drawing/2014/main" id="{7835296A-65B2-7B40-9BC7-D6A7857190D5}"/>
                </a:ext>
              </a:extLst>
            </p:cNvPr>
            <p:cNvSpPr>
              <a:spLocks noChangeArrowheads="1"/>
            </p:cNvSpPr>
            <p:nvPr/>
          </p:nvSpPr>
          <p:spPr bwMode="auto">
            <a:xfrm>
              <a:off x="4311650" y="4982414"/>
              <a:ext cx="133350" cy="900112"/>
            </a:xfrm>
            <a:prstGeom prst="rect">
              <a:avLst/>
            </a:prstGeom>
            <a:solidFill>
              <a:srgbClr val="E0E0E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2" name="Freeform 84">
              <a:extLst>
                <a:ext uri="{FF2B5EF4-FFF2-40B4-BE49-F238E27FC236}">
                  <a16:creationId xmlns:a16="http://schemas.microsoft.com/office/drawing/2014/main" id="{C51015DA-F8ED-A642-B642-0275F034D948}"/>
                </a:ext>
              </a:extLst>
            </p:cNvPr>
            <p:cNvSpPr>
              <a:spLocks/>
            </p:cNvSpPr>
            <p:nvPr/>
          </p:nvSpPr>
          <p:spPr bwMode="auto">
            <a:xfrm>
              <a:off x="4306888" y="4982414"/>
              <a:ext cx="136525" cy="101600"/>
            </a:xfrm>
            <a:custGeom>
              <a:avLst/>
              <a:gdLst>
                <a:gd name="T0" fmla="*/ 0 w 86"/>
                <a:gd name="T1" fmla="*/ 0 h 64"/>
                <a:gd name="T2" fmla="*/ 2147483647 w 86"/>
                <a:gd name="T3" fmla="*/ 0 h 64"/>
                <a:gd name="T4" fmla="*/ 2147483647 w 86"/>
                <a:gd name="T5" fmla="*/ 2147483647 h 64"/>
                <a:gd name="T6" fmla="*/ 0 w 86"/>
                <a:gd name="T7" fmla="*/ 2147483647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23" name="Rectangle 85">
              <a:extLst>
                <a:ext uri="{FF2B5EF4-FFF2-40B4-BE49-F238E27FC236}">
                  <a16:creationId xmlns:a16="http://schemas.microsoft.com/office/drawing/2014/main" id="{B550B484-1EFB-D540-9D4E-AFCAC38CD17F}"/>
                </a:ext>
              </a:extLst>
            </p:cNvPr>
            <p:cNvSpPr>
              <a:spLocks noChangeArrowheads="1"/>
            </p:cNvSpPr>
            <p:nvPr/>
          </p:nvSpPr>
          <p:spPr bwMode="auto">
            <a:xfrm>
              <a:off x="4311650" y="5114176"/>
              <a:ext cx="65088"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4" name="Rectangle 86">
              <a:extLst>
                <a:ext uri="{FF2B5EF4-FFF2-40B4-BE49-F238E27FC236}">
                  <a16:creationId xmlns:a16="http://schemas.microsoft.com/office/drawing/2014/main" id="{405E0A24-CD1E-D040-9322-8CDA164CDA82}"/>
                </a:ext>
              </a:extLst>
            </p:cNvPr>
            <p:cNvSpPr>
              <a:spLocks noChangeArrowheads="1"/>
            </p:cNvSpPr>
            <p:nvPr/>
          </p:nvSpPr>
          <p:spPr bwMode="auto">
            <a:xfrm>
              <a:off x="4379913" y="5112589"/>
              <a:ext cx="68262" cy="53975"/>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5" name="Rectangle 87">
              <a:extLst>
                <a:ext uri="{FF2B5EF4-FFF2-40B4-BE49-F238E27FC236}">
                  <a16:creationId xmlns:a16="http://schemas.microsoft.com/office/drawing/2014/main" id="{CD63B296-2B88-1140-8E2F-BF543B5F6024}"/>
                </a:ext>
              </a:extLst>
            </p:cNvPr>
            <p:cNvSpPr>
              <a:spLocks noChangeArrowheads="1"/>
            </p:cNvSpPr>
            <p:nvPr/>
          </p:nvSpPr>
          <p:spPr bwMode="auto">
            <a:xfrm>
              <a:off x="4344988" y="5053851"/>
              <a:ext cx="68262" cy="50800"/>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6" name="Rectangle 88">
              <a:extLst>
                <a:ext uri="{FF2B5EF4-FFF2-40B4-BE49-F238E27FC236}">
                  <a16:creationId xmlns:a16="http://schemas.microsoft.com/office/drawing/2014/main" id="{335253E8-FB15-5540-A3E8-E0B6FA2E9ADB}"/>
                </a:ext>
              </a:extLst>
            </p:cNvPr>
            <p:cNvSpPr>
              <a:spLocks noChangeArrowheads="1"/>
            </p:cNvSpPr>
            <p:nvPr/>
          </p:nvSpPr>
          <p:spPr bwMode="auto">
            <a:xfrm>
              <a:off x="4414838" y="5053851"/>
              <a:ext cx="33337"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7" name="Rectangle 89">
              <a:extLst>
                <a:ext uri="{FF2B5EF4-FFF2-40B4-BE49-F238E27FC236}">
                  <a16:creationId xmlns:a16="http://schemas.microsoft.com/office/drawing/2014/main" id="{04FFEE5C-14DE-B74B-8D42-CCD7B05CEBB4}"/>
                </a:ext>
              </a:extLst>
            </p:cNvPr>
            <p:cNvSpPr>
              <a:spLocks noChangeArrowheads="1"/>
            </p:cNvSpPr>
            <p:nvPr/>
          </p:nvSpPr>
          <p:spPr bwMode="auto">
            <a:xfrm>
              <a:off x="4305300" y="5053851"/>
              <a:ext cx="3492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8" name="Rectangle 90">
              <a:extLst>
                <a:ext uri="{FF2B5EF4-FFF2-40B4-BE49-F238E27FC236}">
                  <a16:creationId xmlns:a16="http://schemas.microsoft.com/office/drawing/2014/main" id="{50D8E311-861E-DA45-AFD2-A9102BB1F4CA}"/>
                </a:ext>
              </a:extLst>
            </p:cNvPr>
            <p:cNvSpPr>
              <a:spLocks noChangeArrowheads="1"/>
            </p:cNvSpPr>
            <p:nvPr/>
          </p:nvSpPr>
          <p:spPr bwMode="auto">
            <a:xfrm>
              <a:off x="4310063" y="4991939"/>
              <a:ext cx="68262" cy="53975"/>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9" name="Rectangle 91">
              <a:extLst>
                <a:ext uri="{FF2B5EF4-FFF2-40B4-BE49-F238E27FC236}">
                  <a16:creationId xmlns:a16="http://schemas.microsoft.com/office/drawing/2014/main" id="{257A734E-720F-4B45-AD92-5084F6FD897F}"/>
                </a:ext>
              </a:extLst>
            </p:cNvPr>
            <p:cNvSpPr>
              <a:spLocks noChangeArrowheads="1"/>
            </p:cNvSpPr>
            <p:nvPr/>
          </p:nvSpPr>
          <p:spPr bwMode="auto">
            <a:xfrm>
              <a:off x="4381500" y="4993526"/>
              <a:ext cx="68263"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0" name="Rectangle 92">
              <a:extLst>
                <a:ext uri="{FF2B5EF4-FFF2-40B4-BE49-F238E27FC236}">
                  <a16:creationId xmlns:a16="http://schemas.microsoft.com/office/drawing/2014/main" id="{82CE2BBC-F6C6-2740-83A8-373791F54BAC}"/>
                </a:ext>
              </a:extLst>
            </p:cNvPr>
            <p:cNvSpPr>
              <a:spLocks noChangeArrowheads="1"/>
            </p:cNvSpPr>
            <p:nvPr/>
          </p:nvSpPr>
          <p:spPr bwMode="auto">
            <a:xfrm>
              <a:off x="4310063" y="5233239"/>
              <a:ext cx="63500" cy="52387"/>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1" name="Rectangle 93">
              <a:extLst>
                <a:ext uri="{FF2B5EF4-FFF2-40B4-BE49-F238E27FC236}">
                  <a16:creationId xmlns:a16="http://schemas.microsoft.com/office/drawing/2014/main" id="{65DDB0BB-5468-E84A-AD2C-D376FAFD9A3E}"/>
                </a:ext>
              </a:extLst>
            </p:cNvPr>
            <p:cNvSpPr>
              <a:spLocks noChangeArrowheads="1"/>
            </p:cNvSpPr>
            <p:nvPr/>
          </p:nvSpPr>
          <p:spPr bwMode="auto">
            <a:xfrm>
              <a:off x="4379913" y="5233239"/>
              <a:ext cx="66675" cy="52387"/>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2" name="Rectangle 94">
              <a:extLst>
                <a:ext uri="{FF2B5EF4-FFF2-40B4-BE49-F238E27FC236}">
                  <a16:creationId xmlns:a16="http://schemas.microsoft.com/office/drawing/2014/main" id="{531BDCEF-EECB-D141-ABCD-BF3ACB2511F3}"/>
                </a:ext>
              </a:extLst>
            </p:cNvPr>
            <p:cNvSpPr>
              <a:spLocks noChangeArrowheads="1"/>
            </p:cNvSpPr>
            <p:nvPr/>
          </p:nvSpPr>
          <p:spPr bwMode="auto">
            <a:xfrm>
              <a:off x="4344988" y="5172914"/>
              <a:ext cx="66675" cy="50800"/>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3" name="Rectangle 95">
              <a:extLst>
                <a:ext uri="{FF2B5EF4-FFF2-40B4-BE49-F238E27FC236}">
                  <a16:creationId xmlns:a16="http://schemas.microsoft.com/office/drawing/2014/main" id="{17BC1454-8FC6-7445-9DC6-A1ABFB7696AC}"/>
                </a:ext>
              </a:extLst>
            </p:cNvPr>
            <p:cNvSpPr>
              <a:spLocks noChangeArrowheads="1"/>
            </p:cNvSpPr>
            <p:nvPr/>
          </p:nvSpPr>
          <p:spPr bwMode="auto">
            <a:xfrm>
              <a:off x="4413250" y="5172914"/>
              <a:ext cx="3492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4" name="Rectangle 96">
              <a:extLst>
                <a:ext uri="{FF2B5EF4-FFF2-40B4-BE49-F238E27FC236}">
                  <a16:creationId xmlns:a16="http://schemas.microsoft.com/office/drawing/2014/main" id="{5F58DAB6-0A75-9F47-9E4F-87BF2CD8406A}"/>
                </a:ext>
              </a:extLst>
            </p:cNvPr>
            <p:cNvSpPr>
              <a:spLocks noChangeArrowheads="1"/>
            </p:cNvSpPr>
            <p:nvPr/>
          </p:nvSpPr>
          <p:spPr bwMode="auto">
            <a:xfrm>
              <a:off x="4311650" y="5172914"/>
              <a:ext cx="26988"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5" name="Rectangle 97">
              <a:extLst>
                <a:ext uri="{FF2B5EF4-FFF2-40B4-BE49-F238E27FC236}">
                  <a16:creationId xmlns:a16="http://schemas.microsoft.com/office/drawing/2014/main" id="{D212E575-5B57-B74E-85BF-D1B0FF87B009}"/>
                </a:ext>
              </a:extLst>
            </p:cNvPr>
            <p:cNvSpPr>
              <a:spLocks noChangeArrowheads="1"/>
            </p:cNvSpPr>
            <p:nvPr/>
          </p:nvSpPr>
          <p:spPr bwMode="auto">
            <a:xfrm>
              <a:off x="4310063" y="5349126"/>
              <a:ext cx="63500"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6" name="Rectangle 98">
              <a:extLst>
                <a:ext uri="{FF2B5EF4-FFF2-40B4-BE49-F238E27FC236}">
                  <a16:creationId xmlns:a16="http://schemas.microsoft.com/office/drawing/2014/main" id="{9BC154C2-F424-3846-9449-26A96392DD99}"/>
                </a:ext>
              </a:extLst>
            </p:cNvPr>
            <p:cNvSpPr>
              <a:spLocks noChangeArrowheads="1"/>
            </p:cNvSpPr>
            <p:nvPr/>
          </p:nvSpPr>
          <p:spPr bwMode="auto">
            <a:xfrm>
              <a:off x="4379913" y="5349126"/>
              <a:ext cx="66675"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7" name="Rectangle 99">
              <a:extLst>
                <a:ext uri="{FF2B5EF4-FFF2-40B4-BE49-F238E27FC236}">
                  <a16:creationId xmlns:a16="http://schemas.microsoft.com/office/drawing/2014/main" id="{885418F8-F07B-7946-9A22-3ED5040D2791}"/>
                </a:ext>
              </a:extLst>
            </p:cNvPr>
            <p:cNvSpPr>
              <a:spLocks noChangeArrowheads="1"/>
            </p:cNvSpPr>
            <p:nvPr/>
          </p:nvSpPr>
          <p:spPr bwMode="auto">
            <a:xfrm>
              <a:off x="4344988" y="5290389"/>
              <a:ext cx="6667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8" name="Rectangle 100">
              <a:extLst>
                <a:ext uri="{FF2B5EF4-FFF2-40B4-BE49-F238E27FC236}">
                  <a16:creationId xmlns:a16="http://schemas.microsoft.com/office/drawing/2014/main" id="{C1C04992-7ABD-E545-952B-EF0EBE6663B9}"/>
                </a:ext>
              </a:extLst>
            </p:cNvPr>
            <p:cNvSpPr>
              <a:spLocks noChangeArrowheads="1"/>
            </p:cNvSpPr>
            <p:nvPr/>
          </p:nvSpPr>
          <p:spPr bwMode="auto">
            <a:xfrm>
              <a:off x="4413250" y="5290389"/>
              <a:ext cx="34925" cy="50800"/>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39" name="Rectangle 101">
              <a:extLst>
                <a:ext uri="{FF2B5EF4-FFF2-40B4-BE49-F238E27FC236}">
                  <a16:creationId xmlns:a16="http://schemas.microsoft.com/office/drawing/2014/main" id="{5DFC4F39-AA1A-4E42-99E5-D4990B0E0BD4}"/>
                </a:ext>
              </a:extLst>
            </p:cNvPr>
            <p:cNvSpPr>
              <a:spLocks noChangeArrowheads="1"/>
            </p:cNvSpPr>
            <p:nvPr/>
          </p:nvSpPr>
          <p:spPr bwMode="auto">
            <a:xfrm>
              <a:off x="4310063" y="5290389"/>
              <a:ext cx="2857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0" name="Rectangle 102">
              <a:extLst>
                <a:ext uri="{FF2B5EF4-FFF2-40B4-BE49-F238E27FC236}">
                  <a16:creationId xmlns:a16="http://schemas.microsoft.com/office/drawing/2014/main" id="{E603DB12-77E1-8242-9F51-213A0B8575B8}"/>
                </a:ext>
              </a:extLst>
            </p:cNvPr>
            <p:cNvSpPr>
              <a:spLocks noChangeArrowheads="1"/>
            </p:cNvSpPr>
            <p:nvPr/>
          </p:nvSpPr>
          <p:spPr bwMode="auto">
            <a:xfrm>
              <a:off x="4310063" y="5469776"/>
              <a:ext cx="63500"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1" name="Rectangle 103">
              <a:extLst>
                <a:ext uri="{FF2B5EF4-FFF2-40B4-BE49-F238E27FC236}">
                  <a16:creationId xmlns:a16="http://schemas.microsoft.com/office/drawing/2014/main" id="{016809E1-F0F7-2D4C-8F7D-70EB5E430474}"/>
                </a:ext>
              </a:extLst>
            </p:cNvPr>
            <p:cNvSpPr>
              <a:spLocks noChangeArrowheads="1"/>
            </p:cNvSpPr>
            <p:nvPr/>
          </p:nvSpPr>
          <p:spPr bwMode="auto">
            <a:xfrm>
              <a:off x="4379913" y="5469776"/>
              <a:ext cx="66675"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2" name="Rectangle 104">
              <a:extLst>
                <a:ext uri="{FF2B5EF4-FFF2-40B4-BE49-F238E27FC236}">
                  <a16:creationId xmlns:a16="http://schemas.microsoft.com/office/drawing/2014/main" id="{4CA76F31-0857-C34B-8BBC-A6EE882EAA80}"/>
                </a:ext>
              </a:extLst>
            </p:cNvPr>
            <p:cNvSpPr>
              <a:spLocks noChangeArrowheads="1"/>
            </p:cNvSpPr>
            <p:nvPr/>
          </p:nvSpPr>
          <p:spPr bwMode="auto">
            <a:xfrm>
              <a:off x="4343400" y="5409451"/>
              <a:ext cx="68263" cy="52388"/>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3" name="Rectangle 105">
              <a:extLst>
                <a:ext uri="{FF2B5EF4-FFF2-40B4-BE49-F238E27FC236}">
                  <a16:creationId xmlns:a16="http://schemas.microsoft.com/office/drawing/2014/main" id="{A62568D7-56B3-4F4B-B3E5-2853442D3A52}"/>
                </a:ext>
              </a:extLst>
            </p:cNvPr>
            <p:cNvSpPr>
              <a:spLocks noChangeArrowheads="1"/>
            </p:cNvSpPr>
            <p:nvPr/>
          </p:nvSpPr>
          <p:spPr bwMode="auto">
            <a:xfrm>
              <a:off x="4413250" y="5409451"/>
              <a:ext cx="33338"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4" name="Rectangle 106">
              <a:extLst>
                <a:ext uri="{FF2B5EF4-FFF2-40B4-BE49-F238E27FC236}">
                  <a16:creationId xmlns:a16="http://schemas.microsoft.com/office/drawing/2014/main" id="{3CD31A79-7B42-8F4F-8E76-91787D527CF7}"/>
                </a:ext>
              </a:extLst>
            </p:cNvPr>
            <p:cNvSpPr>
              <a:spLocks noChangeArrowheads="1"/>
            </p:cNvSpPr>
            <p:nvPr/>
          </p:nvSpPr>
          <p:spPr bwMode="auto">
            <a:xfrm>
              <a:off x="4311650" y="5409451"/>
              <a:ext cx="26988"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5" name="Rectangle 107">
              <a:extLst>
                <a:ext uri="{FF2B5EF4-FFF2-40B4-BE49-F238E27FC236}">
                  <a16:creationId xmlns:a16="http://schemas.microsoft.com/office/drawing/2014/main" id="{BA1F52EA-B3F3-634D-A7A6-D2586D512007}"/>
                </a:ext>
              </a:extLst>
            </p:cNvPr>
            <p:cNvSpPr>
              <a:spLocks noChangeArrowheads="1"/>
            </p:cNvSpPr>
            <p:nvPr/>
          </p:nvSpPr>
          <p:spPr bwMode="auto">
            <a:xfrm>
              <a:off x="4310063" y="5588839"/>
              <a:ext cx="6667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6" name="Rectangle 108">
              <a:extLst>
                <a:ext uri="{FF2B5EF4-FFF2-40B4-BE49-F238E27FC236}">
                  <a16:creationId xmlns:a16="http://schemas.microsoft.com/office/drawing/2014/main" id="{380D3064-04DD-2D41-99BC-6F829ED6BACC}"/>
                </a:ext>
              </a:extLst>
            </p:cNvPr>
            <p:cNvSpPr>
              <a:spLocks noChangeArrowheads="1"/>
            </p:cNvSpPr>
            <p:nvPr/>
          </p:nvSpPr>
          <p:spPr bwMode="auto">
            <a:xfrm>
              <a:off x="4379913" y="5587251"/>
              <a:ext cx="68262" cy="53975"/>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7" name="Rectangle 109">
              <a:extLst>
                <a:ext uri="{FF2B5EF4-FFF2-40B4-BE49-F238E27FC236}">
                  <a16:creationId xmlns:a16="http://schemas.microsoft.com/office/drawing/2014/main" id="{DC18FB85-25A4-0543-A52C-C95A3F0B139F}"/>
                </a:ext>
              </a:extLst>
            </p:cNvPr>
            <p:cNvSpPr>
              <a:spLocks noChangeArrowheads="1"/>
            </p:cNvSpPr>
            <p:nvPr/>
          </p:nvSpPr>
          <p:spPr bwMode="auto">
            <a:xfrm>
              <a:off x="4344988" y="5528514"/>
              <a:ext cx="68262"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8" name="Rectangle 110">
              <a:extLst>
                <a:ext uri="{FF2B5EF4-FFF2-40B4-BE49-F238E27FC236}">
                  <a16:creationId xmlns:a16="http://schemas.microsoft.com/office/drawing/2014/main" id="{9B8F1713-41CE-054C-B8C7-8AD7A285CC86}"/>
                </a:ext>
              </a:extLst>
            </p:cNvPr>
            <p:cNvSpPr>
              <a:spLocks noChangeArrowheads="1"/>
            </p:cNvSpPr>
            <p:nvPr/>
          </p:nvSpPr>
          <p:spPr bwMode="auto">
            <a:xfrm>
              <a:off x="4414838" y="5528514"/>
              <a:ext cx="33337"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49" name="Rectangle 111">
              <a:extLst>
                <a:ext uri="{FF2B5EF4-FFF2-40B4-BE49-F238E27FC236}">
                  <a16:creationId xmlns:a16="http://schemas.microsoft.com/office/drawing/2014/main" id="{A2C868FF-FD14-8240-B27B-A928FBAB2F14}"/>
                </a:ext>
              </a:extLst>
            </p:cNvPr>
            <p:cNvSpPr>
              <a:spLocks noChangeArrowheads="1"/>
            </p:cNvSpPr>
            <p:nvPr/>
          </p:nvSpPr>
          <p:spPr bwMode="auto">
            <a:xfrm>
              <a:off x="4310063" y="5707901"/>
              <a:ext cx="63500" cy="52388"/>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0" name="Rectangle 112">
              <a:extLst>
                <a:ext uri="{FF2B5EF4-FFF2-40B4-BE49-F238E27FC236}">
                  <a16:creationId xmlns:a16="http://schemas.microsoft.com/office/drawing/2014/main" id="{55EFE127-34DD-CD41-ADAC-6E085137BFC5}"/>
                </a:ext>
              </a:extLst>
            </p:cNvPr>
            <p:cNvSpPr>
              <a:spLocks noChangeArrowheads="1"/>
            </p:cNvSpPr>
            <p:nvPr/>
          </p:nvSpPr>
          <p:spPr bwMode="auto">
            <a:xfrm>
              <a:off x="4379913" y="5707901"/>
              <a:ext cx="66675" cy="52388"/>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1" name="Rectangle 113">
              <a:extLst>
                <a:ext uri="{FF2B5EF4-FFF2-40B4-BE49-F238E27FC236}">
                  <a16:creationId xmlns:a16="http://schemas.microsoft.com/office/drawing/2014/main" id="{C5868CF5-F8B1-A44E-823D-57C3F356096F}"/>
                </a:ext>
              </a:extLst>
            </p:cNvPr>
            <p:cNvSpPr>
              <a:spLocks noChangeArrowheads="1"/>
            </p:cNvSpPr>
            <p:nvPr/>
          </p:nvSpPr>
          <p:spPr bwMode="auto">
            <a:xfrm>
              <a:off x="4344988" y="5649164"/>
              <a:ext cx="66675" cy="4921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3" name="Rectangle 114">
              <a:extLst>
                <a:ext uri="{FF2B5EF4-FFF2-40B4-BE49-F238E27FC236}">
                  <a16:creationId xmlns:a16="http://schemas.microsoft.com/office/drawing/2014/main" id="{76C0972C-AC1E-9340-ADFC-EAB623F77F61}"/>
                </a:ext>
              </a:extLst>
            </p:cNvPr>
            <p:cNvSpPr>
              <a:spLocks noChangeArrowheads="1"/>
            </p:cNvSpPr>
            <p:nvPr/>
          </p:nvSpPr>
          <p:spPr bwMode="auto">
            <a:xfrm>
              <a:off x="4413250" y="5645989"/>
              <a:ext cx="34925" cy="52387"/>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4" name="Rectangle 115">
              <a:extLst>
                <a:ext uri="{FF2B5EF4-FFF2-40B4-BE49-F238E27FC236}">
                  <a16:creationId xmlns:a16="http://schemas.microsoft.com/office/drawing/2014/main" id="{22D8CA80-72DD-7744-95C0-D49BA406EF75}"/>
                </a:ext>
              </a:extLst>
            </p:cNvPr>
            <p:cNvSpPr>
              <a:spLocks noChangeArrowheads="1"/>
            </p:cNvSpPr>
            <p:nvPr/>
          </p:nvSpPr>
          <p:spPr bwMode="auto">
            <a:xfrm>
              <a:off x="4311650" y="5645989"/>
              <a:ext cx="26988" cy="52387"/>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5" name="Rectangle 116">
              <a:extLst>
                <a:ext uri="{FF2B5EF4-FFF2-40B4-BE49-F238E27FC236}">
                  <a16:creationId xmlns:a16="http://schemas.microsoft.com/office/drawing/2014/main" id="{7C434CB7-8E9E-1644-8654-A2F62955D1CF}"/>
                </a:ext>
              </a:extLst>
            </p:cNvPr>
            <p:cNvSpPr>
              <a:spLocks noChangeArrowheads="1"/>
            </p:cNvSpPr>
            <p:nvPr/>
          </p:nvSpPr>
          <p:spPr bwMode="auto">
            <a:xfrm>
              <a:off x="4310063" y="5825376"/>
              <a:ext cx="63500"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6" name="Rectangle 117">
              <a:extLst>
                <a:ext uri="{FF2B5EF4-FFF2-40B4-BE49-F238E27FC236}">
                  <a16:creationId xmlns:a16="http://schemas.microsoft.com/office/drawing/2014/main" id="{2BA267F7-B5EA-DF48-AE54-AA33B6E7DD32}"/>
                </a:ext>
              </a:extLst>
            </p:cNvPr>
            <p:cNvSpPr>
              <a:spLocks noChangeArrowheads="1"/>
            </p:cNvSpPr>
            <p:nvPr/>
          </p:nvSpPr>
          <p:spPr bwMode="auto">
            <a:xfrm>
              <a:off x="4379913" y="5825376"/>
              <a:ext cx="66675" cy="50800"/>
            </a:xfrm>
            <a:prstGeom prst="rect">
              <a:avLst/>
            </a:prstGeom>
            <a:solidFill>
              <a:srgbClr val="4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7" name="Rectangle 118">
              <a:extLst>
                <a:ext uri="{FF2B5EF4-FFF2-40B4-BE49-F238E27FC236}">
                  <a16:creationId xmlns:a16="http://schemas.microsoft.com/office/drawing/2014/main" id="{E4667184-0C21-A648-8649-D42063946649}"/>
                </a:ext>
              </a:extLst>
            </p:cNvPr>
            <p:cNvSpPr>
              <a:spLocks noChangeArrowheads="1"/>
            </p:cNvSpPr>
            <p:nvPr/>
          </p:nvSpPr>
          <p:spPr bwMode="auto">
            <a:xfrm>
              <a:off x="4344988" y="5765051"/>
              <a:ext cx="66675" cy="50800"/>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8" name="Rectangle 119">
              <a:extLst>
                <a:ext uri="{FF2B5EF4-FFF2-40B4-BE49-F238E27FC236}">
                  <a16:creationId xmlns:a16="http://schemas.microsoft.com/office/drawing/2014/main" id="{438BDD8A-F06D-7844-9FCD-727B60555FF3}"/>
                </a:ext>
              </a:extLst>
            </p:cNvPr>
            <p:cNvSpPr>
              <a:spLocks noChangeArrowheads="1"/>
            </p:cNvSpPr>
            <p:nvPr/>
          </p:nvSpPr>
          <p:spPr bwMode="auto">
            <a:xfrm>
              <a:off x="4413250" y="5765051"/>
              <a:ext cx="3492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59" name="Rectangle 120">
              <a:extLst>
                <a:ext uri="{FF2B5EF4-FFF2-40B4-BE49-F238E27FC236}">
                  <a16:creationId xmlns:a16="http://schemas.microsoft.com/office/drawing/2014/main" id="{EC22C917-6742-9C43-83BF-FF341D517F6E}"/>
                </a:ext>
              </a:extLst>
            </p:cNvPr>
            <p:cNvSpPr>
              <a:spLocks noChangeArrowheads="1"/>
            </p:cNvSpPr>
            <p:nvPr/>
          </p:nvSpPr>
          <p:spPr bwMode="auto">
            <a:xfrm>
              <a:off x="4310063" y="5765051"/>
              <a:ext cx="28575" cy="50800"/>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60" name="Freeform 121">
              <a:extLst>
                <a:ext uri="{FF2B5EF4-FFF2-40B4-BE49-F238E27FC236}">
                  <a16:creationId xmlns:a16="http://schemas.microsoft.com/office/drawing/2014/main" id="{DA111470-E92E-1443-9356-A5156D1CCEF7}"/>
                </a:ext>
              </a:extLst>
            </p:cNvPr>
            <p:cNvSpPr>
              <a:spLocks/>
            </p:cNvSpPr>
            <p:nvPr/>
          </p:nvSpPr>
          <p:spPr bwMode="auto">
            <a:xfrm>
              <a:off x="4292600" y="5807914"/>
              <a:ext cx="19050" cy="65087"/>
            </a:xfrm>
            <a:custGeom>
              <a:avLst/>
              <a:gdLst>
                <a:gd name="T0" fmla="*/ 2147483647 w 12"/>
                <a:gd name="T1" fmla="*/ 2147483647 h 41"/>
                <a:gd name="T2" fmla="*/ 2147483647 w 12"/>
                <a:gd name="T3" fmla="*/ 2147483647 h 41"/>
                <a:gd name="T4" fmla="*/ 0 w 12"/>
                <a:gd name="T5" fmla="*/ 2147483647 h 41"/>
                <a:gd name="T6" fmla="*/ 0 w 12"/>
                <a:gd name="T7" fmla="*/ 0 h 41"/>
                <a:gd name="T8" fmla="*/ 2147483647 w 12"/>
                <a:gd name="T9" fmla="*/ 2147483647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1" name="Freeform 122">
              <a:extLst>
                <a:ext uri="{FF2B5EF4-FFF2-40B4-BE49-F238E27FC236}">
                  <a16:creationId xmlns:a16="http://schemas.microsoft.com/office/drawing/2014/main" id="{A29562FB-E6FA-8F43-B4D5-949B93DBE149}"/>
                </a:ext>
              </a:extLst>
            </p:cNvPr>
            <p:cNvSpPr>
              <a:spLocks/>
            </p:cNvSpPr>
            <p:nvPr/>
          </p:nvSpPr>
          <p:spPr bwMode="auto">
            <a:xfrm>
              <a:off x="4233863" y="5741239"/>
              <a:ext cx="55562" cy="111125"/>
            </a:xfrm>
            <a:custGeom>
              <a:avLst/>
              <a:gdLst>
                <a:gd name="T0" fmla="*/ 2147483647 w 35"/>
                <a:gd name="T1" fmla="*/ 2147483647 h 70"/>
                <a:gd name="T2" fmla="*/ 2147483647 w 35"/>
                <a:gd name="T3" fmla="*/ 2147483647 h 70"/>
                <a:gd name="T4" fmla="*/ 0 w 35"/>
                <a:gd name="T5" fmla="*/ 2147483647 h 70"/>
                <a:gd name="T6" fmla="*/ 0 w 35"/>
                <a:gd name="T7" fmla="*/ 0 h 70"/>
                <a:gd name="T8" fmla="*/ 2147483647 w 35"/>
                <a:gd name="T9" fmla="*/ 2147483647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2" name="Freeform 123">
              <a:extLst>
                <a:ext uri="{FF2B5EF4-FFF2-40B4-BE49-F238E27FC236}">
                  <a16:creationId xmlns:a16="http://schemas.microsoft.com/office/drawing/2014/main" id="{501F98DF-E71D-0840-A458-9C5C6C2612C8}"/>
                </a:ext>
              </a:extLst>
            </p:cNvPr>
            <p:cNvSpPr>
              <a:spLocks/>
            </p:cNvSpPr>
            <p:nvPr/>
          </p:nvSpPr>
          <p:spPr bwMode="auto">
            <a:xfrm>
              <a:off x="4176713" y="5679326"/>
              <a:ext cx="55562" cy="106363"/>
            </a:xfrm>
            <a:custGeom>
              <a:avLst/>
              <a:gdLst>
                <a:gd name="T0" fmla="*/ 2147483647 w 35"/>
                <a:gd name="T1" fmla="*/ 2147483647 h 67"/>
                <a:gd name="T2" fmla="*/ 2147483647 w 35"/>
                <a:gd name="T3" fmla="*/ 2147483647 h 67"/>
                <a:gd name="T4" fmla="*/ 0 w 35"/>
                <a:gd name="T5" fmla="*/ 2147483647 h 67"/>
                <a:gd name="T6" fmla="*/ 0 w 35"/>
                <a:gd name="T7" fmla="*/ 0 h 67"/>
                <a:gd name="T8" fmla="*/ 2147483647 w 35"/>
                <a:gd name="T9" fmla="*/ 2147483647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3" name="Freeform 124">
              <a:extLst>
                <a:ext uri="{FF2B5EF4-FFF2-40B4-BE49-F238E27FC236}">
                  <a16:creationId xmlns:a16="http://schemas.microsoft.com/office/drawing/2014/main" id="{8A6DF2C5-1FA8-8248-A33F-31BB82E4E34D}"/>
                </a:ext>
              </a:extLst>
            </p:cNvPr>
            <p:cNvSpPr>
              <a:spLocks/>
            </p:cNvSpPr>
            <p:nvPr/>
          </p:nvSpPr>
          <p:spPr bwMode="auto">
            <a:xfrm>
              <a:off x="4117975" y="5617414"/>
              <a:ext cx="53975" cy="103187"/>
            </a:xfrm>
            <a:custGeom>
              <a:avLst/>
              <a:gdLst>
                <a:gd name="T0" fmla="*/ 2147483647 w 34"/>
                <a:gd name="T1" fmla="*/ 2147483647 h 65"/>
                <a:gd name="T2" fmla="*/ 2147483647 w 34"/>
                <a:gd name="T3" fmla="*/ 2147483647 h 65"/>
                <a:gd name="T4" fmla="*/ 0 w 34"/>
                <a:gd name="T5" fmla="*/ 2147483647 h 65"/>
                <a:gd name="T6" fmla="*/ 0 w 34"/>
                <a:gd name="T7" fmla="*/ 0 h 65"/>
                <a:gd name="T8" fmla="*/ 2147483647 w 34"/>
                <a:gd name="T9" fmla="*/ 214748364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4" name="Freeform 125">
              <a:extLst>
                <a:ext uri="{FF2B5EF4-FFF2-40B4-BE49-F238E27FC236}">
                  <a16:creationId xmlns:a16="http://schemas.microsoft.com/office/drawing/2014/main" id="{3AD37C91-EB05-2644-A973-E63697045E9B}"/>
                </a:ext>
              </a:extLst>
            </p:cNvPr>
            <p:cNvSpPr>
              <a:spLocks/>
            </p:cNvSpPr>
            <p:nvPr/>
          </p:nvSpPr>
          <p:spPr bwMode="auto">
            <a:xfrm>
              <a:off x="4087813" y="5584076"/>
              <a:ext cx="26987" cy="73025"/>
            </a:xfrm>
            <a:custGeom>
              <a:avLst/>
              <a:gdLst>
                <a:gd name="T0" fmla="*/ 2147483647 w 17"/>
                <a:gd name="T1" fmla="*/ 2147483647 h 46"/>
                <a:gd name="T2" fmla="*/ 2147483647 w 17"/>
                <a:gd name="T3" fmla="*/ 2147483647 h 46"/>
                <a:gd name="T4" fmla="*/ 0 w 17"/>
                <a:gd name="T5" fmla="*/ 2147483647 h 46"/>
                <a:gd name="T6" fmla="*/ 0 w 17"/>
                <a:gd name="T7" fmla="*/ 0 h 46"/>
                <a:gd name="T8" fmla="*/ 2147483647 w 17"/>
                <a:gd name="T9" fmla="*/ 2147483647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5" name="Freeform 126">
              <a:extLst>
                <a:ext uri="{FF2B5EF4-FFF2-40B4-BE49-F238E27FC236}">
                  <a16:creationId xmlns:a16="http://schemas.microsoft.com/office/drawing/2014/main" id="{371235CC-7EE3-8C44-AA63-0753900B4C02}"/>
                </a:ext>
              </a:extLst>
            </p:cNvPr>
            <p:cNvSpPr>
              <a:spLocks/>
            </p:cNvSpPr>
            <p:nvPr/>
          </p:nvSpPr>
          <p:spPr bwMode="auto">
            <a:xfrm>
              <a:off x="4292600" y="4984001"/>
              <a:ext cx="19050" cy="57150"/>
            </a:xfrm>
            <a:custGeom>
              <a:avLst/>
              <a:gdLst>
                <a:gd name="T0" fmla="*/ 2147483647 w 12"/>
                <a:gd name="T1" fmla="*/ 2147483647 h 36"/>
                <a:gd name="T2" fmla="*/ 2147483647 w 12"/>
                <a:gd name="T3" fmla="*/ 2147483647 h 36"/>
                <a:gd name="T4" fmla="*/ 0 w 12"/>
                <a:gd name="T5" fmla="*/ 2147483647 h 36"/>
                <a:gd name="T6" fmla="*/ 0 w 12"/>
                <a:gd name="T7" fmla="*/ 0 h 36"/>
                <a:gd name="T8" fmla="*/ 2147483647 w 12"/>
                <a:gd name="T9" fmla="*/ 2147483647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6" name="Freeform 127">
              <a:extLst>
                <a:ext uri="{FF2B5EF4-FFF2-40B4-BE49-F238E27FC236}">
                  <a16:creationId xmlns:a16="http://schemas.microsoft.com/office/drawing/2014/main" id="{A1A1A67E-75BF-6A43-B599-2CE4588A46FC}"/>
                </a:ext>
              </a:extLst>
            </p:cNvPr>
            <p:cNvSpPr>
              <a:spLocks/>
            </p:cNvSpPr>
            <p:nvPr/>
          </p:nvSpPr>
          <p:spPr bwMode="auto">
            <a:xfrm>
              <a:off x="4233863" y="4952251"/>
              <a:ext cx="55562" cy="77788"/>
            </a:xfrm>
            <a:custGeom>
              <a:avLst/>
              <a:gdLst>
                <a:gd name="T0" fmla="*/ 2147483647 w 35"/>
                <a:gd name="T1" fmla="*/ 2147483647 h 49"/>
                <a:gd name="T2" fmla="*/ 2147483647 w 35"/>
                <a:gd name="T3" fmla="*/ 2147483647 h 49"/>
                <a:gd name="T4" fmla="*/ 0 w 35"/>
                <a:gd name="T5" fmla="*/ 2147483647 h 49"/>
                <a:gd name="T6" fmla="*/ 0 w 35"/>
                <a:gd name="T7" fmla="*/ 0 h 49"/>
                <a:gd name="T8" fmla="*/ 2147483647 w 35"/>
                <a:gd name="T9" fmla="*/ 2147483647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7" name="Freeform 128">
              <a:extLst>
                <a:ext uri="{FF2B5EF4-FFF2-40B4-BE49-F238E27FC236}">
                  <a16:creationId xmlns:a16="http://schemas.microsoft.com/office/drawing/2014/main" id="{490505B0-C63C-874C-A140-CD5AA95F56A9}"/>
                </a:ext>
              </a:extLst>
            </p:cNvPr>
            <p:cNvSpPr>
              <a:spLocks/>
            </p:cNvSpPr>
            <p:nvPr/>
          </p:nvSpPr>
          <p:spPr bwMode="auto">
            <a:xfrm>
              <a:off x="4176713" y="4922089"/>
              <a:ext cx="55562" cy="73025"/>
            </a:xfrm>
            <a:custGeom>
              <a:avLst/>
              <a:gdLst>
                <a:gd name="T0" fmla="*/ 2147483647 w 35"/>
                <a:gd name="T1" fmla="*/ 2147483647 h 46"/>
                <a:gd name="T2" fmla="*/ 2147483647 w 35"/>
                <a:gd name="T3" fmla="*/ 2147483647 h 46"/>
                <a:gd name="T4" fmla="*/ 0 w 35"/>
                <a:gd name="T5" fmla="*/ 2147483647 h 46"/>
                <a:gd name="T6" fmla="*/ 0 w 35"/>
                <a:gd name="T7" fmla="*/ 0 h 46"/>
                <a:gd name="T8" fmla="*/ 2147483647 w 35"/>
                <a:gd name="T9" fmla="*/ 2147483647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8" name="Freeform 129">
              <a:extLst>
                <a:ext uri="{FF2B5EF4-FFF2-40B4-BE49-F238E27FC236}">
                  <a16:creationId xmlns:a16="http://schemas.microsoft.com/office/drawing/2014/main" id="{A9DC5A69-47A0-5940-AE12-D57D659D23ED}"/>
                </a:ext>
              </a:extLst>
            </p:cNvPr>
            <p:cNvSpPr>
              <a:spLocks/>
            </p:cNvSpPr>
            <p:nvPr/>
          </p:nvSpPr>
          <p:spPr bwMode="auto">
            <a:xfrm>
              <a:off x="4117975" y="4890339"/>
              <a:ext cx="53975" cy="73025"/>
            </a:xfrm>
            <a:custGeom>
              <a:avLst/>
              <a:gdLst>
                <a:gd name="T0" fmla="*/ 2147483647 w 34"/>
                <a:gd name="T1" fmla="*/ 2147483647 h 46"/>
                <a:gd name="T2" fmla="*/ 2147483647 w 34"/>
                <a:gd name="T3" fmla="*/ 2147483647 h 46"/>
                <a:gd name="T4" fmla="*/ 0 w 34"/>
                <a:gd name="T5" fmla="*/ 2147483647 h 46"/>
                <a:gd name="T6" fmla="*/ 0 w 34"/>
                <a:gd name="T7" fmla="*/ 0 h 46"/>
                <a:gd name="T8" fmla="*/ 2147483647 w 34"/>
                <a:gd name="T9" fmla="*/ 2147483647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69" name="Freeform 130">
              <a:extLst>
                <a:ext uri="{FF2B5EF4-FFF2-40B4-BE49-F238E27FC236}">
                  <a16:creationId xmlns:a16="http://schemas.microsoft.com/office/drawing/2014/main" id="{10957CEE-801E-A24A-9E50-6AC173E787AC}"/>
                </a:ext>
              </a:extLst>
            </p:cNvPr>
            <p:cNvSpPr>
              <a:spLocks/>
            </p:cNvSpPr>
            <p:nvPr/>
          </p:nvSpPr>
          <p:spPr bwMode="auto">
            <a:xfrm>
              <a:off x="4087813" y="4872876"/>
              <a:ext cx="26987" cy="57150"/>
            </a:xfrm>
            <a:custGeom>
              <a:avLst/>
              <a:gdLst>
                <a:gd name="T0" fmla="*/ 2147483647 w 17"/>
                <a:gd name="T1" fmla="*/ 2147483647 h 36"/>
                <a:gd name="T2" fmla="*/ 2147483647 w 17"/>
                <a:gd name="T3" fmla="*/ 2147483647 h 36"/>
                <a:gd name="T4" fmla="*/ 0 w 17"/>
                <a:gd name="T5" fmla="*/ 2147483647 h 36"/>
                <a:gd name="T6" fmla="*/ 0 w 17"/>
                <a:gd name="T7" fmla="*/ 0 h 36"/>
                <a:gd name="T8" fmla="*/ 2147483647 w 17"/>
                <a:gd name="T9" fmla="*/ 2147483647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0" name="Freeform 131">
              <a:extLst>
                <a:ext uri="{FF2B5EF4-FFF2-40B4-BE49-F238E27FC236}">
                  <a16:creationId xmlns:a16="http://schemas.microsoft.com/office/drawing/2014/main" id="{EF8F5A5B-1840-6742-9F0E-45C998512AE0}"/>
                </a:ext>
              </a:extLst>
            </p:cNvPr>
            <p:cNvSpPr>
              <a:spLocks/>
            </p:cNvSpPr>
            <p:nvPr/>
          </p:nvSpPr>
          <p:spPr bwMode="auto">
            <a:xfrm>
              <a:off x="4233863" y="5064964"/>
              <a:ext cx="55562" cy="82550"/>
            </a:xfrm>
            <a:custGeom>
              <a:avLst/>
              <a:gdLst>
                <a:gd name="T0" fmla="*/ 2147483647 w 35"/>
                <a:gd name="T1" fmla="*/ 2147483647 h 52"/>
                <a:gd name="T2" fmla="*/ 2147483647 w 35"/>
                <a:gd name="T3" fmla="*/ 2147483647 h 52"/>
                <a:gd name="T4" fmla="*/ 0 w 35"/>
                <a:gd name="T5" fmla="*/ 2147483647 h 52"/>
                <a:gd name="T6" fmla="*/ 0 w 35"/>
                <a:gd name="T7" fmla="*/ 0 h 52"/>
                <a:gd name="T8" fmla="*/ 2147483647 w 35"/>
                <a:gd name="T9" fmla="*/ 2147483647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1" name="Freeform 132">
              <a:extLst>
                <a:ext uri="{FF2B5EF4-FFF2-40B4-BE49-F238E27FC236}">
                  <a16:creationId xmlns:a16="http://schemas.microsoft.com/office/drawing/2014/main" id="{188B746C-6D52-0645-9668-1B0CB780D29A}"/>
                </a:ext>
              </a:extLst>
            </p:cNvPr>
            <p:cNvSpPr>
              <a:spLocks/>
            </p:cNvSpPr>
            <p:nvPr/>
          </p:nvSpPr>
          <p:spPr bwMode="auto">
            <a:xfrm>
              <a:off x="4176713" y="5028451"/>
              <a:ext cx="55562" cy="82550"/>
            </a:xfrm>
            <a:custGeom>
              <a:avLst/>
              <a:gdLst>
                <a:gd name="T0" fmla="*/ 2147483647 w 35"/>
                <a:gd name="T1" fmla="*/ 2147483647 h 52"/>
                <a:gd name="T2" fmla="*/ 2147483647 w 35"/>
                <a:gd name="T3" fmla="*/ 2147483647 h 52"/>
                <a:gd name="T4" fmla="*/ 0 w 35"/>
                <a:gd name="T5" fmla="*/ 2147483647 h 52"/>
                <a:gd name="T6" fmla="*/ 0 w 35"/>
                <a:gd name="T7" fmla="*/ 0 h 52"/>
                <a:gd name="T8" fmla="*/ 2147483647 w 35"/>
                <a:gd name="T9" fmla="*/ 2147483647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2" name="Freeform 133">
              <a:extLst>
                <a:ext uri="{FF2B5EF4-FFF2-40B4-BE49-F238E27FC236}">
                  <a16:creationId xmlns:a16="http://schemas.microsoft.com/office/drawing/2014/main" id="{27DF2491-AE20-9143-A901-F16C2DE7C391}"/>
                </a:ext>
              </a:extLst>
            </p:cNvPr>
            <p:cNvSpPr>
              <a:spLocks/>
            </p:cNvSpPr>
            <p:nvPr/>
          </p:nvSpPr>
          <p:spPr bwMode="auto">
            <a:xfrm>
              <a:off x="4117975" y="4993526"/>
              <a:ext cx="53975" cy="77788"/>
            </a:xfrm>
            <a:custGeom>
              <a:avLst/>
              <a:gdLst>
                <a:gd name="T0" fmla="*/ 2147483647 w 34"/>
                <a:gd name="T1" fmla="*/ 2147483647 h 49"/>
                <a:gd name="T2" fmla="*/ 2147483647 w 34"/>
                <a:gd name="T3" fmla="*/ 2147483647 h 49"/>
                <a:gd name="T4" fmla="*/ 0 w 34"/>
                <a:gd name="T5" fmla="*/ 2147483647 h 49"/>
                <a:gd name="T6" fmla="*/ 0 w 34"/>
                <a:gd name="T7" fmla="*/ 0 h 49"/>
                <a:gd name="T8" fmla="*/ 2147483647 w 34"/>
                <a:gd name="T9" fmla="*/ 2147483647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3" name="Freeform 134">
              <a:extLst>
                <a:ext uri="{FF2B5EF4-FFF2-40B4-BE49-F238E27FC236}">
                  <a16:creationId xmlns:a16="http://schemas.microsoft.com/office/drawing/2014/main" id="{AB3D4CA9-D12F-D846-9A6E-4F76B44FD9DA}"/>
                </a:ext>
              </a:extLst>
            </p:cNvPr>
            <p:cNvSpPr>
              <a:spLocks/>
            </p:cNvSpPr>
            <p:nvPr/>
          </p:nvSpPr>
          <p:spPr bwMode="auto">
            <a:xfrm>
              <a:off x="4087813" y="4974476"/>
              <a:ext cx="26987" cy="61913"/>
            </a:xfrm>
            <a:custGeom>
              <a:avLst/>
              <a:gdLst>
                <a:gd name="T0" fmla="*/ 2147483647 w 17"/>
                <a:gd name="T1" fmla="*/ 2147483647 h 39"/>
                <a:gd name="T2" fmla="*/ 2147483647 w 17"/>
                <a:gd name="T3" fmla="*/ 2147483647 h 39"/>
                <a:gd name="T4" fmla="*/ 0 w 17"/>
                <a:gd name="T5" fmla="*/ 2147483647 h 39"/>
                <a:gd name="T6" fmla="*/ 0 w 17"/>
                <a:gd name="T7" fmla="*/ 0 h 39"/>
                <a:gd name="T8" fmla="*/ 2147483647 w 17"/>
                <a:gd name="T9" fmla="*/ 2147483647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4" name="Freeform 135">
              <a:extLst>
                <a:ext uri="{FF2B5EF4-FFF2-40B4-BE49-F238E27FC236}">
                  <a16:creationId xmlns:a16="http://schemas.microsoft.com/office/drawing/2014/main" id="{440FD961-94AD-2547-929A-48DD6DFC59D3}"/>
                </a:ext>
              </a:extLst>
            </p:cNvPr>
            <p:cNvSpPr>
              <a:spLocks/>
            </p:cNvSpPr>
            <p:nvPr/>
          </p:nvSpPr>
          <p:spPr bwMode="auto">
            <a:xfrm>
              <a:off x="4292600" y="5220539"/>
              <a:ext cx="19050" cy="60325"/>
            </a:xfrm>
            <a:custGeom>
              <a:avLst/>
              <a:gdLst>
                <a:gd name="T0" fmla="*/ 2147483647 w 12"/>
                <a:gd name="T1" fmla="*/ 2147483647 h 38"/>
                <a:gd name="T2" fmla="*/ 2147483647 w 12"/>
                <a:gd name="T3" fmla="*/ 2147483647 h 38"/>
                <a:gd name="T4" fmla="*/ 0 w 12"/>
                <a:gd name="T5" fmla="*/ 2147483647 h 38"/>
                <a:gd name="T6" fmla="*/ 0 w 12"/>
                <a:gd name="T7" fmla="*/ 0 h 38"/>
                <a:gd name="T8" fmla="*/ 2147483647 w 12"/>
                <a:gd name="T9" fmla="*/ 2147483647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5" name="Freeform 136">
              <a:extLst>
                <a:ext uri="{FF2B5EF4-FFF2-40B4-BE49-F238E27FC236}">
                  <a16:creationId xmlns:a16="http://schemas.microsoft.com/office/drawing/2014/main" id="{5397CCE1-A660-974C-A119-0E203EB1DF95}"/>
                </a:ext>
              </a:extLst>
            </p:cNvPr>
            <p:cNvSpPr>
              <a:spLocks/>
            </p:cNvSpPr>
            <p:nvPr/>
          </p:nvSpPr>
          <p:spPr bwMode="auto">
            <a:xfrm>
              <a:off x="4233863" y="5177676"/>
              <a:ext cx="55562" cy="87313"/>
            </a:xfrm>
            <a:custGeom>
              <a:avLst/>
              <a:gdLst>
                <a:gd name="T0" fmla="*/ 2147483647 w 35"/>
                <a:gd name="T1" fmla="*/ 2147483647 h 55"/>
                <a:gd name="T2" fmla="*/ 2147483647 w 35"/>
                <a:gd name="T3" fmla="*/ 2147483647 h 55"/>
                <a:gd name="T4" fmla="*/ 0 w 35"/>
                <a:gd name="T5" fmla="*/ 2147483647 h 55"/>
                <a:gd name="T6" fmla="*/ 0 w 35"/>
                <a:gd name="T7" fmla="*/ 0 h 55"/>
                <a:gd name="T8" fmla="*/ 2147483647 w 35"/>
                <a:gd name="T9" fmla="*/ 2147483647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6" name="Freeform 137">
              <a:extLst>
                <a:ext uri="{FF2B5EF4-FFF2-40B4-BE49-F238E27FC236}">
                  <a16:creationId xmlns:a16="http://schemas.microsoft.com/office/drawing/2014/main" id="{4F8F2FF3-EBB9-4549-B892-6171F5C23952}"/>
                </a:ext>
              </a:extLst>
            </p:cNvPr>
            <p:cNvSpPr>
              <a:spLocks/>
            </p:cNvSpPr>
            <p:nvPr/>
          </p:nvSpPr>
          <p:spPr bwMode="auto">
            <a:xfrm>
              <a:off x="4176713" y="5136401"/>
              <a:ext cx="55562" cy="85725"/>
            </a:xfrm>
            <a:custGeom>
              <a:avLst/>
              <a:gdLst>
                <a:gd name="T0" fmla="*/ 2147483647 w 35"/>
                <a:gd name="T1" fmla="*/ 2147483647 h 54"/>
                <a:gd name="T2" fmla="*/ 2147483647 w 35"/>
                <a:gd name="T3" fmla="*/ 2147483647 h 54"/>
                <a:gd name="T4" fmla="*/ 0 w 35"/>
                <a:gd name="T5" fmla="*/ 2147483647 h 54"/>
                <a:gd name="T6" fmla="*/ 0 w 35"/>
                <a:gd name="T7" fmla="*/ 0 h 54"/>
                <a:gd name="T8" fmla="*/ 2147483647 w 35"/>
                <a:gd name="T9" fmla="*/ 2147483647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7" name="Freeform 138">
              <a:extLst>
                <a:ext uri="{FF2B5EF4-FFF2-40B4-BE49-F238E27FC236}">
                  <a16:creationId xmlns:a16="http://schemas.microsoft.com/office/drawing/2014/main" id="{FA84CA53-403A-2546-A3EE-52B63B2F70A3}"/>
                </a:ext>
              </a:extLst>
            </p:cNvPr>
            <p:cNvSpPr>
              <a:spLocks/>
            </p:cNvSpPr>
            <p:nvPr/>
          </p:nvSpPr>
          <p:spPr bwMode="auto">
            <a:xfrm>
              <a:off x="4117975" y="5098301"/>
              <a:ext cx="53975" cy="82550"/>
            </a:xfrm>
            <a:custGeom>
              <a:avLst/>
              <a:gdLst>
                <a:gd name="T0" fmla="*/ 2147483647 w 34"/>
                <a:gd name="T1" fmla="*/ 2147483647 h 52"/>
                <a:gd name="T2" fmla="*/ 2147483647 w 34"/>
                <a:gd name="T3" fmla="*/ 2147483647 h 52"/>
                <a:gd name="T4" fmla="*/ 0 w 34"/>
                <a:gd name="T5" fmla="*/ 2147483647 h 52"/>
                <a:gd name="T6" fmla="*/ 0 w 34"/>
                <a:gd name="T7" fmla="*/ 0 h 52"/>
                <a:gd name="T8" fmla="*/ 2147483647 w 34"/>
                <a:gd name="T9" fmla="*/ 2147483647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8" name="Freeform 139">
              <a:extLst>
                <a:ext uri="{FF2B5EF4-FFF2-40B4-BE49-F238E27FC236}">
                  <a16:creationId xmlns:a16="http://schemas.microsoft.com/office/drawing/2014/main" id="{60EB4AEB-FB10-6447-8020-8A57F3D32868}"/>
                </a:ext>
              </a:extLst>
            </p:cNvPr>
            <p:cNvSpPr>
              <a:spLocks/>
            </p:cNvSpPr>
            <p:nvPr/>
          </p:nvSpPr>
          <p:spPr bwMode="auto">
            <a:xfrm>
              <a:off x="4087813" y="5077664"/>
              <a:ext cx="26987" cy="60325"/>
            </a:xfrm>
            <a:custGeom>
              <a:avLst/>
              <a:gdLst>
                <a:gd name="T0" fmla="*/ 2147483647 w 17"/>
                <a:gd name="T1" fmla="*/ 2147483647 h 38"/>
                <a:gd name="T2" fmla="*/ 2147483647 w 17"/>
                <a:gd name="T3" fmla="*/ 2147483647 h 38"/>
                <a:gd name="T4" fmla="*/ 0 w 17"/>
                <a:gd name="T5" fmla="*/ 2147483647 h 38"/>
                <a:gd name="T6" fmla="*/ 0 w 17"/>
                <a:gd name="T7" fmla="*/ 0 h 38"/>
                <a:gd name="T8" fmla="*/ 2147483647 w 17"/>
                <a:gd name="T9" fmla="*/ 2147483647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79" name="Freeform 140">
              <a:extLst>
                <a:ext uri="{FF2B5EF4-FFF2-40B4-BE49-F238E27FC236}">
                  <a16:creationId xmlns:a16="http://schemas.microsoft.com/office/drawing/2014/main" id="{E393386E-EF15-5F44-A0CB-FDD1D7CFDDF1}"/>
                </a:ext>
              </a:extLst>
            </p:cNvPr>
            <p:cNvSpPr>
              <a:spLocks/>
            </p:cNvSpPr>
            <p:nvPr/>
          </p:nvSpPr>
          <p:spPr bwMode="auto">
            <a:xfrm>
              <a:off x="4292600" y="5334839"/>
              <a:ext cx="17463" cy="63500"/>
            </a:xfrm>
            <a:custGeom>
              <a:avLst/>
              <a:gdLst>
                <a:gd name="T0" fmla="*/ 2147483647 w 11"/>
                <a:gd name="T1" fmla="*/ 2147483647 h 40"/>
                <a:gd name="T2" fmla="*/ 2147483647 w 11"/>
                <a:gd name="T3" fmla="*/ 2147483647 h 40"/>
                <a:gd name="T4" fmla="*/ 0 w 11"/>
                <a:gd name="T5" fmla="*/ 2147483647 h 40"/>
                <a:gd name="T6" fmla="*/ 0 w 11"/>
                <a:gd name="T7" fmla="*/ 0 h 40"/>
                <a:gd name="T8" fmla="*/ 2147483647 w 11"/>
                <a:gd name="T9" fmla="*/ 2147483647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0" name="Freeform 141">
              <a:extLst>
                <a:ext uri="{FF2B5EF4-FFF2-40B4-BE49-F238E27FC236}">
                  <a16:creationId xmlns:a16="http://schemas.microsoft.com/office/drawing/2014/main" id="{8E272848-EF04-4743-851B-25E3E6EA9D60}"/>
                </a:ext>
              </a:extLst>
            </p:cNvPr>
            <p:cNvSpPr>
              <a:spLocks/>
            </p:cNvSpPr>
            <p:nvPr/>
          </p:nvSpPr>
          <p:spPr bwMode="auto">
            <a:xfrm>
              <a:off x="4233863" y="5290389"/>
              <a:ext cx="55562" cy="90487"/>
            </a:xfrm>
            <a:custGeom>
              <a:avLst/>
              <a:gdLst>
                <a:gd name="T0" fmla="*/ 2147483647 w 35"/>
                <a:gd name="T1" fmla="*/ 2147483647 h 57"/>
                <a:gd name="T2" fmla="*/ 2147483647 w 35"/>
                <a:gd name="T3" fmla="*/ 2147483647 h 57"/>
                <a:gd name="T4" fmla="*/ 0 w 35"/>
                <a:gd name="T5" fmla="*/ 2147483647 h 57"/>
                <a:gd name="T6" fmla="*/ 0 w 35"/>
                <a:gd name="T7" fmla="*/ 0 h 57"/>
                <a:gd name="T8" fmla="*/ 2147483647 w 35"/>
                <a:gd name="T9" fmla="*/ 214748364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1" name="Freeform 142">
              <a:extLst>
                <a:ext uri="{FF2B5EF4-FFF2-40B4-BE49-F238E27FC236}">
                  <a16:creationId xmlns:a16="http://schemas.microsoft.com/office/drawing/2014/main" id="{739AFF2C-8F89-0743-90F3-A463D849EE89}"/>
                </a:ext>
              </a:extLst>
            </p:cNvPr>
            <p:cNvSpPr>
              <a:spLocks/>
            </p:cNvSpPr>
            <p:nvPr/>
          </p:nvSpPr>
          <p:spPr bwMode="auto">
            <a:xfrm>
              <a:off x="4176713" y="5245939"/>
              <a:ext cx="55562" cy="88900"/>
            </a:xfrm>
            <a:custGeom>
              <a:avLst/>
              <a:gdLst>
                <a:gd name="T0" fmla="*/ 2147483647 w 35"/>
                <a:gd name="T1" fmla="*/ 2147483647 h 56"/>
                <a:gd name="T2" fmla="*/ 2147483647 w 35"/>
                <a:gd name="T3" fmla="*/ 2147483647 h 56"/>
                <a:gd name="T4" fmla="*/ 0 w 35"/>
                <a:gd name="T5" fmla="*/ 2147483647 h 56"/>
                <a:gd name="T6" fmla="*/ 0 w 35"/>
                <a:gd name="T7" fmla="*/ 0 h 56"/>
                <a:gd name="T8" fmla="*/ 2147483647 w 35"/>
                <a:gd name="T9" fmla="*/ 2147483647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2" name="Freeform 143">
              <a:extLst>
                <a:ext uri="{FF2B5EF4-FFF2-40B4-BE49-F238E27FC236}">
                  <a16:creationId xmlns:a16="http://schemas.microsoft.com/office/drawing/2014/main" id="{026101E6-52D8-0C48-A3D6-84F520E07146}"/>
                </a:ext>
              </a:extLst>
            </p:cNvPr>
            <p:cNvSpPr>
              <a:spLocks/>
            </p:cNvSpPr>
            <p:nvPr/>
          </p:nvSpPr>
          <p:spPr bwMode="auto">
            <a:xfrm>
              <a:off x="4117975" y="5199901"/>
              <a:ext cx="53975" cy="88900"/>
            </a:xfrm>
            <a:custGeom>
              <a:avLst/>
              <a:gdLst>
                <a:gd name="T0" fmla="*/ 2147483647 w 34"/>
                <a:gd name="T1" fmla="*/ 2147483647 h 56"/>
                <a:gd name="T2" fmla="*/ 2147483647 w 34"/>
                <a:gd name="T3" fmla="*/ 2147483647 h 56"/>
                <a:gd name="T4" fmla="*/ 0 w 34"/>
                <a:gd name="T5" fmla="*/ 2147483647 h 56"/>
                <a:gd name="T6" fmla="*/ 0 w 34"/>
                <a:gd name="T7" fmla="*/ 0 h 56"/>
                <a:gd name="T8" fmla="*/ 2147483647 w 34"/>
                <a:gd name="T9" fmla="*/ 2147483647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3" name="Freeform 144">
              <a:extLst>
                <a:ext uri="{FF2B5EF4-FFF2-40B4-BE49-F238E27FC236}">
                  <a16:creationId xmlns:a16="http://schemas.microsoft.com/office/drawing/2014/main" id="{B035D461-E6FE-C148-B9B8-0124FAA49BF1}"/>
                </a:ext>
              </a:extLst>
            </p:cNvPr>
            <p:cNvSpPr>
              <a:spLocks/>
            </p:cNvSpPr>
            <p:nvPr/>
          </p:nvSpPr>
          <p:spPr bwMode="auto">
            <a:xfrm>
              <a:off x="4087813" y="5177676"/>
              <a:ext cx="26987" cy="65088"/>
            </a:xfrm>
            <a:custGeom>
              <a:avLst/>
              <a:gdLst>
                <a:gd name="T0" fmla="*/ 2147483647 w 17"/>
                <a:gd name="T1" fmla="*/ 2147483647 h 41"/>
                <a:gd name="T2" fmla="*/ 2147483647 w 17"/>
                <a:gd name="T3" fmla="*/ 2147483647 h 41"/>
                <a:gd name="T4" fmla="*/ 0 w 17"/>
                <a:gd name="T5" fmla="*/ 2147483647 h 41"/>
                <a:gd name="T6" fmla="*/ 0 w 17"/>
                <a:gd name="T7" fmla="*/ 0 h 41"/>
                <a:gd name="T8" fmla="*/ 2147483647 w 17"/>
                <a:gd name="T9" fmla="*/ 2147483647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4" name="Freeform 145">
              <a:extLst>
                <a:ext uri="{FF2B5EF4-FFF2-40B4-BE49-F238E27FC236}">
                  <a16:creationId xmlns:a16="http://schemas.microsoft.com/office/drawing/2014/main" id="{DDBF5831-D644-F545-9B23-3E78FABE7E70}"/>
                </a:ext>
              </a:extLst>
            </p:cNvPr>
            <p:cNvSpPr>
              <a:spLocks/>
            </p:cNvSpPr>
            <p:nvPr/>
          </p:nvSpPr>
          <p:spPr bwMode="auto">
            <a:xfrm>
              <a:off x="4292600" y="5453901"/>
              <a:ext cx="19050" cy="65088"/>
            </a:xfrm>
            <a:custGeom>
              <a:avLst/>
              <a:gdLst>
                <a:gd name="T0" fmla="*/ 2147483647 w 12"/>
                <a:gd name="T1" fmla="*/ 2147483647 h 41"/>
                <a:gd name="T2" fmla="*/ 2147483647 w 12"/>
                <a:gd name="T3" fmla="*/ 2147483647 h 41"/>
                <a:gd name="T4" fmla="*/ 0 w 12"/>
                <a:gd name="T5" fmla="*/ 2147483647 h 41"/>
                <a:gd name="T6" fmla="*/ 0 w 12"/>
                <a:gd name="T7" fmla="*/ 0 h 41"/>
                <a:gd name="T8" fmla="*/ 2147483647 w 12"/>
                <a:gd name="T9" fmla="*/ 2147483647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5" name="Freeform 146">
              <a:extLst>
                <a:ext uri="{FF2B5EF4-FFF2-40B4-BE49-F238E27FC236}">
                  <a16:creationId xmlns:a16="http://schemas.microsoft.com/office/drawing/2014/main" id="{9B7619BB-4241-B242-A8FA-DE2DCDCC2F3D}"/>
                </a:ext>
              </a:extLst>
            </p:cNvPr>
            <p:cNvSpPr>
              <a:spLocks/>
            </p:cNvSpPr>
            <p:nvPr/>
          </p:nvSpPr>
          <p:spPr bwMode="auto">
            <a:xfrm>
              <a:off x="4233863" y="5403101"/>
              <a:ext cx="55562" cy="93663"/>
            </a:xfrm>
            <a:custGeom>
              <a:avLst/>
              <a:gdLst>
                <a:gd name="T0" fmla="*/ 2147483647 w 35"/>
                <a:gd name="T1" fmla="*/ 2147483647 h 59"/>
                <a:gd name="T2" fmla="*/ 2147483647 w 35"/>
                <a:gd name="T3" fmla="*/ 2147483647 h 59"/>
                <a:gd name="T4" fmla="*/ 0 w 35"/>
                <a:gd name="T5" fmla="*/ 2147483647 h 59"/>
                <a:gd name="T6" fmla="*/ 0 w 35"/>
                <a:gd name="T7" fmla="*/ 0 h 59"/>
                <a:gd name="T8" fmla="*/ 2147483647 w 35"/>
                <a:gd name="T9" fmla="*/ 2147483647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6" name="Freeform 147">
              <a:extLst>
                <a:ext uri="{FF2B5EF4-FFF2-40B4-BE49-F238E27FC236}">
                  <a16:creationId xmlns:a16="http://schemas.microsoft.com/office/drawing/2014/main" id="{28FF4174-F711-CF4B-9F57-443980492466}"/>
                </a:ext>
              </a:extLst>
            </p:cNvPr>
            <p:cNvSpPr>
              <a:spLocks/>
            </p:cNvSpPr>
            <p:nvPr/>
          </p:nvSpPr>
          <p:spPr bwMode="auto">
            <a:xfrm>
              <a:off x="4176713" y="5353889"/>
              <a:ext cx="55562" cy="93662"/>
            </a:xfrm>
            <a:custGeom>
              <a:avLst/>
              <a:gdLst>
                <a:gd name="T0" fmla="*/ 2147483647 w 35"/>
                <a:gd name="T1" fmla="*/ 2147483647 h 59"/>
                <a:gd name="T2" fmla="*/ 2147483647 w 35"/>
                <a:gd name="T3" fmla="*/ 2147483647 h 59"/>
                <a:gd name="T4" fmla="*/ 0 w 35"/>
                <a:gd name="T5" fmla="*/ 2147483647 h 59"/>
                <a:gd name="T6" fmla="*/ 0 w 35"/>
                <a:gd name="T7" fmla="*/ 0 h 59"/>
                <a:gd name="T8" fmla="*/ 2147483647 w 35"/>
                <a:gd name="T9" fmla="*/ 2147483647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7" name="Freeform 148">
              <a:extLst>
                <a:ext uri="{FF2B5EF4-FFF2-40B4-BE49-F238E27FC236}">
                  <a16:creationId xmlns:a16="http://schemas.microsoft.com/office/drawing/2014/main" id="{E505E7F2-2917-FD42-B1DB-1458F3281ECA}"/>
                </a:ext>
              </a:extLst>
            </p:cNvPr>
            <p:cNvSpPr>
              <a:spLocks/>
            </p:cNvSpPr>
            <p:nvPr/>
          </p:nvSpPr>
          <p:spPr bwMode="auto">
            <a:xfrm>
              <a:off x="4117975" y="5303089"/>
              <a:ext cx="53975" cy="93662"/>
            </a:xfrm>
            <a:custGeom>
              <a:avLst/>
              <a:gdLst>
                <a:gd name="T0" fmla="*/ 2147483647 w 34"/>
                <a:gd name="T1" fmla="*/ 2147483647 h 59"/>
                <a:gd name="T2" fmla="*/ 2147483647 w 34"/>
                <a:gd name="T3" fmla="*/ 2147483647 h 59"/>
                <a:gd name="T4" fmla="*/ 0 w 34"/>
                <a:gd name="T5" fmla="*/ 2147483647 h 59"/>
                <a:gd name="T6" fmla="*/ 0 w 34"/>
                <a:gd name="T7" fmla="*/ 0 h 59"/>
                <a:gd name="T8" fmla="*/ 2147483647 w 34"/>
                <a:gd name="T9" fmla="*/ 2147483647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8" name="Freeform 149">
              <a:extLst>
                <a:ext uri="{FF2B5EF4-FFF2-40B4-BE49-F238E27FC236}">
                  <a16:creationId xmlns:a16="http://schemas.microsoft.com/office/drawing/2014/main" id="{4C11ACF6-A80A-2A43-94DD-CAA682A4BEB3}"/>
                </a:ext>
              </a:extLst>
            </p:cNvPr>
            <p:cNvSpPr>
              <a:spLocks/>
            </p:cNvSpPr>
            <p:nvPr/>
          </p:nvSpPr>
          <p:spPr bwMode="auto">
            <a:xfrm>
              <a:off x="4087813" y="5279276"/>
              <a:ext cx="26987" cy="66675"/>
            </a:xfrm>
            <a:custGeom>
              <a:avLst/>
              <a:gdLst>
                <a:gd name="T0" fmla="*/ 2147483647 w 17"/>
                <a:gd name="T1" fmla="*/ 2147483647 h 42"/>
                <a:gd name="T2" fmla="*/ 2147483647 w 17"/>
                <a:gd name="T3" fmla="*/ 2147483647 h 42"/>
                <a:gd name="T4" fmla="*/ 0 w 17"/>
                <a:gd name="T5" fmla="*/ 2147483647 h 42"/>
                <a:gd name="T6" fmla="*/ 0 w 17"/>
                <a:gd name="T7" fmla="*/ 0 h 42"/>
                <a:gd name="T8" fmla="*/ 2147483647 w 17"/>
                <a:gd name="T9" fmla="*/ 2147483647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9" name="Freeform 150">
              <a:extLst>
                <a:ext uri="{FF2B5EF4-FFF2-40B4-BE49-F238E27FC236}">
                  <a16:creationId xmlns:a16="http://schemas.microsoft.com/office/drawing/2014/main" id="{318DB6BD-1060-BD49-8206-6A9AB6AAA375}"/>
                </a:ext>
              </a:extLst>
            </p:cNvPr>
            <p:cNvSpPr>
              <a:spLocks/>
            </p:cNvSpPr>
            <p:nvPr/>
          </p:nvSpPr>
          <p:spPr bwMode="auto">
            <a:xfrm>
              <a:off x="4292600" y="5574551"/>
              <a:ext cx="17463" cy="60325"/>
            </a:xfrm>
            <a:custGeom>
              <a:avLst/>
              <a:gdLst>
                <a:gd name="T0" fmla="*/ 2147483647 w 11"/>
                <a:gd name="T1" fmla="*/ 2147483647 h 38"/>
                <a:gd name="T2" fmla="*/ 2147483647 w 11"/>
                <a:gd name="T3" fmla="*/ 2147483647 h 38"/>
                <a:gd name="T4" fmla="*/ 0 w 11"/>
                <a:gd name="T5" fmla="*/ 2147483647 h 38"/>
                <a:gd name="T6" fmla="*/ 0 w 11"/>
                <a:gd name="T7" fmla="*/ 0 h 38"/>
                <a:gd name="T8" fmla="*/ 2147483647 w 11"/>
                <a:gd name="T9" fmla="*/ 2147483647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0" name="Freeform 151">
              <a:extLst>
                <a:ext uri="{FF2B5EF4-FFF2-40B4-BE49-F238E27FC236}">
                  <a16:creationId xmlns:a16="http://schemas.microsoft.com/office/drawing/2014/main" id="{27611E2A-0C85-3E44-B76B-AD3D7DE7E2F2}"/>
                </a:ext>
              </a:extLst>
            </p:cNvPr>
            <p:cNvSpPr>
              <a:spLocks/>
            </p:cNvSpPr>
            <p:nvPr/>
          </p:nvSpPr>
          <p:spPr bwMode="auto">
            <a:xfrm>
              <a:off x="4233863" y="5517401"/>
              <a:ext cx="55562" cy="100013"/>
            </a:xfrm>
            <a:custGeom>
              <a:avLst/>
              <a:gdLst>
                <a:gd name="T0" fmla="*/ 2147483647 w 35"/>
                <a:gd name="T1" fmla="*/ 2147483647 h 63"/>
                <a:gd name="T2" fmla="*/ 2147483647 w 35"/>
                <a:gd name="T3" fmla="*/ 2147483647 h 63"/>
                <a:gd name="T4" fmla="*/ 0 w 35"/>
                <a:gd name="T5" fmla="*/ 2147483647 h 63"/>
                <a:gd name="T6" fmla="*/ 0 w 35"/>
                <a:gd name="T7" fmla="*/ 0 h 63"/>
                <a:gd name="T8" fmla="*/ 2147483647 w 35"/>
                <a:gd name="T9" fmla="*/ 2147483647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1" name="Freeform 152">
              <a:extLst>
                <a:ext uri="{FF2B5EF4-FFF2-40B4-BE49-F238E27FC236}">
                  <a16:creationId xmlns:a16="http://schemas.microsoft.com/office/drawing/2014/main" id="{6FAE157F-DD02-7248-9F69-A6DF4B6DBB59}"/>
                </a:ext>
              </a:extLst>
            </p:cNvPr>
            <p:cNvSpPr>
              <a:spLocks/>
            </p:cNvSpPr>
            <p:nvPr/>
          </p:nvSpPr>
          <p:spPr bwMode="auto">
            <a:xfrm>
              <a:off x="4176713" y="5463426"/>
              <a:ext cx="55562" cy="95250"/>
            </a:xfrm>
            <a:custGeom>
              <a:avLst/>
              <a:gdLst>
                <a:gd name="T0" fmla="*/ 2147483647 w 35"/>
                <a:gd name="T1" fmla="*/ 2147483647 h 60"/>
                <a:gd name="T2" fmla="*/ 2147483647 w 35"/>
                <a:gd name="T3" fmla="*/ 2147483647 h 60"/>
                <a:gd name="T4" fmla="*/ 0 w 35"/>
                <a:gd name="T5" fmla="*/ 2147483647 h 60"/>
                <a:gd name="T6" fmla="*/ 0 w 35"/>
                <a:gd name="T7" fmla="*/ 0 h 60"/>
                <a:gd name="T8" fmla="*/ 2147483647 w 35"/>
                <a:gd name="T9" fmla="*/ 2147483647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2" name="Freeform 153">
              <a:extLst>
                <a:ext uri="{FF2B5EF4-FFF2-40B4-BE49-F238E27FC236}">
                  <a16:creationId xmlns:a16="http://schemas.microsoft.com/office/drawing/2014/main" id="{6576BFD0-8CB1-924E-BCC6-68773BB9815E}"/>
                </a:ext>
              </a:extLst>
            </p:cNvPr>
            <p:cNvSpPr>
              <a:spLocks/>
            </p:cNvSpPr>
            <p:nvPr/>
          </p:nvSpPr>
          <p:spPr bwMode="auto">
            <a:xfrm>
              <a:off x="4116388" y="5406276"/>
              <a:ext cx="55562" cy="96838"/>
            </a:xfrm>
            <a:custGeom>
              <a:avLst/>
              <a:gdLst>
                <a:gd name="T0" fmla="*/ 2147483647 w 35"/>
                <a:gd name="T1" fmla="*/ 2147483647 h 61"/>
                <a:gd name="T2" fmla="*/ 2147483647 w 35"/>
                <a:gd name="T3" fmla="*/ 2147483647 h 61"/>
                <a:gd name="T4" fmla="*/ 0 w 35"/>
                <a:gd name="T5" fmla="*/ 2147483647 h 61"/>
                <a:gd name="T6" fmla="*/ 0 w 35"/>
                <a:gd name="T7" fmla="*/ 0 h 61"/>
                <a:gd name="T8" fmla="*/ 2147483647 w 35"/>
                <a:gd name="T9" fmla="*/ 2147483647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3" name="Freeform 154">
              <a:extLst>
                <a:ext uri="{FF2B5EF4-FFF2-40B4-BE49-F238E27FC236}">
                  <a16:creationId xmlns:a16="http://schemas.microsoft.com/office/drawing/2014/main" id="{55D0D374-80E4-984D-A231-C06A99440378}"/>
                </a:ext>
              </a:extLst>
            </p:cNvPr>
            <p:cNvSpPr>
              <a:spLocks/>
            </p:cNvSpPr>
            <p:nvPr/>
          </p:nvSpPr>
          <p:spPr bwMode="auto">
            <a:xfrm>
              <a:off x="4087813" y="5380876"/>
              <a:ext cx="26987" cy="66675"/>
            </a:xfrm>
            <a:custGeom>
              <a:avLst/>
              <a:gdLst>
                <a:gd name="T0" fmla="*/ 2147483647 w 17"/>
                <a:gd name="T1" fmla="*/ 2147483647 h 42"/>
                <a:gd name="T2" fmla="*/ 2147483647 w 17"/>
                <a:gd name="T3" fmla="*/ 2147483647 h 42"/>
                <a:gd name="T4" fmla="*/ 0 w 17"/>
                <a:gd name="T5" fmla="*/ 2147483647 h 42"/>
                <a:gd name="T6" fmla="*/ 0 w 17"/>
                <a:gd name="T7" fmla="*/ 0 h 42"/>
                <a:gd name="T8" fmla="*/ 2147483647 w 17"/>
                <a:gd name="T9" fmla="*/ 2147483647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4" name="Freeform 155">
              <a:extLst>
                <a:ext uri="{FF2B5EF4-FFF2-40B4-BE49-F238E27FC236}">
                  <a16:creationId xmlns:a16="http://schemas.microsoft.com/office/drawing/2014/main" id="{05821809-E9D2-8E40-AAC5-D2B474F7E272}"/>
                </a:ext>
              </a:extLst>
            </p:cNvPr>
            <p:cNvSpPr>
              <a:spLocks/>
            </p:cNvSpPr>
            <p:nvPr/>
          </p:nvSpPr>
          <p:spPr bwMode="auto">
            <a:xfrm>
              <a:off x="4292600" y="5687264"/>
              <a:ext cx="17463" cy="69850"/>
            </a:xfrm>
            <a:custGeom>
              <a:avLst/>
              <a:gdLst>
                <a:gd name="T0" fmla="*/ 2147483647 w 11"/>
                <a:gd name="T1" fmla="*/ 2147483647 h 44"/>
                <a:gd name="T2" fmla="*/ 2147483647 w 11"/>
                <a:gd name="T3" fmla="*/ 2147483647 h 44"/>
                <a:gd name="T4" fmla="*/ 0 w 11"/>
                <a:gd name="T5" fmla="*/ 2147483647 h 44"/>
                <a:gd name="T6" fmla="*/ 0 w 11"/>
                <a:gd name="T7" fmla="*/ 0 h 44"/>
                <a:gd name="T8" fmla="*/ 2147483647 w 11"/>
                <a:gd name="T9" fmla="*/ 2147483647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5" name="Freeform 156">
              <a:extLst>
                <a:ext uri="{FF2B5EF4-FFF2-40B4-BE49-F238E27FC236}">
                  <a16:creationId xmlns:a16="http://schemas.microsoft.com/office/drawing/2014/main" id="{15659895-633C-8C4F-BF64-39EB212A5DFD}"/>
                </a:ext>
              </a:extLst>
            </p:cNvPr>
            <p:cNvSpPr>
              <a:spLocks/>
            </p:cNvSpPr>
            <p:nvPr/>
          </p:nvSpPr>
          <p:spPr bwMode="auto">
            <a:xfrm>
              <a:off x="4233863" y="5630114"/>
              <a:ext cx="55562" cy="103187"/>
            </a:xfrm>
            <a:custGeom>
              <a:avLst/>
              <a:gdLst>
                <a:gd name="T0" fmla="*/ 2147483647 w 35"/>
                <a:gd name="T1" fmla="*/ 2147483647 h 65"/>
                <a:gd name="T2" fmla="*/ 2147483647 w 35"/>
                <a:gd name="T3" fmla="*/ 2147483647 h 65"/>
                <a:gd name="T4" fmla="*/ 0 w 35"/>
                <a:gd name="T5" fmla="*/ 2147483647 h 65"/>
                <a:gd name="T6" fmla="*/ 0 w 35"/>
                <a:gd name="T7" fmla="*/ 0 h 65"/>
                <a:gd name="T8" fmla="*/ 2147483647 w 35"/>
                <a:gd name="T9" fmla="*/ 214748364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6" name="Freeform 157">
              <a:extLst>
                <a:ext uri="{FF2B5EF4-FFF2-40B4-BE49-F238E27FC236}">
                  <a16:creationId xmlns:a16="http://schemas.microsoft.com/office/drawing/2014/main" id="{D6167979-F66E-0F44-A138-8DB531346888}"/>
                </a:ext>
              </a:extLst>
            </p:cNvPr>
            <p:cNvSpPr>
              <a:spLocks/>
            </p:cNvSpPr>
            <p:nvPr/>
          </p:nvSpPr>
          <p:spPr bwMode="auto">
            <a:xfrm>
              <a:off x="4176713" y="5569789"/>
              <a:ext cx="55562" cy="103187"/>
            </a:xfrm>
            <a:custGeom>
              <a:avLst/>
              <a:gdLst>
                <a:gd name="T0" fmla="*/ 2147483647 w 35"/>
                <a:gd name="T1" fmla="*/ 2147483647 h 65"/>
                <a:gd name="T2" fmla="*/ 2147483647 w 35"/>
                <a:gd name="T3" fmla="*/ 2147483647 h 65"/>
                <a:gd name="T4" fmla="*/ 0 w 35"/>
                <a:gd name="T5" fmla="*/ 2147483647 h 65"/>
                <a:gd name="T6" fmla="*/ 0 w 35"/>
                <a:gd name="T7" fmla="*/ 0 h 65"/>
                <a:gd name="T8" fmla="*/ 2147483647 w 35"/>
                <a:gd name="T9" fmla="*/ 214748364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7" name="Freeform 158">
              <a:extLst>
                <a:ext uri="{FF2B5EF4-FFF2-40B4-BE49-F238E27FC236}">
                  <a16:creationId xmlns:a16="http://schemas.microsoft.com/office/drawing/2014/main" id="{1B1E24EF-C141-6E45-A3C1-D5953F8F8616}"/>
                </a:ext>
              </a:extLst>
            </p:cNvPr>
            <p:cNvSpPr>
              <a:spLocks/>
            </p:cNvSpPr>
            <p:nvPr/>
          </p:nvSpPr>
          <p:spPr bwMode="auto">
            <a:xfrm>
              <a:off x="4117975" y="5512639"/>
              <a:ext cx="53975" cy="100012"/>
            </a:xfrm>
            <a:custGeom>
              <a:avLst/>
              <a:gdLst>
                <a:gd name="T0" fmla="*/ 2147483647 w 34"/>
                <a:gd name="T1" fmla="*/ 2147483647 h 63"/>
                <a:gd name="T2" fmla="*/ 2147483647 w 34"/>
                <a:gd name="T3" fmla="*/ 2147483647 h 63"/>
                <a:gd name="T4" fmla="*/ 0 w 34"/>
                <a:gd name="T5" fmla="*/ 2147483647 h 63"/>
                <a:gd name="T6" fmla="*/ 0 w 34"/>
                <a:gd name="T7" fmla="*/ 0 h 63"/>
                <a:gd name="T8" fmla="*/ 2147483647 w 34"/>
                <a:gd name="T9" fmla="*/ 2147483647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8" name="Freeform 159">
              <a:extLst>
                <a:ext uri="{FF2B5EF4-FFF2-40B4-BE49-F238E27FC236}">
                  <a16:creationId xmlns:a16="http://schemas.microsoft.com/office/drawing/2014/main" id="{793C78B3-9A1D-7449-BA4F-AAD94DF4C151}"/>
                </a:ext>
              </a:extLst>
            </p:cNvPr>
            <p:cNvSpPr>
              <a:spLocks/>
            </p:cNvSpPr>
            <p:nvPr/>
          </p:nvSpPr>
          <p:spPr bwMode="auto">
            <a:xfrm>
              <a:off x="4087813" y="5485651"/>
              <a:ext cx="26987" cy="69850"/>
            </a:xfrm>
            <a:custGeom>
              <a:avLst/>
              <a:gdLst>
                <a:gd name="T0" fmla="*/ 2147483647 w 17"/>
                <a:gd name="T1" fmla="*/ 2147483647 h 44"/>
                <a:gd name="T2" fmla="*/ 2147483647 w 17"/>
                <a:gd name="T3" fmla="*/ 2147483647 h 44"/>
                <a:gd name="T4" fmla="*/ 0 w 17"/>
                <a:gd name="T5" fmla="*/ 2147483647 h 44"/>
                <a:gd name="T6" fmla="*/ 0 w 17"/>
                <a:gd name="T7" fmla="*/ 0 h 44"/>
                <a:gd name="T8" fmla="*/ 2147483647 w 17"/>
                <a:gd name="T9" fmla="*/ 2147483647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99" name="Freeform 160">
              <a:extLst>
                <a:ext uri="{FF2B5EF4-FFF2-40B4-BE49-F238E27FC236}">
                  <a16:creationId xmlns:a16="http://schemas.microsoft.com/office/drawing/2014/main" id="{78378C31-4F03-C742-BCE5-A3F5FE8B9468}"/>
                </a:ext>
              </a:extLst>
            </p:cNvPr>
            <p:cNvSpPr>
              <a:spLocks/>
            </p:cNvSpPr>
            <p:nvPr/>
          </p:nvSpPr>
          <p:spPr bwMode="auto">
            <a:xfrm>
              <a:off x="4087813" y="5534864"/>
              <a:ext cx="46037" cy="87312"/>
            </a:xfrm>
            <a:custGeom>
              <a:avLst/>
              <a:gdLst>
                <a:gd name="T0" fmla="*/ 2147483647 w 29"/>
                <a:gd name="T1" fmla="*/ 2147483647 h 55"/>
                <a:gd name="T2" fmla="*/ 2147483647 w 29"/>
                <a:gd name="T3" fmla="*/ 2147483647 h 55"/>
                <a:gd name="T4" fmla="*/ 0 w 29"/>
                <a:gd name="T5" fmla="*/ 2147483647 h 55"/>
                <a:gd name="T6" fmla="*/ 0 w 29"/>
                <a:gd name="T7" fmla="*/ 0 h 55"/>
                <a:gd name="T8" fmla="*/ 2147483647 w 29"/>
                <a:gd name="T9" fmla="*/ 2147483647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0" name="Freeform 161">
              <a:extLst>
                <a:ext uri="{FF2B5EF4-FFF2-40B4-BE49-F238E27FC236}">
                  <a16:creationId xmlns:a16="http://schemas.microsoft.com/office/drawing/2014/main" id="{147398DA-83C9-A749-B1E5-6F2039C23D2E}"/>
                </a:ext>
              </a:extLst>
            </p:cNvPr>
            <p:cNvSpPr>
              <a:spLocks/>
            </p:cNvSpPr>
            <p:nvPr/>
          </p:nvSpPr>
          <p:spPr bwMode="auto">
            <a:xfrm>
              <a:off x="4248150" y="5698376"/>
              <a:ext cx="61913" cy="112713"/>
            </a:xfrm>
            <a:custGeom>
              <a:avLst/>
              <a:gdLst>
                <a:gd name="T0" fmla="*/ 2147483647 w 39"/>
                <a:gd name="T1" fmla="*/ 2147483647 h 71"/>
                <a:gd name="T2" fmla="*/ 2147483647 w 39"/>
                <a:gd name="T3" fmla="*/ 2147483647 h 71"/>
                <a:gd name="T4" fmla="*/ 0 w 39"/>
                <a:gd name="T5" fmla="*/ 2147483647 h 71"/>
                <a:gd name="T6" fmla="*/ 0 w 39"/>
                <a:gd name="T7" fmla="*/ 0 h 71"/>
                <a:gd name="T8" fmla="*/ 2147483647 w 39"/>
                <a:gd name="T9" fmla="*/ 2147483647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1" name="Freeform 162">
              <a:extLst>
                <a:ext uri="{FF2B5EF4-FFF2-40B4-BE49-F238E27FC236}">
                  <a16:creationId xmlns:a16="http://schemas.microsoft.com/office/drawing/2014/main" id="{B6901C3E-949A-034F-A5E5-4063B2B7E175}"/>
                </a:ext>
              </a:extLst>
            </p:cNvPr>
            <p:cNvSpPr>
              <a:spLocks/>
            </p:cNvSpPr>
            <p:nvPr/>
          </p:nvSpPr>
          <p:spPr bwMode="auto">
            <a:xfrm>
              <a:off x="4194175" y="5642814"/>
              <a:ext cx="50800" cy="101600"/>
            </a:xfrm>
            <a:custGeom>
              <a:avLst/>
              <a:gdLst>
                <a:gd name="T0" fmla="*/ 2147483647 w 32"/>
                <a:gd name="T1" fmla="*/ 2147483647 h 64"/>
                <a:gd name="T2" fmla="*/ 2147483647 w 32"/>
                <a:gd name="T3" fmla="*/ 2147483647 h 64"/>
                <a:gd name="T4" fmla="*/ 0 w 32"/>
                <a:gd name="T5" fmla="*/ 2147483647 h 64"/>
                <a:gd name="T6" fmla="*/ 0 w 32"/>
                <a:gd name="T7" fmla="*/ 0 h 64"/>
                <a:gd name="T8" fmla="*/ 2147483647 w 32"/>
                <a:gd name="T9" fmla="*/ 2147483647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2" name="Freeform 163">
              <a:extLst>
                <a:ext uri="{FF2B5EF4-FFF2-40B4-BE49-F238E27FC236}">
                  <a16:creationId xmlns:a16="http://schemas.microsoft.com/office/drawing/2014/main" id="{FA795A51-3E37-3342-BC60-E68F2FB348E6}"/>
                </a:ext>
              </a:extLst>
            </p:cNvPr>
            <p:cNvSpPr>
              <a:spLocks/>
            </p:cNvSpPr>
            <p:nvPr/>
          </p:nvSpPr>
          <p:spPr bwMode="auto">
            <a:xfrm>
              <a:off x="4137025" y="5585664"/>
              <a:ext cx="53975" cy="98425"/>
            </a:xfrm>
            <a:custGeom>
              <a:avLst/>
              <a:gdLst>
                <a:gd name="T0" fmla="*/ 2147483647 w 34"/>
                <a:gd name="T1" fmla="*/ 2147483647 h 62"/>
                <a:gd name="T2" fmla="*/ 2147483647 w 34"/>
                <a:gd name="T3" fmla="*/ 2147483647 h 62"/>
                <a:gd name="T4" fmla="*/ 0 w 34"/>
                <a:gd name="T5" fmla="*/ 2147483647 h 62"/>
                <a:gd name="T6" fmla="*/ 0 w 34"/>
                <a:gd name="T7" fmla="*/ 0 h 62"/>
                <a:gd name="T8" fmla="*/ 2147483647 w 34"/>
                <a:gd name="T9" fmla="*/ 2147483647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3" name="Freeform 164">
              <a:extLst>
                <a:ext uri="{FF2B5EF4-FFF2-40B4-BE49-F238E27FC236}">
                  <a16:creationId xmlns:a16="http://schemas.microsoft.com/office/drawing/2014/main" id="{CF305619-CAD2-F149-B9E4-BCE9A0FB28BE}"/>
                </a:ext>
              </a:extLst>
            </p:cNvPr>
            <p:cNvSpPr>
              <a:spLocks/>
            </p:cNvSpPr>
            <p:nvPr/>
          </p:nvSpPr>
          <p:spPr bwMode="auto">
            <a:xfrm>
              <a:off x="4087813" y="4925264"/>
              <a:ext cx="47625" cy="69850"/>
            </a:xfrm>
            <a:custGeom>
              <a:avLst/>
              <a:gdLst>
                <a:gd name="T0" fmla="*/ 2147483647 w 30"/>
                <a:gd name="T1" fmla="*/ 2147483647 h 44"/>
                <a:gd name="T2" fmla="*/ 2147483647 w 30"/>
                <a:gd name="T3" fmla="*/ 2147483647 h 44"/>
                <a:gd name="T4" fmla="*/ 0 w 30"/>
                <a:gd name="T5" fmla="*/ 2147483647 h 44"/>
                <a:gd name="T6" fmla="*/ 0 w 30"/>
                <a:gd name="T7" fmla="*/ 0 h 44"/>
                <a:gd name="T8" fmla="*/ 2147483647 w 30"/>
                <a:gd name="T9" fmla="*/ 214748364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4" name="Freeform 165">
              <a:extLst>
                <a:ext uri="{FF2B5EF4-FFF2-40B4-BE49-F238E27FC236}">
                  <a16:creationId xmlns:a16="http://schemas.microsoft.com/office/drawing/2014/main" id="{2CE7B250-79E6-C64C-8EBF-F666F4A7D38D}"/>
                </a:ext>
              </a:extLst>
            </p:cNvPr>
            <p:cNvSpPr>
              <a:spLocks/>
            </p:cNvSpPr>
            <p:nvPr/>
          </p:nvSpPr>
          <p:spPr bwMode="auto">
            <a:xfrm>
              <a:off x="4195763" y="4985589"/>
              <a:ext cx="52387" cy="79375"/>
            </a:xfrm>
            <a:custGeom>
              <a:avLst/>
              <a:gdLst>
                <a:gd name="T0" fmla="*/ 2147483647 w 33"/>
                <a:gd name="T1" fmla="*/ 2147483647 h 50"/>
                <a:gd name="T2" fmla="*/ 2147483647 w 33"/>
                <a:gd name="T3" fmla="*/ 2147483647 h 50"/>
                <a:gd name="T4" fmla="*/ 0 w 33"/>
                <a:gd name="T5" fmla="*/ 2147483647 h 50"/>
                <a:gd name="T6" fmla="*/ 0 w 33"/>
                <a:gd name="T7" fmla="*/ 0 h 50"/>
                <a:gd name="T8" fmla="*/ 2147483647 w 33"/>
                <a:gd name="T9" fmla="*/ 2147483647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5" name="Freeform 166">
              <a:extLst>
                <a:ext uri="{FF2B5EF4-FFF2-40B4-BE49-F238E27FC236}">
                  <a16:creationId xmlns:a16="http://schemas.microsoft.com/office/drawing/2014/main" id="{C6863BED-7E03-194A-AE7B-C107BCD8644F}"/>
                </a:ext>
              </a:extLst>
            </p:cNvPr>
            <p:cNvSpPr>
              <a:spLocks/>
            </p:cNvSpPr>
            <p:nvPr/>
          </p:nvSpPr>
          <p:spPr bwMode="auto">
            <a:xfrm>
              <a:off x="4138613" y="4952251"/>
              <a:ext cx="53975" cy="77788"/>
            </a:xfrm>
            <a:custGeom>
              <a:avLst/>
              <a:gdLst>
                <a:gd name="T0" fmla="*/ 2147483647 w 34"/>
                <a:gd name="T1" fmla="*/ 2147483647 h 49"/>
                <a:gd name="T2" fmla="*/ 2147483647 w 34"/>
                <a:gd name="T3" fmla="*/ 2147483647 h 49"/>
                <a:gd name="T4" fmla="*/ 0 w 34"/>
                <a:gd name="T5" fmla="*/ 2147483647 h 49"/>
                <a:gd name="T6" fmla="*/ 0 w 34"/>
                <a:gd name="T7" fmla="*/ 0 h 49"/>
                <a:gd name="T8" fmla="*/ 2147483647 w 34"/>
                <a:gd name="T9" fmla="*/ 2147483647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6" name="Freeform 167">
              <a:extLst>
                <a:ext uri="{FF2B5EF4-FFF2-40B4-BE49-F238E27FC236}">
                  <a16:creationId xmlns:a16="http://schemas.microsoft.com/office/drawing/2014/main" id="{842A010E-227E-F44F-AEEC-E6C5DCD8FAD8}"/>
                </a:ext>
              </a:extLst>
            </p:cNvPr>
            <p:cNvSpPr>
              <a:spLocks/>
            </p:cNvSpPr>
            <p:nvPr/>
          </p:nvSpPr>
          <p:spPr bwMode="auto">
            <a:xfrm>
              <a:off x="4087813" y="5025276"/>
              <a:ext cx="47625" cy="76200"/>
            </a:xfrm>
            <a:custGeom>
              <a:avLst/>
              <a:gdLst>
                <a:gd name="T0" fmla="*/ 2147483647 w 30"/>
                <a:gd name="T1" fmla="*/ 2147483647 h 48"/>
                <a:gd name="T2" fmla="*/ 2147483647 w 30"/>
                <a:gd name="T3" fmla="*/ 2147483647 h 48"/>
                <a:gd name="T4" fmla="*/ 0 w 30"/>
                <a:gd name="T5" fmla="*/ 2147483647 h 48"/>
                <a:gd name="T6" fmla="*/ 0 w 30"/>
                <a:gd name="T7" fmla="*/ 0 h 48"/>
                <a:gd name="T8" fmla="*/ 2147483647 w 30"/>
                <a:gd name="T9" fmla="*/ 2147483647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7" name="Freeform 168">
              <a:extLst>
                <a:ext uri="{FF2B5EF4-FFF2-40B4-BE49-F238E27FC236}">
                  <a16:creationId xmlns:a16="http://schemas.microsoft.com/office/drawing/2014/main" id="{9283BE2F-B329-9847-B710-3139104471C2}"/>
                </a:ext>
              </a:extLst>
            </p:cNvPr>
            <p:cNvSpPr>
              <a:spLocks/>
            </p:cNvSpPr>
            <p:nvPr/>
          </p:nvSpPr>
          <p:spPr bwMode="auto">
            <a:xfrm>
              <a:off x="4249738" y="5133226"/>
              <a:ext cx="61912" cy="88900"/>
            </a:xfrm>
            <a:custGeom>
              <a:avLst/>
              <a:gdLst>
                <a:gd name="T0" fmla="*/ 2147483647 w 39"/>
                <a:gd name="T1" fmla="*/ 2147483647 h 56"/>
                <a:gd name="T2" fmla="*/ 2147483647 w 39"/>
                <a:gd name="T3" fmla="*/ 2147483647 h 56"/>
                <a:gd name="T4" fmla="*/ 0 w 39"/>
                <a:gd name="T5" fmla="*/ 2147483647 h 56"/>
                <a:gd name="T6" fmla="*/ 0 w 39"/>
                <a:gd name="T7" fmla="*/ 0 h 56"/>
                <a:gd name="T8" fmla="*/ 2147483647 w 39"/>
                <a:gd name="T9" fmla="*/ 2147483647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8" name="Freeform 169">
              <a:extLst>
                <a:ext uri="{FF2B5EF4-FFF2-40B4-BE49-F238E27FC236}">
                  <a16:creationId xmlns:a16="http://schemas.microsoft.com/office/drawing/2014/main" id="{1059369B-DE14-1840-B214-04FDD87D1D6B}"/>
                </a:ext>
              </a:extLst>
            </p:cNvPr>
            <p:cNvSpPr>
              <a:spLocks/>
            </p:cNvSpPr>
            <p:nvPr/>
          </p:nvSpPr>
          <p:spPr bwMode="auto">
            <a:xfrm>
              <a:off x="4195763" y="5098301"/>
              <a:ext cx="52387" cy="80963"/>
            </a:xfrm>
            <a:custGeom>
              <a:avLst/>
              <a:gdLst>
                <a:gd name="T0" fmla="*/ 2147483647 w 33"/>
                <a:gd name="T1" fmla="*/ 2147483647 h 51"/>
                <a:gd name="T2" fmla="*/ 2147483647 w 33"/>
                <a:gd name="T3" fmla="*/ 2147483647 h 51"/>
                <a:gd name="T4" fmla="*/ 0 w 33"/>
                <a:gd name="T5" fmla="*/ 2147483647 h 51"/>
                <a:gd name="T6" fmla="*/ 0 w 33"/>
                <a:gd name="T7" fmla="*/ 0 h 51"/>
                <a:gd name="T8" fmla="*/ 2147483647 w 33"/>
                <a:gd name="T9" fmla="*/ 2147483647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9" name="Freeform 170">
              <a:extLst>
                <a:ext uri="{FF2B5EF4-FFF2-40B4-BE49-F238E27FC236}">
                  <a16:creationId xmlns:a16="http://schemas.microsoft.com/office/drawing/2014/main" id="{22448259-64B4-824A-9033-0704F04AD509}"/>
                </a:ext>
              </a:extLst>
            </p:cNvPr>
            <p:cNvSpPr>
              <a:spLocks/>
            </p:cNvSpPr>
            <p:nvPr/>
          </p:nvSpPr>
          <p:spPr bwMode="auto">
            <a:xfrm>
              <a:off x="4138613" y="5060201"/>
              <a:ext cx="53975" cy="79375"/>
            </a:xfrm>
            <a:custGeom>
              <a:avLst/>
              <a:gdLst>
                <a:gd name="T0" fmla="*/ 2147483647 w 34"/>
                <a:gd name="T1" fmla="*/ 2147483647 h 50"/>
                <a:gd name="T2" fmla="*/ 2147483647 w 34"/>
                <a:gd name="T3" fmla="*/ 2147483647 h 50"/>
                <a:gd name="T4" fmla="*/ 0 w 34"/>
                <a:gd name="T5" fmla="*/ 2147483647 h 50"/>
                <a:gd name="T6" fmla="*/ 0 w 34"/>
                <a:gd name="T7" fmla="*/ 0 h 50"/>
                <a:gd name="T8" fmla="*/ 2147483647 w 34"/>
                <a:gd name="T9" fmla="*/ 2147483647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0" name="Freeform 171">
              <a:extLst>
                <a:ext uri="{FF2B5EF4-FFF2-40B4-BE49-F238E27FC236}">
                  <a16:creationId xmlns:a16="http://schemas.microsoft.com/office/drawing/2014/main" id="{2B443380-3C64-8D4F-B767-9282B12B51C8}"/>
                </a:ext>
              </a:extLst>
            </p:cNvPr>
            <p:cNvSpPr>
              <a:spLocks/>
            </p:cNvSpPr>
            <p:nvPr/>
          </p:nvSpPr>
          <p:spPr bwMode="auto">
            <a:xfrm>
              <a:off x="4087813" y="5126876"/>
              <a:ext cx="47625" cy="77788"/>
            </a:xfrm>
            <a:custGeom>
              <a:avLst/>
              <a:gdLst>
                <a:gd name="T0" fmla="*/ 2147483647 w 30"/>
                <a:gd name="T1" fmla="*/ 2147483647 h 49"/>
                <a:gd name="T2" fmla="*/ 2147483647 w 30"/>
                <a:gd name="T3" fmla="*/ 2147483647 h 49"/>
                <a:gd name="T4" fmla="*/ 0 w 30"/>
                <a:gd name="T5" fmla="*/ 2147483647 h 49"/>
                <a:gd name="T6" fmla="*/ 0 w 30"/>
                <a:gd name="T7" fmla="*/ 0 h 49"/>
                <a:gd name="T8" fmla="*/ 2147483647 w 30"/>
                <a:gd name="T9" fmla="*/ 2147483647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1" name="Freeform 172">
              <a:extLst>
                <a:ext uri="{FF2B5EF4-FFF2-40B4-BE49-F238E27FC236}">
                  <a16:creationId xmlns:a16="http://schemas.microsoft.com/office/drawing/2014/main" id="{1ED93401-9AE8-0B4E-87EC-5345A35B58AB}"/>
                </a:ext>
              </a:extLst>
            </p:cNvPr>
            <p:cNvSpPr>
              <a:spLocks/>
            </p:cNvSpPr>
            <p:nvPr/>
          </p:nvSpPr>
          <p:spPr bwMode="auto">
            <a:xfrm>
              <a:off x="4195763" y="5206251"/>
              <a:ext cx="52387" cy="85725"/>
            </a:xfrm>
            <a:custGeom>
              <a:avLst/>
              <a:gdLst>
                <a:gd name="T0" fmla="*/ 2147483647 w 33"/>
                <a:gd name="T1" fmla="*/ 2147483647 h 54"/>
                <a:gd name="T2" fmla="*/ 2147483647 w 33"/>
                <a:gd name="T3" fmla="*/ 2147483647 h 54"/>
                <a:gd name="T4" fmla="*/ 0 w 33"/>
                <a:gd name="T5" fmla="*/ 2147483647 h 54"/>
                <a:gd name="T6" fmla="*/ 0 w 33"/>
                <a:gd name="T7" fmla="*/ 0 h 54"/>
                <a:gd name="T8" fmla="*/ 2147483647 w 33"/>
                <a:gd name="T9" fmla="*/ 2147483647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2" name="Freeform 173">
              <a:extLst>
                <a:ext uri="{FF2B5EF4-FFF2-40B4-BE49-F238E27FC236}">
                  <a16:creationId xmlns:a16="http://schemas.microsoft.com/office/drawing/2014/main" id="{17247DD1-E97C-5949-BDBC-F1A0D6BA2311}"/>
                </a:ext>
              </a:extLst>
            </p:cNvPr>
            <p:cNvSpPr>
              <a:spLocks/>
            </p:cNvSpPr>
            <p:nvPr/>
          </p:nvSpPr>
          <p:spPr bwMode="auto">
            <a:xfrm>
              <a:off x="4138613" y="5164976"/>
              <a:ext cx="53975" cy="84138"/>
            </a:xfrm>
            <a:custGeom>
              <a:avLst/>
              <a:gdLst>
                <a:gd name="T0" fmla="*/ 2147483647 w 34"/>
                <a:gd name="T1" fmla="*/ 2147483647 h 53"/>
                <a:gd name="T2" fmla="*/ 2147483647 w 34"/>
                <a:gd name="T3" fmla="*/ 2147483647 h 53"/>
                <a:gd name="T4" fmla="*/ 0 w 34"/>
                <a:gd name="T5" fmla="*/ 2147483647 h 53"/>
                <a:gd name="T6" fmla="*/ 0 w 34"/>
                <a:gd name="T7" fmla="*/ 0 h 53"/>
                <a:gd name="T8" fmla="*/ 2147483647 w 34"/>
                <a:gd name="T9" fmla="*/ 2147483647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3" name="Freeform 174">
              <a:extLst>
                <a:ext uri="{FF2B5EF4-FFF2-40B4-BE49-F238E27FC236}">
                  <a16:creationId xmlns:a16="http://schemas.microsoft.com/office/drawing/2014/main" id="{6F3752E6-68CD-9E4A-B561-C4855B103AF6}"/>
                </a:ext>
              </a:extLst>
            </p:cNvPr>
            <p:cNvSpPr>
              <a:spLocks/>
            </p:cNvSpPr>
            <p:nvPr/>
          </p:nvSpPr>
          <p:spPr bwMode="auto">
            <a:xfrm>
              <a:off x="4087813" y="5230064"/>
              <a:ext cx="46037" cy="79375"/>
            </a:xfrm>
            <a:custGeom>
              <a:avLst/>
              <a:gdLst>
                <a:gd name="T0" fmla="*/ 2147483647 w 29"/>
                <a:gd name="T1" fmla="*/ 2147483647 h 50"/>
                <a:gd name="T2" fmla="*/ 2147483647 w 29"/>
                <a:gd name="T3" fmla="*/ 2147483647 h 50"/>
                <a:gd name="T4" fmla="*/ 0 w 29"/>
                <a:gd name="T5" fmla="*/ 2147483647 h 50"/>
                <a:gd name="T6" fmla="*/ 0 w 29"/>
                <a:gd name="T7" fmla="*/ 0 h 50"/>
                <a:gd name="T8" fmla="*/ 2147483647 w 29"/>
                <a:gd name="T9" fmla="*/ 2147483647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4" name="Freeform 175">
              <a:extLst>
                <a:ext uri="{FF2B5EF4-FFF2-40B4-BE49-F238E27FC236}">
                  <a16:creationId xmlns:a16="http://schemas.microsoft.com/office/drawing/2014/main" id="{B0B98B9C-D270-934F-A6F8-A80956A83E71}"/>
                </a:ext>
              </a:extLst>
            </p:cNvPr>
            <p:cNvSpPr>
              <a:spLocks/>
            </p:cNvSpPr>
            <p:nvPr/>
          </p:nvSpPr>
          <p:spPr bwMode="auto">
            <a:xfrm>
              <a:off x="4248150" y="5357064"/>
              <a:ext cx="63500" cy="100012"/>
            </a:xfrm>
            <a:custGeom>
              <a:avLst/>
              <a:gdLst>
                <a:gd name="T0" fmla="*/ 2147483647 w 40"/>
                <a:gd name="T1" fmla="*/ 2147483647 h 63"/>
                <a:gd name="T2" fmla="*/ 2147483647 w 40"/>
                <a:gd name="T3" fmla="*/ 2147483647 h 63"/>
                <a:gd name="T4" fmla="*/ 0 w 40"/>
                <a:gd name="T5" fmla="*/ 2147483647 h 63"/>
                <a:gd name="T6" fmla="*/ 0 w 40"/>
                <a:gd name="T7" fmla="*/ 0 h 63"/>
                <a:gd name="T8" fmla="*/ 2147483647 w 40"/>
                <a:gd name="T9" fmla="*/ 2147483647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5" name="Freeform 176">
              <a:extLst>
                <a:ext uri="{FF2B5EF4-FFF2-40B4-BE49-F238E27FC236}">
                  <a16:creationId xmlns:a16="http://schemas.microsoft.com/office/drawing/2014/main" id="{BD233484-71BB-C94C-8051-B7E4CCC83022}"/>
                </a:ext>
              </a:extLst>
            </p:cNvPr>
            <p:cNvSpPr>
              <a:spLocks/>
            </p:cNvSpPr>
            <p:nvPr/>
          </p:nvSpPr>
          <p:spPr bwMode="auto">
            <a:xfrm>
              <a:off x="4194175" y="5314201"/>
              <a:ext cx="50800" cy="92075"/>
            </a:xfrm>
            <a:custGeom>
              <a:avLst/>
              <a:gdLst>
                <a:gd name="T0" fmla="*/ 2147483647 w 32"/>
                <a:gd name="T1" fmla="*/ 2147483647 h 58"/>
                <a:gd name="T2" fmla="*/ 2147483647 w 32"/>
                <a:gd name="T3" fmla="*/ 2147483647 h 58"/>
                <a:gd name="T4" fmla="*/ 0 w 32"/>
                <a:gd name="T5" fmla="*/ 2147483647 h 58"/>
                <a:gd name="T6" fmla="*/ 0 w 32"/>
                <a:gd name="T7" fmla="*/ 0 h 58"/>
                <a:gd name="T8" fmla="*/ 2147483647 w 32"/>
                <a:gd name="T9" fmla="*/ 2147483647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6" name="Freeform 177">
              <a:extLst>
                <a:ext uri="{FF2B5EF4-FFF2-40B4-BE49-F238E27FC236}">
                  <a16:creationId xmlns:a16="http://schemas.microsoft.com/office/drawing/2014/main" id="{819AA426-A731-0442-8A1D-995D0E75BB84}"/>
                </a:ext>
              </a:extLst>
            </p:cNvPr>
            <p:cNvSpPr>
              <a:spLocks/>
            </p:cNvSpPr>
            <p:nvPr/>
          </p:nvSpPr>
          <p:spPr bwMode="auto">
            <a:xfrm>
              <a:off x="4137025" y="5268164"/>
              <a:ext cx="53975" cy="88900"/>
            </a:xfrm>
            <a:custGeom>
              <a:avLst/>
              <a:gdLst>
                <a:gd name="T0" fmla="*/ 2147483647 w 34"/>
                <a:gd name="T1" fmla="*/ 2147483647 h 56"/>
                <a:gd name="T2" fmla="*/ 2147483647 w 34"/>
                <a:gd name="T3" fmla="*/ 2147483647 h 56"/>
                <a:gd name="T4" fmla="*/ 0 w 34"/>
                <a:gd name="T5" fmla="*/ 2147483647 h 56"/>
                <a:gd name="T6" fmla="*/ 0 w 34"/>
                <a:gd name="T7" fmla="*/ 0 h 56"/>
                <a:gd name="T8" fmla="*/ 2147483647 w 34"/>
                <a:gd name="T9" fmla="*/ 2147483647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7" name="Freeform 178">
              <a:extLst>
                <a:ext uri="{FF2B5EF4-FFF2-40B4-BE49-F238E27FC236}">
                  <a16:creationId xmlns:a16="http://schemas.microsoft.com/office/drawing/2014/main" id="{0E3D9A63-1EFB-1049-9738-D8EF2B77E218}"/>
                </a:ext>
              </a:extLst>
            </p:cNvPr>
            <p:cNvSpPr>
              <a:spLocks/>
            </p:cNvSpPr>
            <p:nvPr/>
          </p:nvSpPr>
          <p:spPr bwMode="auto">
            <a:xfrm>
              <a:off x="4087813" y="5331664"/>
              <a:ext cx="46037" cy="80962"/>
            </a:xfrm>
            <a:custGeom>
              <a:avLst/>
              <a:gdLst>
                <a:gd name="T0" fmla="*/ 2147483647 w 29"/>
                <a:gd name="T1" fmla="*/ 2147483647 h 51"/>
                <a:gd name="T2" fmla="*/ 2147483647 w 29"/>
                <a:gd name="T3" fmla="*/ 2147483647 h 51"/>
                <a:gd name="T4" fmla="*/ 0 w 29"/>
                <a:gd name="T5" fmla="*/ 2147483647 h 51"/>
                <a:gd name="T6" fmla="*/ 0 w 29"/>
                <a:gd name="T7" fmla="*/ 0 h 51"/>
                <a:gd name="T8" fmla="*/ 2147483647 w 29"/>
                <a:gd name="T9" fmla="*/ 2147483647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8" name="Freeform 179">
              <a:extLst>
                <a:ext uri="{FF2B5EF4-FFF2-40B4-BE49-F238E27FC236}">
                  <a16:creationId xmlns:a16="http://schemas.microsoft.com/office/drawing/2014/main" id="{3D6B53FB-B6B4-934B-BF44-B7A057545EF6}"/>
                </a:ext>
              </a:extLst>
            </p:cNvPr>
            <p:cNvSpPr>
              <a:spLocks/>
            </p:cNvSpPr>
            <p:nvPr/>
          </p:nvSpPr>
          <p:spPr bwMode="auto">
            <a:xfrm>
              <a:off x="4248150" y="5472951"/>
              <a:ext cx="63500" cy="101600"/>
            </a:xfrm>
            <a:custGeom>
              <a:avLst/>
              <a:gdLst>
                <a:gd name="T0" fmla="*/ 2147483647 w 40"/>
                <a:gd name="T1" fmla="*/ 2147483647 h 64"/>
                <a:gd name="T2" fmla="*/ 2147483647 w 40"/>
                <a:gd name="T3" fmla="*/ 2147483647 h 64"/>
                <a:gd name="T4" fmla="*/ 0 w 40"/>
                <a:gd name="T5" fmla="*/ 2147483647 h 64"/>
                <a:gd name="T6" fmla="*/ 0 w 40"/>
                <a:gd name="T7" fmla="*/ 0 h 64"/>
                <a:gd name="T8" fmla="*/ 2147483647 w 40"/>
                <a:gd name="T9" fmla="*/ 2147483647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19" name="Freeform 180">
              <a:extLst>
                <a:ext uri="{FF2B5EF4-FFF2-40B4-BE49-F238E27FC236}">
                  <a16:creationId xmlns:a16="http://schemas.microsoft.com/office/drawing/2014/main" id="{308516F8-396C-A64E-A007-6C43D8735A00}"/>
                </a:ext>
              </a:extLst>
            </p:cNvPr>
            <p:cNvSpPr>
              <a:spLocks/>
            </p:cNvSpPr>
            <p:nvPr/>
          </p:nvSpPr>
          <p:spPr bwMode="auto">
            <a:xfrm>
              <a:off x="4194175" y="5423739"/>
              <a:ext cx="50800" cy="95250"/>
            </a:xfrm>
            <a:custGeom>
              <a:avLst/>
              <a:gdLst>
                <a:gd name="T0" fmla="*/ 2147483647 w 32"/>
                <a:gd name="T1" fmla="*/ 2147483647 h 60"/>
                <a:gd name="T2" fmla="*/ 2147483647 w 32"/>
                <a:gd name="T3" fmla="*/ 2147483647 h 60"/>
                <a:gd name="T4" fmla="*/ 0 w 32"/>
                <a:gd name="T5" fmla="*/ 2147483647 h 60"/>
                <a:gd name="T6" fmla="*/ 0 w 32"/>
                <a:gd name="T7" fmla="*/ 0 h 60"/>
                <a:gd name="T8" fmla="*/ 2147483647 w 32"/>
                <a:gd name="T9" fmla="*/ 2147483647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0" name="Freeform 181">
              <a:extLst>
                <a:ext uri="{FF2B5EF4-FFF2-40B4-BE49-F238E27FC236}">
                  <a16:creationId xmlns:a16="http://schemas.microsoft.com/office/drawing/2014/main" id="{4ECA606F-F6DC-7D49-8769-817E24E01B14}"/>
                </a:ext>
              </a:extLst>
            </p:cNvPr>
            <p:cNvSpPr>
              <a:spLocks/>
            </p:cNvSpPr>
            <p:nvPr/>
          </p:nvSpPr>
          <p:spPr bwMode="auto">
            <a:xfrm>
              <a:off x="4137025" y="5371351"/>
              <a:ext cx="53975" cy="95250"/>
            </a:xfrm>
            <a:custGeom>
              <a:avLst/>
              <a:gdLst>
                <a:gd name="T0" fmla="*/ 2147483647 w 34"/>
                <a:gd name="T1" fmla="*/ 2147483647 h 60"/>
                <a:gd name="T2" fmla="*/ 2147483647 w 34"/>
                <a:gd name="T3" fmla="*/ 2147483647 h 60"/>
                <a:gd name="T4" fmla="*/ 0 w 34"/>
                <a:gd name="T5" fmla="*/ 2147483647 h 60"/>
                <a:gd name="T6" fmla="*/ 0 w 34"/>
                <a:gd name="T7" fmla="*/ 0 h 60"/>
                <a:gd name="T8" fmla="*/ 2147483647 w 34"/>
                <a:gd name="T9" fmla="*/ 2147483647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1" name="Freeform 182">
              <a:extLst>
                <a:ext uri="{FF2B5EF4-FFF2-40B4-BE49-F238E27FC236}">
                  <a16:creationId xmlns:a16="http://schemas.microsoft.com/office/drawing/2014/main" id="{5ED46C31-EDB8-7C48-B6E6-FDC7CA562449}"/>
                </a:ext>
              </a:extLst>
            </p:cNvPr>
            <p:cNvSpPr>
              <a:spLocks/>
            </p:cNvSpPr>
            <p:nvPr/>
          </p:nvSpPr>
          <p:spPr bwMode="auto">
            <a:xfrm>
              <a:off x="4087813" y="5431676"/>
              <a:ext cx="46037" cy="88900"/>
            </a:xfrm>
            <a:custGeom>
              <a:avLst/>
              <a:gdLst>
                <a:gd name="T0" fmla="*/ 2147483647 w 29"/>
                <a:gd name="T1" fmla="*/ 2147483647 h 56"/>
                <a:gd name="T2" fmla="*/ 2147483647 w 29"/>
                <a:gd name="T3" fmla="*/ 2147483647 h 56"/>
                <a:gd name="T4" fmla="*/ 0 w 29"/>
                <a:gd name="T5" fmla="*/ 2147483647 h 56"/>
                <a:gd name="T6" fmla="*/ 0 w 29"/>
                <a:gd name="T7" fmla="*/ 0 h 56"/>
                <a:gd name="T8" fmla="*/ 2147483647 w 29"/>
                <a:gd name="T9" fmla="*/ 2147483647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2" name="Freeform 183">
              <a:extLst>
                <a:ext uri="{FF2B5EF4-FFF2-40B4-BE49-F238E27FC236}">
                  <a16:creationId xmlns:a16="http://schemas.microsoft.com/office/drawing/2014/main" id="{EE52C907-0F65-2A4A-BB97-FC7AA0F4DBFD}"/>
                </a:ext>
              </a:extLst>
            </p:cNvPr>
            <p:cNvSpPr>
              <a:spLocks/>
            </p:cNvSpPr>
            <p:nvPr/>
          </p:nvSpPr>
          <p:spPr bwMode="auto">
            <a:xfrm>
              <a:off x="4248150" y="5585664"/>
              <a:ext cx="63500" cy="111125"/>
            </a:xfrm>
            <a:custGeom>
              <a:avLst/>
              <a:gdLst>
                <a:gd name="T0" fmla="*/ 2147483647 w 40"/>
                <a:gd name="T1" fmla="*/ 2147483647 h 70"/>
                <a:gd name="T2" fmla="*/ 2147483647 w 40"/>
                <a:gd name="T3" fmla="*/ 2147483647 h 70"/>
                <a:gd name="T4" fmla="*/ 0 w 40"/>
                <a:gd name="T5" fmla="*/ 2147483647 h 70"/>
                <a:gd name="T6" fmla="*/ 0 w 40"/>
                <a:gd name="T7" fmla="*/ 0 h 70"/>
                <a:gd name="T8" fmla="*/ 2147483647 w 40"/>
                <a:gd name="T9" fmla="*/ 2147483647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3" name="Freeform 184">
              <a:extLst>
                <a:ext uri="{FF2B5EF4-FFF2-40B4-BE49-F238E27FC236}">
                  <a16:creationId xmlns:a16="http://schemas.microsoft.com/office/drawing/2014/main" id="{0DEDF517-8E1E-2F48-99E2-32D8E824E8AA}"/>
                </a:ext>
              </a:extLst>
            </p:cNvPr>
            <p:cNvSpPr>
              <a:spLocks/>
            </p:cNvSpPr>
            <p:nvPr/>
          </p:nvSpPr>
          <p:spPr bwMode="auto">
            <a:xfrm>
              <a:off x="4194175" y="5534864"/>
              <a:ext cx="50800" cy="98425"/>
            </a:xfrm>
            <a:custGeom>
              <a:avLst/>
              <a:gdLst>
                <a:gd name="T0" fmla="*/ 2147483647 w 32"/>
                <a:gd name="T1" fmla="*/ 2147483647 h 62"/>
                <a:gd name="T2" fmla="*/ 2147483647 w 32"/>
                <a:gd name="T3" fmla="*/ 2147483647 h 62"/>
                <a:gd name="T4" fmla="*/ 0 w 32"/>
                <a:gd name="T5" fmla="*/ 2147483647 h 62"/>
                <a:gd name="T6" fmla="*/ 0 w 32"/>
                <a:gd name="T7" fmla="*/ 0 h 62"/>
                <a:gd name="T8" fmla="*/ 2147483647 w 32"/>
                <a:gd name="T9" fmla="*/ 2147483647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4" name="Freeform 185">
              <a:extLst>
                <a:ext uri="{FF2B5EF4-FFF2-40B4-BE49-F238E27FC236}">
                  <a16:creationId xmlns:a16="http://schemas.microsoft.com/office/drawing/2014/main" id="{1425E3EC-E3CA-3C47-9F5C-DA634DFE10B5}"/>
                </a:ext>
              </a:extLst>
            </p:cNvPr>
            <p:cNvSpPr>
              <a:spLocks/>
            </p:cNvSpPr>
            <p:nvPr/>
          </p:nvSpPr>
          <p:spPr bwMode="auto">
            <a:xfrm>
              <a:off x="4137025" y="5479301"/>
              <a:ext cx="53975" cy="98425"/>
            </a:xfrm>
            <a:custGeom>
              <a:avLst/>
              <a:gdLst>
                <a:gd name="T0" fmla="*/ 2147483647 w 34"/>
                <a:gd name="T1" fmla="*/ 2147483647 h 62"/>
                <a:gd name="T2" fmla="*/ 2147483647 w 34"/>
                <a:gd name="T3" fmla="*/ 2147483647 h 62"/>
                <a:gd name="T4" fmla="*/ 0 w 34"/>
                <a:gd name="T5" fmla="*/ 2147483647 h 62"/>
                <a:gd name="T6" fmla="*/ 0 w 34"/>
                <a:gd name="T7" fmla="*/ 0 h 62"/>
                <a:gd name="T8" fmla="*/ 2147483647 w 34"/>
                <a:gd name="T9" fmla="*/ 2147483647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5" name="Freeform 186">
              <a:extLst>
                <a:ext uri="{FF2B5EF4-FFF2-40B4-BE49-F238E27FC236}">
                  <a16:creationId xmlns:a16="http://schemas.microsoft.com/office/drawing/2014/main" id="{A28A1D0C-924B-CC49-9DA0-8678485609DE}"/>
                </a:ext>
              </a:extLst>
            </p:cNvPr>
            <p:cNvSpPr>
              <a:spLocks/>
            </p:cNvSpPr>
            <p:nvPr/>
          </p:nvSpPr>
          <p:spPr bwMode="auto">
            <a:xfrm>
              <a:off x="4249738" y="5017339"/>
              <a:ext cx="60325" cy="85725"/>
            </a:xfrm>
            <a:custGeom>
              <a:avLst/>
              <a:gdLst>
                <a:gd name="T0" fmla="*/ 2147483647 w 38"/>
                <a:gd name="T1" fmla="*/ 2147483647 h 54"/>
                <a:gd name="T2" fmla="*/ 2147483647 w 38"/>
                <a:gd name="T3" fmla="*/ 2147483647 h 54"/>
                <a:gd name="T4" fmla="*/ 0 w 38"/>
                <a:gd name="T5" fmla="*/ 2147483647 h 54"/>
                <a:gd name="T6" fmla="*/ 0 w 38"/>
                <a:gd name="T7" fmla="*/ 0 h 54"/>
                <a:gd name="T8" fmla="*/ 2147483647 w 38"/>
                <a:gd name="T9" fmla="*/ 2147483647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6" name="Freeform 187">
              <a:extLst>
                <a:ext uri="{FF2B5EF4-FFF2-40B4-BE49-F238E27FC236}">
                  <a16:creationId xmlns:a16="http://schemas.microsoft.com/office/drawing/2014/main" id="{31D74CCA-C0DF-B14D-9A32-CFEAC49E0073}"/>
                </a:ext>
              </a:extLst>
            </p:cNvPr>
            <p:cNvSpPr>
              <a:spLocks/>
            </p:cNvSpPr>
            <p:nvPr/>
          </p:nvSpPr>
          <p:spPr bwMode="auto">
            <a:xfrm>
              <a:off x="4292600" y="5101476"/>
              <a:ext cx="19050" cy="60325"/>
            </a:xfrm>
            <a:custGeom>
              <a:avLst/>
              <a:gdLst>
                <a:gd name="T0" fmla="*/ 2147483647 w 12"/>
                <a:gd name="T1" fmla="*/ 2147483647 h 38"/>
                <a:gd name="T2" fmla="*/ 2147483647 w 12"/>
                <a:gd name="T3" fmla="*/ 2147483647 h 38"/>
                <a:gd name="T4" fmla="*/ 0 w 12"/>
                <a:gd name="T5" fmla="*/ 2147483647 h 38"/>
                <a:gd name="T6" fmla="*/ 0 w 12"/>
                <a:gd name="T7" fmla="*/ 0 h 38"/>
                <a:gd name="T8" fmla="*/ 2147483647 w 12"/>
                <a:gd name="T9" fmla="*/ 2147483647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7" name="Freeform 188">
              <a:extLst>
                <a:ext uri="{FF2B5EF4-FFF2-40B4-BE49-F238E27FC236}">
                  <a16:creationId xmlns:a16="http://schemas.microsoft.com/office/drawing/2014/main" id="{0439529F-7BBE-774C-81E9-5A7C1D1D0067}"/>
                </a:ext>
              </a:extLst>
            </p:cNvPr>
            <p:cNvSpPr>
              <a:spLocks/>
            </p:cNvSpPr>
            <p:nvPr/>
          </p:nvSpPr>
          <p:spPr bwMode="auto">
            <a:xfrm>
              <a:off x="4249738" y="5245939"/>
              <a:ext cx="60325" cy="92075"/>
            </a:xfrm>
            <a:custGeom>
              <a:avLst/>
              <a:gdLst>
                <a:gd name="T0" fmla="*/ 2147483647 w 38"/>
                <a:gd name="T1" fmla="*/ 2147483647 h 58"/>
                <a:gd name="T2" fmla="*/ 2147483647 w 38"/>
                <a:gd name="T3" fmla="*/ 2147483647 h 58"/>
                <a:gd name="T4" fmla="*/ 0 w 38"/>
                <a:gd name="T5" fmla="*/ 2147483647 h 58"/>
                <a:gd name="T6" fmla="*/ 0 w 38"/>
                <a:gd name="T7" fmla="*/ 0 h 58"/>
                <a:gd name="T8" fmla="*/ 2147483647 w 38"/>
                <a:gd name="T9" fmla="*/ 214748364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8" name="Rectangle 189">
              <a:extLst>
                <a:ext uri="{FF2B5EF4-FFF2-40B4-BE49-F238E27FC236}">
                  <a16:creationId xmlns:a16="http://schemas.microsoft.com/office/drawing/2014/main" id="{16FB2768-E6DD-684B-88CB-64D053413C6E}"/>
                </a:ext>
              </a:extLst>
            </p:cNvPr>
            <p:cNvSpPr>
              <a:spLocks noChangeArrowheads="1"/>
            </p:cNvSpPr>
            <p:nvPr/>
          </p:nvSpPr>
          <p:spPr bwMode="auto">
            <a:xfrm>
              <a:off x="4310063" y="5528514"/>
              <a:ext cx="28575" cy="50800"/>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129" name="Freeform 190">
              <a:extLst>
                <a:ext uri="{FF2B5EF4-FFF2-40B4-BE49-F238E27FC236}">
                  <a16:creationId xmlns:a16="http://schemas.microsoft.com/office/drawing/2014/main" id="{0BD92C47-CEC7-794A-9C36-5C78F4168F56}"/>
                </a:ext>
              </a:extLst>
            </p:cNvPr>
            <p:cNvSpPr>
              <a:spLocks/>
            </p:cNvSpPr>
            <p:nvPr/>
          </p:nvSpPr>
          <p:spPr bwMode="auto">
            <a:xfrm>
              <a:off x="4048125" y="4787151"/>
              <a:ext cx="441325" cy="125413"/>
            </a:xfrm>
            <a:custGeom>
              <a:avLst/>
              <a:gdLst>
                <a:gd name="T0" fmla="*/ 0 w 278"/>
                <a:gd name="T1" fmla="*/ 0 h 79"/>
                <a:gd name="T2" fmla="*/ 2147483647 w 278"/>
                <a:gd name="T3" fmla="*/ 2147483647 h 79"/>
                <a:gd name="T4" fmla="*/ 2147483647 w 278"/>
                <a:gd name="T5" fmla="*/ 2147483647 h 79"/>
                <a:gd name="T6" fmla="*/ 2147483647 w 278"/>
                <a:gd name="T7" fmla="*/ 2147483647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30" name="Freeform 191">
              <a:extLst>
                <a:ext uri="{FF2B5EF4-FFF2-40B4-BE49-F238E27FC236}">
                  <a16:creationId xmlns:a16="http://schemas.microsoft.com/office/drawing/2014/main" id="{6046EF62-D97E-8646-8954-23C2CABC003D}"/>
                </a:ext>
              </a:extLst>
            </p:cNvPr>
            <p:cNvSpPr>
              <a:spLocks/>
            </p:cNvSpPr>
            <p:nvPr/>
          </p:nvSpPr>
          <p:spPr bwMode="auto">
            <a:xfrm>
              <a:off x="4316413" y="4903039"/>
              <a:ext cx="171450" cy="93662"/>
            </a:xfrm>
            <a:custGeom>
              <a:avLst/>
              <a:gdLst>
                <a:gd name="T0" fmla="*/ 2147483647 w 108"/>
                <a:gd name="T1" fmla="*/ 2147483647 h 59"/>
                <a:gd name="T2" fmla="*/ 2147483647 w 108"/>
                <a:gd name="T3" fmla="*/ 0 h 59"/>
                <a:gd name="T4" fmla="*/ 2147483647 w 108"/>
                <a:gd name="T5" fmla="*/ 2147483647 h 59"/>
                <a:gd name="T6" fmla="*/ 0 w 108"/>
                <a:gd name="T7" fmla="*/ 2147483647 h 59"/>
                <a:gd name="T8" fmla="*/ 2147483647 w 108"/>
                <a:gd name="T9" fmla="*/ 2147483647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31" name="Freeform 192">
              <a:extLst>
                <a:ext uri="{FF2B5EF4-FFF2-40B4-BE49-F238E27FC236}">
                  <a16:creationId xmlns:a16="http://schemas.microsoft.com/office/drawing/2014/main" id="{AD11DA53-CB2C-624D-AF0E-61DB90D0A3B6}"/>
                </a:ext>
              </a:extLst>
            </p:cNvPr>
            <p:cNvSpPr>
              <a:spLocks/>
            </p:cNvSpPr>
            <p:nvPr/>
          </p:nvSpPr>
          <p:spPr bwMode="auto">
            <a:xfrm>
              <a:off x="4049713" y="4787151"/>
              <a:ext cx="273050" cy="207963"/>
            </a:xfrm>
            <a:custGeom>
              <a:avLst/>
              <a:gdLst>
                <a:gd name="T0" fmla="*/ 0 w 172"/>
                <a:gd name="T1" fmla="*/ 0 h 131"/>
                <a:gd name="T2" fmla="*/ 0 w 172"/>
                <a:gd name="T3" fmla="*/ 2147483647 h 131"/>
                <a:gd name="T4" fmla="*/ 2147483647 w 172"/>
                <a:gd name="T5" fmla="*/ 2147483647 h 131"/>
                <a:gd name="T6" fmla="*/ 2147483647 w 172"/>
                <a:gd name="T7" fmla="*/ 2147483647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grpSp>
      <p:sp>
        <p:nvSpPr>
          <p:cNvPr id="138" name="Rectangle 350">
            <a:extLst>
              <a:ext uri="{FF2B5EF4-FFF2-40B4-BE49-F238E27FC236}">
                <a16:creationId xmlns:a16="http://schemas.microsoft.com/office/drawing/2014/main" id="{D47A6D05-B94A-AD46-9B80-6EA938DBEF9E}"/>
              </a:ext>
            </a:extLst>
          </p:cNvPr>
          <p:cNvSpPr>
            <a:spLocks noChangeArrowheads="1"/>
          </p:cNvSpPr>
          <p:nvPr/>
        </p:nvSpPr>
        <p:spPr bwMode="auto">
          <a:xfrm>
            <a:off x="5019122" y="5214042"/>
            <a:ext cx="43282" cy="197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85000"/>
              </a:lnSpc>
            </a:pPr>
            <a:r>
              <a:rPr lang="en-US" sz="1500" dirty="0">
                <a:solidFill>
                  <a:srgbClr val="000000"/>
                </a:solidFill>
              </a:rPr>
              <a:t> </a:t>
            </a:r>
            <a:endParaRPr lang="en-US" dirty="0"/>
          </a:p>
        </p:txBody>
      </p:sp>
      <p:sp>
        <p:nvSpPr>
          <p:cNvPr id="139" name="Rectangle 352">
            <a:extLst>
              <a:ext uri="{FF2B5EF4-FFF2-40B4-BE49-F238E27FC236}">
                <a16:creationId xmlns:a16="http://schemas.microsoft.com/office/drawing/2014/main" id="{E712AA80-E59C-DE41-8A80-9DD412D2ED5B}"/>
              </a:ext>
            </a:extLst>
          </p:cNvPr>
          <p:cNvSpPr>
            <a:spLocks noChangeArrowheads="1"/>
          </p:cNvSpPr>
          <p:nvPr/>
        </p:nvSpPr>
        <p:spPr bwMode="auto">
          <a:xfrm>
            <a:off x="4842910" y="5426767"/>
            <a:ext cx="43282" cy="197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85000"/>
              </a:lnSpc>
            </a:pPr>
            <a:r>
              <a:rPr lang="en-US" sz="1500" dirty="0">
                <a:solidFill>
                  <a:srgbClr val="000000"/>
                </a:solidFill>
              </a:rPr>
              <a:t> </a:t>
            </a:r>
            <a:endParaRPr lang="en-US" dirty="0"/>
          </a:p>
        </p:txBody>
      </p:sp>
      <p:sp>
        <p:nvSpPr>
          <p:cNvPr id="140" name="Rectangle 353">
            <a:extLst>
              <a:ext uri="{FF2B5EF4-FFF2-40B4-BE49-F238E27FC236}">
                <a16:creationId xmlns:a16="http://schemas.microsoft.com/office/drawing/2014/main" id="{EF6241D4-47E7-AE49-92D9-6585612C9C3D}"/>
              </a:ext>
            </a:extLst>
          </p:cNvPr>
          <p:cNvSpPr>
            <a:spLocks noChangeArrowheads="1"/>
          </p:cNvSpPr>
          <p:nvPr/>
        </p:nvSpPr>
        <p:spPr bwMode="auto">
          <a:xfrm>
            <a:off x="6678060" y="5156892"/>
            <a:ext cx="1449387" cy="539750"/>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a:lnSpc>
                <a:spcPct val="85000"/>
              </a:lnSpc>
            </a:pPr>
            <a:endParaRPr lang="en-US" dirty="0"/>
          </a:p>
        </p:txBody>
      </p:sp>
      <p:sp>
        <p:nvSpPr>
          <p:cNvPr id="141" name="Rectangle 355">
            <a:extLst>
              <a:ext uri="{FF2B5EF4-FFF2-40B4-BE49-F238E27FC236}">
                <a16:creationId xmlns:a16="http://schemas.microsoft.com/office/drawing/2014/main" id="{FA26B15C-6F9A-8A4D-8138-1F688CF89489}"/>
              </a:ext>
            </a:extLst>
          </p:cNvPr>
          <p:cNvSpPr>
            <a:spLocks noChangeArrowheads="1"/>
          </p:cNvSpPr>
          <p:nvPr/>
        </p:nvSpPr>
        <p:spPr bwMode="auto">
          <a:xfrm>
            <a:off x="7721047" y="5214042"/>
            <a:ext cx="43282" cy="197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85000"/>
              </a:lnSpc>
            </a:pPr>
            <a:r>
              <a:rPr lang="en-US" sz="1500" dirty="0">
                <a:solidFill>
                  <a:srgbClr val="000000"/>
                </a:solidFill>
              </a:rPr>
              <a:t> </a:t>
            </a:r>
            <a:endParaRPr lang="en-US" dirty="0"/>
          </a:p>
        </p:txBody>
      </p:sp>
      <p:sp>
        <p:nvSpPr>
          <p:cNvPr id="142" name="Rectangle 357">
            <a:extLst>
              <a:ext uri="{FF2B5EF4-FFF2-40B4-BE49-F238E27FC236}">
                <a16:creationId xmlns:a16="http://schemas.microsoft.com/office/drawing/2014/main" id="{7B2B37D0-A6E4-D341-895F-5385726AB6BC}"/>
              </a:ext>
            </a:extLst>
          </p:cNvPr>
          <p:cNvSpPr>
            <a:spLocks noChangeArrowheads="1"/>
          </p:cNvSpPr>
          <p:nvPr/>
        </p:nvSpPr>
        <p:spPr bwMode="auto">
          <a:xfrm>
            <a:off x="7728985" y="5426767"/>
            <a:ext cx="43282" cy="197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a:lnSpc>
                <a:spcPct val="85000"/>
              </a:lnSpc>
            </a:pPr>
            <a:r>
              <a:rPr lang="en-US" sz="1500" dirty="0">
                <a:solidFill>
                  <a:srgbClr val="000000"/>
                </a:solidFill>
              </a:rPr>
              <a:t> </a:t>
            </a:r>
            <a:endParaRPr lang="en-US" dirty="0"/>
          </a:p>
        </p:txBody>
      </p:sp>
      <p:sp>
        <p:nvSpPr>
          <p:cNvPr id="143" name="Freeform 358">
            <a:extLst>
              <a:ext uri="{FF2B5EF4-FFF2-40B4-BE49-F238E27FC236}">
                <a16:creationId xmlns:a16="http://schemas.microsoft.com/office/drawing/2014/main" id="{72C7D784-CB00-A84C-9A8B-0AC4C5EFBD8D}"/>
              </a:ext>
            </a:extLst>
          </p:cNvPr>
          <p:cNvSpPr>
            <a:spLocks noEditPoints="1"/>
          </p:cNvSpPr>
          <p:nvPr/>
        </p:nvSpPr>
        <p:spPr bwMode="auto">
          <a:xfrm>
            <a:off x="4974672" y="5388667"/>
            <a:ext cx="609600" cy="93663"/>
          </a:xfrm>
          <a:custGeom>
            <a:avLst/>
            <a:gdLst>
              <a:gd name="T0" fmla="*/ 2147483647 w 384"/>
              <a:gd name="T1" fmla="*/ 2147483647 h 59"/>
              <a:gd name="T2" fmla="*/ 2147483647 w 384"/>
              <a:gd name="T3" fmla="*/ 2147483647 h 59"/>
              <a:gd name="T4" fmla="*/ 2147483647 w 384"/>
              <a:gd name="T5" fmla="*/ 2147483647 h 59"/>
              <a:gd name="T6" fmla="*/ 2147483647 w 384"/>
              <a:gd name="T7" fmla="*/ 2147483647 h 59"/>
              <a:gd name="T8" fmla="*/ 2147483647 w 384"/>
              <a:gd name="T9" fmla="*/ 2147483647 h 59"/>
              <a:gd name="T10" fmla="*/ 2147483647 w 384"/>
              <a:gd name="T11" fmla="*/ 2147483647 h 59"/>
              <a:gd name="T12" fmla="*/ 2147483647 w 384"/>
              <a:gd name="T13" fmla="*/ 2147483647 h 59"/>
              <a:gd name="T14" fmla="*/ 2147483647 w 384"/>
              <a:gd name="T15" fmla="*/ 2147483647 h 59"/>
              <a:gd name="T16" fmla="*/ 2147483647 w 384"/>
              <a:gd name="T17" fmla="*/ 2147483647 h 59"/>
              <a:gd name="T18" fmla="*/ 2147483647 w 384"/>
              <a:gd name="T19" fmla="*/ 2147483647 h 59"/>
              <a:gd name="T20" fmla="*/ 2147483647 w 384"/>
              <a:gd name="T21" fmla="*/ 2147483647 h 59"/>
              <a:gd name="T22" fmla="*/ 2147483647 w 384"/>
              <a:gd name="T23" fmla="*/ 2147483647 h 59"/>
              <a:gd name="T24" fmla="*/ 2147483647 w 384"/>
              <a:gd name="T25" fmla="*/ 2147483647 h 59"/>
              <a:gd name="T26" fmla="*/ 2147483647 w 384"/>
              <a:gd name="T27" fmla="*/ 2147483647 h 59"/>
              <a:gd name="T28" fmla="*/ 0 w 384"/>
              <a:gd name="T29" fmla="*/ 2147483647 h 59"/>
              <a:gd name="T30" fmla="*/ 2147483647 w 384"/>
              <a:gd name="T31" fmla="*/ 2147483647 h 59"/>
              <a:gd name="T32" fmla="*/ 2147483647 w 384"/>
              <a:gd name="T33" fmla="*/ 2147483647 h 59"/>
              <a:gd name="T34" fmla="*/ 2147483647 w 384"/>
              <a:gd name="T35" fmla="*/ 2147483647 h 59"/>
              <a:gd name="T36" fmla="*/ 2147483647 w 384"/>
              <a:gd name="T37" fmla="*/ 2147483647 h 59"/>
              <a:gd name="T38" fmla="*/ 2147483647 w 384"/>
              <a:gd name="T39" fmla="*/ 2147483647 h 59"/>
              <a:gd name="T40" fmla="*/ 2147483647 w 384"/>
              <a:gd name="T41" fmla="*/ 0 h 59"/>
              <a:gd name="T42" fmla="*/ 2147483647 w 384"/>
              <a:gd name="T43" fmla="*/ 2147483647 h 59"/>
              <a:gd name="T44" fmla="*/ 2147483647 w 384"/>
              <a:gd name="T45" fmla="*/ 2147483647 h 59"/>
              <a:gd name="T46" fmla="*/ 2147483647 w 384"/>
              <a:gd name="T47" fmla="*/ 0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4"/>
              <a:gd name="T73" fmla="*/ 0 h 59"/>
              <a:gd name="T74" fmla="*/ 384 w 384"/>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4" h="59">
                <a:moveTo>
                  <a:pt x="4" y="26"/>
                </a:moveTo>
                <a:lnTo>
                  <a:pt x="335" y="26"/>
                </a:lnTo>
                <a:lnTo>
                  <a:pt x="337" y="26"/>
                </a:lnTo>
                <a:lnTo>
                  <a:pt x="338" y="26"/>
                </a:lnTo>
                <a:lnTo>
                  <a:pt x="339" y="27"/>
                </a:lnTo>
                <a:lnTo>
                  <a:pt x="339" y="30"/>
                </a:lnTo>
                <a:lnTo>
                  <a:pt x="339" y="31"/>
                </a:lnTo>
                <a:lnTo>
                  <a:pt x="338" y="32"/>
                </a:lnTo>
                <a:lnTo>
                  <a:pt x="337" y="33"/>
                </a:lnTo>
                <a:lnTo>
                  <a:pt x="335" y="33"/>
                </a:lnTo>
                <a:lnTo>
                  <a:pt x="4" y="33"/>
                </a:lnTo>
                <a:lnTo>
                  <a:pt x="3" y="33"/>
                </a:lnTo>
                <a:lnTo>
                  <a:pt x="2" y="32"/>
                </a:lnTo>
                <a:lnTo>
                  <a:pt x="2" y="31"/>
                </a:lnTo>
                <a:lnTo>
                  <a:pt x="0" y="30"/>
                </a:lnTo>
                <a:lnTo>
                  <a:pt x="2" y="27"/>
                </a:lnTo>
                <a:lnTo>
                  <a:pt x="2" y="26"/>
                </a:lnTo>
                <a:lnTo>
                  <a:pt x="3" y="26"/>
                </a:lnTo>
                <a:lnTo>
                  <a:pt x="4" y="26"/>
                </a:lnTo>
                <a:close/>
                <a:moveTo>
                  <a:pt x="326" y="0"/>
                </a:moveTo>
                <a:lnTo>
                  <a:pt x="384" y="30"/>
                </a:lnTo>
                <a:lnTo>
                  <a:pt x="326" y="59"/>
                </a:lnTo>
                <a:lnTo>
                  <a:pt x="326" y="0"/>
                </a:lnTo>
                <a:close/>
              </a:path>
            </a:pathLst>
          </a:custGeom>
          <a:solidFill>
            <a:srgbClr val="000000"/>
          </a:solidFill>
          <a:ln w="1588">
            <a:solidFill>
              <a:srgbClr val="000000"/>
            </a:solidFill>
            <a:round/>
            <a:headEnd/>
            <a:tailEnd/>
          </a:ln>
        </p:spPr>
        <p:txBody>
          <a:bodyPr/>
          <a:lstStyle/>
          <a:p>
            <a:pPr>
              <a:lnSpc>
                <a:spcPct val="85000"/>
              </a:lnSpc>
            </a:pPr>
            <a:endParaRPr lang="en-US" dirty="0"/>
          </a:p>
        </p:txBody>
      </p:sp>
      <p:sp>
        <p:nvSpPr>
          <p:cNvPr id="144" name="Freeform 359">
            <a:extLst>
              <a:ext uri="{FF2B5EF4-FFF2-40B4-BE49-F238E27FC236}">
                <a16:creationId xmlns:a16="http://schemas.microsoft.com/office/drawing/2014/main" id="{FBAEB3E7-3C19-8044-80D5-C5A7ABB1A420}"/>
              </a:ext>
            </a:extLst>
          </p:cNvPr>
          <p:cNvSpPr>
            <a:spLocks noEditPoints="1"/>
          </p:cNvSpPr>
          <p:nvPr/>
        </p:nvSpPr>
        <p:spPr bwMode="auto">
          <a:xfrm>
            <a:off x="2718835" y="5388667"/>
            <a:ext cx="868362" cy="74613"/>
          </a:xfrm>
          <a:custGeom>
            <a:avLst/>
            <a:gdLst>
              <a:gd name="T0" fmla="*/ 2147483647 w 384"/>
              <a:gd name="T1" fmla="*/ 2147483647 h 59"/>
              <a:gd name="T2" fmla="*/ 2147483647 w 384"/>
              <a:gd name="T3" fmla="*/ 2147483647 h 59"/>
              <a:gd name="T4" fmla="*/ 2147483647 w 384"/>
              <a:gd name="T5" fmla="*/ 2147483647 h 59"/>
              <a:gd name="T6" fmla="*/ 2147483647 w 384"/>
              <a:gd name="T7" fmla="*/ 2147483647 h 59"/>
              <a:gd name="T8" fmla="*/ 2147483647 w 384"/>
              <a:gd name="T9" fmla="*/ 2147483647 h 59"/>
              <a:gd name="T10" fmla="*/ 2147483647 w 384"/>
              <a:gd name="T11" fmla="*/ 2147483647 h 59"/>
              <a:gd name="T12" fmla="*/ 2147483647 w 384"/>
              <a:gd name="T13" fmla="*/ 2147483647 h 59"/>
              <a:gd name="T14" fmla="*/ 2147483647 w 384"/>
              <a:gd name="T15" fmla="*/ 2147483647 h 59"/>
              <a:gd name="T16" fmla="*/ 2147483647 w 384"/>
              <a:gd name="T17" fmla="*/ 2147483647 h 59"/>
              <a:gd name="T18" fmla="*/ 2147483647 w 384"/>
              <a:gd name="T19" fmla="*/ 2147483647 h 59"/>
              <a:gd name="T20" fmla="*/ 2147483647 w 384"/>
              <a:gd name="T21" fmla="*/ 2147483647 h 59"/>
              <a:gd name="T22" fmla="*/ 2147483647 w 384"/>
              <a:gd name="T23" fmla="*/ 2147483647 h 59"/>
              <a:gd name="T24" fmla="*/ 2147483647 w 384"/>
              <a:gd name="T25" fmla="*/ 2147483647 h 59"/>
              <a:gd name="T26" fmla="*/ 2147483647 w 384"/>
              <a:gd name="T27" fmla="*/ 2147483647 h 59"/>
              <a:gd name="T28" fmla="*/ 2147483647 w 384"/>
              <a:gd name="T29" fmla="*/ 2147483647 h 59"/>
              <a:gd name="T30" fmla="*/ 2147483647 w 384"/>
              <a:gd name="T31" fmla="*/ 2147483647 h 59"/>
              <a:gd name="T32" fmla="*/ 2147483647 w 384"/>
              <a:gd name="T33" fmla="*/ 2147483647 h 59"/>
              <a:gd name="T34" fmla="*/ 2147483647 w 384"/>
              <a:gd name="T35" fmla="*/ 2147483647 h 59"/>
              <a:gd name="T36" fmla="*/ 2147483647 w 384"/>
              <a:gd name="T37" fmla="*/ 2147483647 h 59"/>
              <a:gd name="T38" fmla="*/ 2147483647 w 384"/>
              <a:gd name="T39" fmla="*/ 2147483647 h 59"/>
              <a:gd name="T40" fmla="*/ 2147483647 w 384"/>
              <a:gd name="T41" fmla="*/ 2147483647 h 59"/>
              <a:gd name="T42" fmla="*/ 0 w 384"/>
              <a:gd name="T43" fmla="*/ 2147483647 h 59"/>
              <a:gd name="T44" fmla="*/ 2147483647 w 384"/>
              <a:gd name="T45" fmla="*/ 0 h 59"/>
              <a:gd name="T46" fmla="*/ 2147483647 w 384"/>
              <a:gd name="T47" fmla="*/ 2147483647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4"/>
              <a:gd name="T73" fmla="*/ 0 h 59"/>
              <a:gd name="T74" fmla="*/ 384 w 384"/>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4" h="59">
                <a:moveTo>
                  <a:pt x="381" y="33"/>
                </a:moveTo>
                <a:lnTo>
                  <a:pt x="49" y="33"/>
                </a:lnTo>
                <a:lnTo>
                  <a:pt x="48" y="33"/>
                </a:lnTo>
                <a:lnTo>
                  <a:pt x="47" y="32"/>
                </a:lnTo>
                <a:lnTo>
                  <a:pt x="46" y="31"/>
                </a:lnTo>
                <a:lnTo>
                  <a:pt x="46" y="30"/>
                </a:lnTo>
                <a:lnTo>
                  <a:pt x="46" y="28"/>
                </a:lnTo>
                <a:lnTo>
                  <a:pt x="47" y="27"/>
                </a:lnTo>
                <a:lnTo>
                  <a:pt x="48" y="26"/>
                </a:lnTo>
                <a:lnTo>
                  <a:pt x="49" y="26"/>
                </a:lnTo>
                <a:lnTo>
                  <a:pt x="381" y="26"/>
                </a:lnTo>
                <a:lnTo>
                  <a:pt x="382" y="26"/>
                </a:lnTo>
                <a:lnTo>
                  <a:pt x="383" y="26"/>
                </a:lnTo>
                <a:lnTo>
                  <a:pt x="384" y="27"/>
                </a:lnTo>
                <a:lnTo>
                  <a:pt x="384" y="30"/>
                </a:lnTo>
                <a:lnTo>
                  <a:pt x="384" y="31"/>
                </a:lnTo>
                <a:lnTo>
                  <a:pt x="383" y="32"/>
                </a:lnTo>
                <a:lnTo>
                  <a:pt x="382" y="33"/>
                </a:lnTo>
                <a:lnTo>
                  <a:pt x="381" y="33"/>
                </a:lnTo>
                <a:close/>
                <a:moveTo>
                  <a:pt x="59" y="59"/>
                </a:moveTo>
                <a:lnTo>
                  <a:pt x="0" y="30"/>
                </a:lnTo>
                <a:lnTo>
                  <a:pt x="59" y="0"/>
                </a:lnTo>
                <a:lnTo>
                  <a:pt x="59" y="59"/>
                </a:lnTo>
                <a:close/>
              </a:path>
            </a:pathLst>
          </a:custGeom>
          <a:solidFill>
            <a:srgbClr val="000000"/>
          </a:solidFill>
          <a:ln w="1588">
            <a:solidFill>
              <a:srgbClr val="000000"/>
            </a:solidFill>
            <a:round/>
            <a:headEnd/>
            <a:tailEnd/>
          </a:ln>
        </p:spPr>
        <p:txBody>
          <a:bodyPr/>
          <a:lstStyle/>
          <a:p>
            <a:pPr>
              <a:lnSpc>
                <a:spcPct val="85000"/>
              </a:lnSpc>
            </a:pPr>
            <a:endParaRPr lang="en-US" dirty="0"/>
          </a:p>
        </p:txBody>
      </p:sp>
      <p:sp>
        <p:nvSpPr>
          <p:cNvPr id="145" name="Freeform 360">
            <a:extLst>
              <a:ext uri="{FF2B5EF4-FFF2-40B4-BE49-F238E27FC236}">
                <a16:creationId xmlns:a16="http://schemas.microsoft.com/office/drawing/2014/main" id="{D0221869-AF78-6141-83A2-E2121A00A425}"/>
              </a:ext>
            </a:extLst>
          </p:cNvPr>
          <p:cNvSpPr>
            <a:spLocks noEditPoints="1"/>
          </p:cNvSpPr>
          <p:nvPr/>
        </p:nvSpPr>
        <p:spPr bwMode="auto">
          <a:xfrm>
            <a:off x="7732314" y="5388667"/>
            <a:ext cx="1069975" cy="74613"/>
          </a:xfrm>
          <a:custGeom>
            <a:avLst/>
            <a:gdLst>
              <a:gd name="T0" fmla="*/ 2147483647 w 384"/>
              <a:gd name="T1" fmla="*/ 2147483647 h 59"/>
              <a:gd name="T2" fmla="*/ 2147483647 w 384"/>
              <a:gd name="T3" fmla="*/ 2147483647 h 59"/>
              <a:gd name="T4" fmla="*/ 2147483647 w 384"/>
              <a:gd name="T5" fmla="*/ 2147483647 h 59"/>
              <a:gd name="T6" fmla="*/ 2147483647 w 384"/>
              <a:gd name="T7" fmla="*/ 2147483647 h 59"/>
              <a:gd name="T8" fmla="*/ 2147483647 w 384"/>
              <a:gd name="T9" fmla="*/ 2147483647 h 59"/>
              <a:gd name="T10" fmla="*/ 2147483647 w 384"/>
              <a:gd name="T11" fmla="*/ 2147483647 h 59"/>
              <a:gd name="T12" fmla="*/ 2147483647 w 384"/>
              <a:gd name="T13" fmla="*/ 2147483647 h 59"/>
              <a:gd name="T14" fmla="*/ 2147483647 w 384"/>
              <a:gd name="T15" fmla="*/ 2147483647 h 59"/>
              <a:gd name="T16" fmla="*/ 2147483647 w 384"/>
              <a:gd name="T17" fmla="*/ 2147483647 h 59"/>
              <a:gd name="T18" fmla="*/ 2147483647 w 384"/>
              <a:gd name="T19" fmla="*/ 2147483647 h 59"/>
              <a:gd name="T20" fmla="*/ 2147483647 w 384"/>
              <a:gd name="T21" fmla="*/ 2147483647 h 59"/>
              <a:gd name="T22" fmla="*/ 2147483647 w 384"/>
              <a:gd name="T23" fmla="*/ 2147483647 h 59"/>
              <a:gd name="T24" fmla="*/ 2147483647 w 384"/>
              <a:gd name="T25" fmla="*/ 2147483647 h 59"/>
              <a:gd name="T26" fmla="*/ 0 w 384"/>
              <a:gd name="T27" fmla="*/ 2147483647 h 59"/>
              <a:gd name="T28" fmla="*/ 0 w 384"/>
              <a:gd name="T29" fmla="*/ 2147483647 h 59"/>
              <a:gd name="T30" fmla="*/ 0 w 384"/>
              <a:gd name="T31" fmla="*/ 2147483647 h 59"/>
              <a:gd name="T32" fmla="*/ 2147483647 w 384"/>
              <a:gd name="T33" fmla="*/ 2147483647 h 59"/>
              <a:gd name="T34" fmla="*/ 2147483647 w 384"/>
              <a:gd name="T35" fmla="*/ 2147483647 h 59"/>
              <a:gd name="T36" fmla="*/ 2147483647 w 384"/>
              <a:gd name="T37" fmla="*/ 2147483647 h 59"/>
              <a:gd name="T38" fmla="*/ 2147483647 w 384"/>
              <a:gd name="T39" fmla="*/ 2147483647 h 59"/>
              <a:gd name="T40" fmla="*/ 2147483647 w 384"/>
              <a:gd name="T41" fmla="*/ 0 h 59"/>
              <a:gd name="T42" fmla="*/ 2147483647 w 384"/>
              <a:gd name="T43" fmla="*/ 2147483647 h 59"/>
              <a:gd name="T44" fmla="*/ 2147483647 w 384"/>
              <a:gd name="T45" fmla="*/ 2147483647 h 59"/>
              <a:gd name="T46" fmla="*/ 2147483647 w 384"/>
              <a:gd name="T47" fmla="*/ 0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4"/>
              <a:gd name="T73" fmla="*/ 0 h 59"/>
              <a:gd name="T74" fmla="*/ 384 w 384"/>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4" h="59">
                <a:moveTo>
                  <a:pt x="4" y="26"/>
                </a:moveTo>
                <a:lnTo>
                  <a:pt x="335" y="26"/>
                </a:lnTo>
                <a:lnTo>
                  <a:pt x="336" y="26"/>
                </a:lnTo>
                <a:lnTo>
                  <a:pt x="337" y="27"/>
                </a:lnTo>
                <a:lnTo>
                  <a:pt x="338" y="28"/>
                </a:lnTo>
                <a:lnTo>
                  <a:pt x="338" y="30"/>
                </a:lnTo>
                <a:lnTo>
                  <a:pt x="338" y="31"/>
                </a:lnTo>
                <a:lnTo>
                  <a:pt x="337" y="32"/>
                </a:lnTo>
                <a:lnTo>
                  <a:pt x="336" y="33"/>
                </a:lnTo>
                <a:lnTo>
                  <a:pt x="335" y="33"/>
                </a:lnTo>
                <a:lnTo>
                  <a:pt x="4" y="33"/>
                </a:lnTo>
                <a:lnTo>
                  <a:pt x="2" y="33"/>
                </a:lnTo>
                <a:lnTo>
                  <a:pt x="1" y="32"/>
                </a:lnTo>
                <a:lnTo>
                  <a:pt x="0" y="31"/>
                </a:lnTo>
                <a:lnTo>
                  <a:pt x="0" y="30"/>
                </a:lnTo>
                <a:lnTo>
                  <a:pt x="0" y="27"/>
                </a:lnTo>
                <a:lnTo>
                  <a:pt x="1" y="26"/>
                </a:lnTo>
                <a:lnTo>
                  <a:pt x="2" y="26"/>
                </a:lnTo>
                <a:lnTo>
                  <a:pt x="4" y="26"/>
                </a:lnTo>
                <a:close/>
                <a:moveTo>
                  <a:pt x="326" y="0"/>
                </a:moveTo>
                <a:lnTo>
                  <a:pt x="384" y="30"/>
                </a:lnTo>
                <a:lnTo>
                  <a:pt x="326" y="59"/>
                </a:lnTo>
                <a:lnTo>
                  <a:pt x="326" y="0"/>
                </a:lnTo>
                <a:close/>
              </a:path>
            </a:pathLst>
          </a:custGeom>
          <a:solidFill>
            <a:srgbClr val="000000"/>
          </a:solidFill>
          <a:ln w="1588">
            <a:solidFill>
              <a:srgbClr val="000000"/>
            </a:solidFill>
            <a:round/>
            <a:headEnd/>
            <a:tailEnd/>
          </a:ln>
        </p:spPr>
        <p:txBody>
          <a:bodyPr/>
          <a:lstStyle/>
          <a:p>
            <a:pPr>
              <a:lnSpc>
                <a:spcPct val="85000"/>
              </a:lnSpc>
            </a:pPr>
            <a:endParaRPr lang="en-US" dirty="0"/>
          </a:p>
        </p:txBody>
      </p:sp>
      <p:sp>
        <p:nvSpPr>
          <p:cNvPr id="146" name="Freeform 361">
            <a:extLst>
              <a:ext uri="{FF2B5EF4-FFF2-40B4-BE49-F238E27FC236}">
                <a16:creationId xmlns:a16="http://schemas.microsoft.com/office/drawing/2014/main" id="{5258578D-402E-FC42-8488-2ADFDC3AEDA4}"/>
              </a:ext>
            </a:extLst>
          </p:cNvPr>
          <p:cNvSpPr>
            <a:spLocks noEditPoints="1"/>
          </p:cNvSpPr>
          <p:nvPr/>
        </p:nvSpPr>
        <p:spPr bwMode="auto">
          <a:xfrm>
            <a:off x="6024010" y="5388667"/>
            <a:ext cx="831850" cy="93663"/>
          </a:xfrm>
          <a:custGeom>
            <a:avLst/>
            <a:gdLst>
              <a:gd name="T0" fmla="*/ 2147483647 w 671"/>
              <a:gd name="T1" fmla="*/ 2147483647 h 59"/>
              <a:gd name="T2" fmla="*/ 2147483647 w 671"/>
              <a:gd name="T3" fmla="*/ 2147483647 h 59"/>
              <a:gd name="T4" fmla="*/ 2147483647 w 671"/>
              <a:gd name="T5" fmla="*/ 2147483647 h 59"/>
              <a:gd name="T6" fmla="*/ 2147483647 w 671"/>
              <a:gd name="T7" fmla="*/ 2147483647 h 59"/>
              <a:gd name="T8" fmla="*/ 2147483647 w 671"/>
              <a:gd name="T9" fmla="*/ 2147483647 h 59"/>
              <a:gd name="T10" fmla="*/ 2147483647 w 671"/>
              <a:gd name="T11" fmla="*/ 2147483647 h 59"/>
              <a:gd name="T12" fmla="*/ 2147483647 w 671"/>
              <a:gd name="T13" fmla="*/ 2147483647 h 59"/>
              <a:gd name="T14" fmla="*/ 2147483647 w 671"/>
              <a:gd name="T15" fmla="*/ 2147483647 h 59"/>
              <a:gd name="T16" fmla="*/ 2147483647 w 671"/>
              <a:gd name="T17" fmla="*/ 2147483647 h 59"/>
              <a:gd name="T18" fmla="*/ 2147483647 w 671"/>
              <a:gd name="T19" fmla="*/ 2147483647 h 59"/>
              <a:gd name="T20" fmla="*/ 2147483647 w 671"/>
              <a:gd name="T21" fmla="*/ 2147483647 h 59"/>
              <a:gd name="T22" fmla="*/ 2147483647 w 671"/>
              <a:gd name="T23" fmla="*/ 2147483647 h 59"/>
              <a:gd name="T24" fmla="*/ 2147483647 w 671"/>
              <a:gd name="T25" fmla="*/ 2147483647 h 59"/>
              <a:gd name="T26" fmla="*/ 2147483647 w 671"/>
              <a:gd name="T27" fmla="*/ 2147483647 h 59"/>
              <a:gd name="T28" fmla="*/ 2147483647 w 671"/>
              <a:gd name="T29" fmla="*/ 2147483647 h 59"/>
              <a:gd name="T30" fmla="*/ 2147483647 w 671"/>
              <a:gd name="T31" fmla="*/ 2147483647 h 59"/>
              <a:gd name="T32" fmla="*/ 2147483647 w 671"/>
              <a:gd name="T33" fmla="*/ 2147483647 h 59"/>
              <a:gd name="T34" fmla="*/ 2147483647 w 671"/>
              <a:gd name="T35" fmla="*/ 2147483647 h 59"/>
              <a:gd name="T36" fmla="*/ 2147483647 w 671"/>
              <a:gd name="T37" fmla="*/ 2147483647 h 59"/>
              <a:gd name="T38" fmla="*/ 2147483647 w 671"/>
              <a:gd name="T39" fmla="*/ 2147483647 h 59"/>
              <a:gd name="T40" fmla="*/ 2147483647 w 671"/>
              <a:gd name="T41" fmla="*/ 2147483647 h 59"/>
              <a:gd name="T42" fmla="*/ 0 w 671"/>
              <a:gd name="T43" fmla="*/ 2147483647 h 59"/>
              <a:gd name="T44" fmla="*/ 2147483647 w 671"/>
              <a:gd name="T45" fmla="*/ 0 h 59"/>
              <a:gd name="T46" fmla="*/ 2147483647 w 671"/>
              <a:gd name="T47" fmla="*/ 2147483647 h 5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671"/>
              <a:gd name="T73" fmla="*/ 0 h 59"/>
              <a:gd name="T74" fmla="*/ 671 w 671"/>
              <a:gd name="T75" fmla="*/ 59 h 5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671" h="59">
                <a:moveTo>
                  <a:pt x="668" y="33"/>
                </a:moveTo>
                <a:lnTo>
                  <a:pt x="49" y="33"/>
                </a:lnTo>
                <a:lnTo>
                  <a:pt x="48" y="33"/>
                </a:lnTo>
                <a:lnTo>
                  <a:pt x="47" y="32"/>
                </a:lnTo>
                <a:lnTo>
                  <a:pt x="45" y="31"/>
                </a:lnTo>
                <a:lnTo>
                  <a:pt x="45" y="30"/>
                </a:lnTo>
                <a:lnTo>
                  <a:pt x="45" y="28"/>
                </a:lnTo>
                <a:lnTo>
                  <a:pt x="47" y="27"/>
                </a:lnTo>
                <a:lnTo>
                  <a:pt x="48" y="26"/>
                </a:lnTo>
                <a:lnTo>
                  <a:pt x="49" y="26"/>
                </a:lnTo>
                <a:lnTo>
                  <a:pt x="668" y="26"/>
                </a:lnTo>
                <a:lnTo>
                  <a:pt x="669" y="26"/>
                </a:lnTo>
                <a:lnTo>
                  <a:pt x="670" y="26"/>
                </a:lnTo>
                <a:lnTo>
                  <a:pt x="671" y="27"/>
                </a:lnTo>
                <a:lnTo>
                  <a:pt x="671" y="30"/>
                </a:lnTo>
                <a:lnTo>
                  <a:pt x="671" y="31"/>
                </a:lnTo>
                <a:lnTo>
                  <a:pt x="670" y="32"/>
                </a:lnTo>
                <a:lnTo>
                  <a:pt x="669" y="33"/>
                </a:lnTo>
                <a:lnTo>
                  <a:pt x="668" y="33"/>
                </a:lnTo>
                <a:close/>
                <a:moveTo>
                  <a:pt x="58" y="59"/>
                </a:moveTo>
                <a:lnTo>
                  <a:pt x="0" y="30"/>
                </a:lnTo>
                <a:lnTo>
                  <a:pt x="58" y="0"/>
                </a:lnTo>
                <a:lnTo>
                  <a:pt x="58" y="59"/>
                </a:lnTo>
                <a:close/>
              </a:path>
            </a:pathLst>
          </a:custGeom>
          <a:solidFill>
            <a:srgbClr val="000000"/>
          </a:solidFill>
          <a:ln w="1588">
            <a:solidFill>
              <a:srgbClr val="000000"/>
            </a:solidFill>
            <a:round/>
            <a:headEnd/>
            <a:tailEnd/>
          </a:ln>
        </p:spPr>
        <p:txBody>
          <a:bodyPr/>
          <a:lstStyle/>
          <a:p>
            <a:pPr>
              <a:lnSpc>
                <a:spcPct val="85000"/>
              </a:lnSpc>
            </a:pPr>
            <a:endParaRPr lang="en-US" dirty="0"/>
          </a:p>
        </p:txBody>
      </p:sp>
      <p:sp>
        <p:nvSpPr>
          <p:cNvPr id="147" name="Text Box 365">
            <a:extLst>
              <a:ext uri="{FF2B5EF4-FFF2-40B4-BE49-F238E27FC236}">
                <a16:creationId xmlns:a16="http://schemas.microsoft.com/office/drawing/2014/main" id="{8F776B26-0490-9C43-857A-74CFF1255526}"/>
              </a:ext>
            </a:extLst>
          </p:cNvPr>
          <p:cNvSpPr txBox="1">
            <a:spLocks noChangeArrowheads="1"/>
          </p:cNvSpPr>
          <p:nvPr/>
        </p:nvSpPr>
        <p:spPr bwMode="auto">
          <a:xfrm>
            <a:off x="3525432" y="5107680"/>
            <a:ext cx="1420517" cy="56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5000"/>
              </a:lnSpc>
            </a:pPr>
            <a:r>
              <a:rPr lang="en-US" sz="1800" dirty="0">
                <a:latin typeface="+mn-lt"/>
                <a:cs typeface="Arial" charset="0"/>
              </a:rPr>
              <a:t>administered</a:t>
            </a:r>
          </a:p>
          <a:p>
            <a:pPr algn="ctr">
              <a:lnSpc>
                <a:spcPct val="85000"/>
              </a:lnSpc>
            </a:pPr>
            <a:r>
              <a:rPr lang="en-US" sz="1800" dirty="0">
                <a:latin typeface="+mn-lt"/>
                <a:cs typeface="Arial" charset="0"/>
              </a:rPr>
              <a:t>network</a:t>
            </a:r>
          </a:p>
        </p:txBody>
      </p:sp>
      <p:sp>
        <p:nvSpPr>
          <p:cNvPr id="148" name="Text Box 366">
            <a:extLst>
              <a:ext uri="{FF2B5EF4-FFF2-40B4-BE49-F238E27FC236}">
                <a16:creationId xmlns:a16="http://schemas.microsoft.com/office/drawing/2014/main" id="{1A732264-837B-BB4D-BD8F-8E46C465D2E7}"/>
              </a:ext>
            </a:extLst>
          </p:cNvPr>
          <p:cNvSpPr txBox="1">
            <a:spLocks noChangeArrowheads="1"/>
          </p:cNvSpPr>
          <p:nvPr/>
        </p:nvSpPr>
        <p:spPr bwMode="auto">
          <a:xfrm>
            <a:off x="6845596" y="5102917"/>
            <a:ext cx="945067" cy="5652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5000"/>
              </a:lnSpc>
            </a:pPr>
            <a:r>
              <a:rPr lang="en-US" sz="1800" dirty="0">
                <a:latin typeface="+mn-lt"/>
                <a:cs typeface="Arial" charset="0"/>
              </a:rPr>
              <a:t>public</a:t>
            </a:r>
          </a:p>
          <a:p>
            <a:pPr algn="ctr">
              <a:lnSpc>
                <a:spcPct val="85000"/>
              </a:lnSpc>
            </a:pPr>
            <a:r>
              <a:rPr lang="en-US" sz="1800" dirty="0">
                <a:latin typeface="+mn-lt"/>
                <a:cs typeface="Arial" charset="0"/>
              </a:rPr>
              <a:t>Inter</a:t>
            </a:r>
            <a:r>
              <a:rPr lang="en-US" sz="1800" dirty="0">
                <a:latin typeface="+mn-lt"/>
              </a:rPr>
              <a:t>net</a:t>
            </a:r>
          </a:p>
        </p:txBody>
      </p:sp>
      <p:sp>
        <p:nvSpPr>
          <p:cNvPr id="149" name="Text Box 367">
            <a:extLst>
              <a:ext uri="{FF2B5EF4-FFF2-40B4-BE49-F238E27FC236}">
                <a16:creationId xmlns:a16="http://schemas.microsoft.com/office/drawing/2014/main" id="{F0E6FC73-7883-384C-A437-06FDD965BE46}"/>
              </a:ext>
            </a:extLst>
          </p:cNvPr>
          <p:cNvSpPr txBox="1">
            <a:spLocks noChangeArrowheads="1"/>
          </p:cNvSpPr>
          <p:nvPr/>
        </p:nvSpPr>
        <p:spPr bwMode="auto">
          <a:xfrm>
            <a:off x="5355672" y="5942705"/>
            <a:ext cx="112062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i="1" dirty="0">
                <a:solidFill>
                  <a:srgbClr val="000099"/>
                </a:solidFill>
                <a:latin typeface="+mn-lt"/>
                <a:cs typeface="Arial" charset="0"/>
              </a:rPr>
              <a:t>firewall</a:t>
            </a:r>
          </a:p>
        </p:txBody>
      </p:sp>
      <p:sp>
        <p:nvSpPr>
          <p:cNvPr id="250" name="TextBox 4">
            <a:extLst>
              <a:ext uri="{FF2B5EF4-FFF2-40B4-BE49-F238E27FC236}">
                <a16:creationId xmlns:a16="http://schemas.microsoft.com/office/drawing/2014/main" id="{FAB71D03-F2EA-334C-B2D9-C3DF0D9ACC4F}"/>
              </a:ext>
            </a:extLst>
          </p:cNvPr>
          <p:cNvSpPr txBox="1">
            <a:spLocks noChangeArrowheads="1"/>
          </p:cNvSpPr>
          <p:nvPr/>
        </p:nvSpPr>
        <p:spPr bwMode="auto">
          <a:xfrm>
            <a:off x="2974422" y="5642667"/>
            <a:ext cx="274267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rgbClr val="CC0000"/>
                </a:solidFill>
                <a:latin typeface="+mn-lt"/>
                <a:cs typeface="Gill Sans MT" charset="0"/>
              </a:rPr>
              <a:t>trusted “good guys” </a:t>
            </a:r>
          </a:p>
        </p:txBody>
      </p:sp>
      <p:sp>
        <p:nvSpPr>
          <p:cNvPr id="251" name="TextBox 464">
            <a:extLst>
              <a:ext uri="{FF2B5EF4-FFF2-40B4-BE49-F238E27FC236}">
                <a16:creationId xmlns:a16="http://schemas.microsoft.com/office/drawing/2014/main" id="{B3420076-3CE5-2548-8374-7C77BD3E2DD6}"/>
              </a:ext>
            </a:extLst>
          </p:cNvPr>
          <p:cNvSpPr txBox="1">
            <a:spLocks noChangeArrowheads="1"/>
          </p:cNvSpPr>
          <p:nvPr/>
        </p:nvSpPr>
        <p:spPr bwMode="auto">
          <a:xfrm>
            <a:off x="6549472" y="5674417"/>
            <a:ext cx="290316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rgbClr val="CC0000"/>
                </a:solidFill>
                <a:latin typeface="+mn-lt"/>
                <a:cs typeface="Gill Sans MT" charset="0"/>
              </a:rPr>
              <a:t>untrusted “bad guys” </a:t>
            </a:r>
          </a:p>
        </p:txBody>
      </p:sp>
      <p:grpSp>
        <p:nvGrpSpPr>
          <p:cNvPr id="252" name="Group 8">
            <a:extLst>
              <a:ext uri="{FF2B5EF4-FFF2-40B4-BE49-F238E27FC236}">
                <a16:creationId xmlns:a16="http://schemas.microsoft.com/office/drawing/2014/main" id="{0293BB95-6A41-7C4F-9713-B3C7B3F33EC7}"/>
              </a:ext>
            </a:extLst>
          </p:cNvPr>
          <p:cNvGrpSpPr>
            <a:grpSpLocks/>
          </p:cNvGrpSpPr>
          <p:nvPr/>
        </p:nvGrpSpPr>
        <p:grpSpPr bwMode="auto">
          <a:xfrm>
            <a:off x="2371962" y="1191231"/>
            <a:ext cx="1417639" cy="584200"/>
            <a:chOff x="1282" y="3611"/>
            <a:chExt cx="893" cy="368"/>
          </a:xfrm>
        </p:grpSpPr>
        <p:sp>
          <p:nvSpPr>
            <p:cNvPr id="253" name="Rectangle 9">
              <a:extLst>
                <a:ext uri="{FF2B5EF4-FFF2-40B4-BE49-F238E27FC236}">
                  <a16:creationId xmlns:a16="http://schemas.microsoft.com/office/drawing/2014/main" id="{BF3A36F9-DB9C-A549-88D9-9D792D0A1A8F}"/>
                </a:ext>
              </a:extLst>
            </p:cNvPr>
            <p:cNvSpPr>
              <a:spLocks noChangeArrowheads="1"/>
            </p:cNvSpPr>
            <p:nvPr/>
          </p:nvSpPr>
          <p:spPr bwMode="auto">
            <a:xfrm>
              <a:off x="1356" y="3648"/>
              <a:ext cx="636" cy="234"/>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dirty="0"/>
            </a:p>
          </p:txBody>
        </p:sp>
        <p:sp>
          <p:nvSpPr>
            <p:cNvPr id="254" name="Text Box 10">
              <a:extLst>
                <a:ext uri="{FF2B5EF4-FFF2-40B4-BE49-F238E27FC236}">
                  <a16:creationId xmlns:a16="http://schemas.microsoft.com/office/drawing/2014/main" id="{5FFC475F-7FB3-C047-BFBC-481CA25DBC33}"/>
                </a:ext>
              </a:extLst>
            </p:cNvPr>
            <p:cNvSpPr txBox="1">
              <a:spLocks noChangeArrowheads="1"/>
            </p:cNvSpPr>
            <p:nvPr/>
          </p:nvSpPr>
          <p:spPr bwMode="auto">
            <a:xfrm>
              <a:off x="1282" y="3611"/>
              <a:ext cx="893" cy="36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3200" dirty="0">
                  <a:solidFill>
                    <a:srgbClr val="C00000"/>
                  </a:solidFill>
                  <a:latin typeface="Calibri" panose="020F0502020204030204" pitchFamily="34" charset="0"/>
                  <a:cs typeface="Calibri" panose="020F0502020204030204" pitchFamily="34" charset="0"/>
                </a:rPr>
                <a:t>firewall</a:t>
              </a:r>
            </a:p>
          </p:txBody>
        </p:sp>
      </p:grpSp>
      <p:grpSp>
        <p:nvGrpSpPr>
          <p:cNvPr id="5" name="Group 4">
            <a:extLst>
              <a:ext uri="{FF2B5EF4-FFF2-40B4-BE49-F238E27FC236}">
                <a16:creationId xmlns:a16="http://schemas.microsoft.com/office/drawing/2014/main" id="{A4E7D256-C2FC-8549-B1E4-EECD38A74692}"/>
              </a:ext>
            </a:extLst>
          </p:cNvPr>
          <p:cNvGrpSpPr/>
          <p:nvPr/>
        </p:nvGrpSpPr>
        <p:grpSpPr>
          <a:xfrm>
            <a:off x="2639460" y="3012180"/>
            <a:ext cx="5718175" cy="1846262"/>
            <a:chOff x="2639460" y="3012180"/>
            <a:chExt cx="5718175" cy="1846262"/>
          </a:xfrm>
        </p:grpSpPr>
        <p:sp>
          <p:nvSpPr>
            <p:cNvPr id="18" name="Freeform 17">
              <a:extLst>
                <a:ext uri="{FF2B5EF4-FFF2-40B4-BE49-F238E27FC236}">
                  <a16:creationId xmlns:a16="http://schemas.microsoft.com/office/drawing/2014/main" id="{3613B5A8-27F9-3741-BD70-A298A378C4DF}"/>
                </a:ext>
              </a:extLst>
            </p:cNvPr>
            <p:cNvSpPr>
              <a:spLocks/>
            </p:cNvSpPr>
            <p:nvPr/>
          </p:nvSpPr>
          <p:spPr bwMode="auto">
            <a:xfrm>
              <a:off x="2706135" y="3012180"/>
              <a:ext cx="3189287" cy="1808162"/>
            </a:xfrm>
            <a:custGeom>
              <a:avLst/>
              <a:gdLst>
                <a:gd name="T0" fmla="*/ 2147483647 w 1672"/>
                <a:gd name="T1" fmla="*/ 2147483647 h 977"/>
                <a:gd name="T2" fmla="*/ 2147483647 w 1672"/>
                <a:gd name="T3" fmla="*/ 2147483647 h 977"/>
                <a:gd name="T4" fmla="*/ 2147483647 w 1672"/>
                <a:gd name="T5" fmla="*/ 2147483647 h 977"/>
                <a:gd name="T6" fmla="*/ 2147483647 w 1672"/>
                <a:gd name="T7" fmla="*/ 2147483647 h 977"/>
                <a:gd name="T8" fmla="*/ 2147483647 w 1672"/>
                <a:gd name="T9" fmla="*/ 2147483647 h 977"/>
                <a:gd name="T10" fmla="*/ 2147483647 w 1672"/>
                <a:gd name="T11" fmla="*/ 2147483647 h 977"/>
                <a:gd name="T12" fmla="*/ 2147483647 w 1672"/>
                <a:gd name="T13" fmla="*/ 2147483647 h 977"/>
                <a:gd name="T14" fmla="*/ 2147483647 w 1672"/>
                <a:gd name="T15" fmla="*/ 2147483647 h 977"/>
                <a:gd name="T16" fmla="*/ 2147483647 w 1672"/>
                <a:gd name="T17" fmla="*/ 2147483647 h 977"/>
                <a:gd name="T18" fmla="*/ 2147483647 w 1672"/>
                <a:gd name="T19" fmla="*/ 2147483647 h 977"/>
                <a:gd name="T20" fmla="*/ 2147483647 w 1672"/>
                <a:gd name="T21" fmla="*/ 2147483647 h 977"/>
                <a:gd name="T22" fmla="*/ 2147483647 w 1672"/>
                <a:gd name="T23" fmla="*/ 2147483647 h 977"/>
                <a:gd name="T24" fmla="*/ 2147483647 w 1672"/>
                <a:gd name="T25" fmla="*/ 2147483647 h 977"/>
                <a:gd name="T26" fmla="*/ 2147483647 w 1672"/>
                <a:gd name="T27" fmla="*/ 2147483647 h 977"/>
                <a:gd name="T28" fmla="*/ 2147483647 w 1672"/>
                <a:gd name="T29" fmla="*/ 2147483647 h 977"/>
                <a:gd name="T30" fmla="*/ 2147483647 w 1672"/>
                <a:gd name="T31" fmla="*/ 2147483647 h 977"/>
                <a:gd name="T32" fmla="*/ 2147483647 w 1672"/>
                <a:gd name="T33" fmla="*/ 2147483647 h 977"/>
                <a:gd name="T34" fmla="*/ 2147483647 w 1672"/>
                <a:gd name="T35" fmla="*/ 2147483647 h 977"/>
                <a:gd name="T36" fmla="*/ 2147483647 w 1672"/>
                <a:gd name="T37" fmla="*/ 2147483647 h 977"/>
                <a:gd name="T38" fmla="*/ 2147483647 w 1672"/>
                <a:gd name="T39" fmla="*/ 2147483647 h 977"/>
                <a:gd name="T40" fmla="*/ 2147483647 w 1672"/>
                <a:gd name="T41" fmla="*/ 2147483647 h 977"/>
                <a:gd name="T42" fmla="*/ 2147483647 w 1672"/>
                <a:gd name="T43" fmla="*/ 2147483647 h 977"/>
                <a:gd name="T44" fmla="*/ 2147483647 w 1672"/>
                <a:gd name="T45" fmla="*/ 2147483647 h 977"/>
                <a:gd name="T46" fmla="*/ 2147483647 w 1672"/>
                <a:gd name="T47" fmla="*/ 2147483647 h 977"/>
                <a:gd name="T48" fmla="*/ 2147483647 w 1672"/>
                <a:gd name="T49" fmla="*/ 2147483647 h 977"/>
                <a:gd name="T50" fmla="*/ 2147483647 w 1672"/>
                <a:gd name="T51" fmla="*/ 2147483647 h 977"/>
                <a:gd name="T52" fmla="*/ 2147483647 w 1672"/>
                <a:gd name="T53" fmla="*/ 2147483647 h 977"/>
                <a:gd name="T54" fmla="*/ 2147483647 w 1672"/>
                <a:gd name="T55" fmla="*/ 2147483647 h 977"/>
                <a:gd name="T56" fmla="*/ 2147483647 w 1672"/>
                <a:gd name="T57" fmla="*/ 2147483647 h 977"/>
                <a:gd name="T58" fmla="*/ 2147483647 w 1672"/>
                <a:gd name="T59" fmla="*/ 2147483647 h 977"/>
                <a:gd name="T60" fmla="*/ 2147483647 w 1672"/>
                <a:gd name="T61" fmla="*/ 2147483647 h 977"/>
                <a:gd name="T62" fmla="*/ 2147483647 w 1672"/>
                <a:gd name="T63" fmla="*/ 2147483647 h 977"/>
                <a:gd name="T64" fmla="*/ 2147483647 w 1672"/>
                <a:gd name="T65" fmla="*/ 2147483647 h 977"/>
                <a:gd name="T66" fmla="*/ 2147483647 w 1672"/>
                <a:gd name="T67" fmla="*/ 2147483647 h 977"/>
                <a:gd name="T68" fmla="*/ 2147483647 w 1672"/>
                <a:gd name="T69" fmla="*/ 2147483647 h 977"/>
                <a:gd name="T70" fmla="*/ 2147483647 w 1672"/>
                <a:gd name="T71" fmla="*/ 2147483647 h 977"/>
                <a:gd name="T72" fmla="*/ 2147483647 w 1672"/>
                <a:gd name="T73" fmla="*/ 2147483647 h 977"/>
                <a:gd name="T74" fmla="*/ 2147483647 w 1672"/>
                <a:gd name="T75" fmla="*/ 2147483647 h 977"/>
                <a:gd name="T76" fmla="*/ 2147483647 w 1672"/>
                <a:gd name="T77" fmla="*/ 2147483647 h 977"/>
                <a:gd name="T78" fmla="*/ 2147483647 w 1672"/>
                <a:gd name="T79" fmla="*/ 2147483647 h 977"/>
                <a:gd name="T80" fmla="*/ 2147483647 w 1672"/>
                <a:gd name="T81" fmla="*/ 2147483647 h 977"/>
                <a:gd name="T82" fmla="*/ 2147483647 w 1672"/>
                <a:gd name="T83" fmla="*/ 2147483647 h 977"/>
                <a:gd name="T84" fmla="*/ 2147483647 w 1672"/>
                <a:gd name="T85" fmla="*/ 2147483647 h 977"/>
                <a:gd name="T86" fmla="*/ 2147483647 w 1672"/>
                <a:gd name="T87" fmla="*/ 2147483647 h 977"/>
                <a:gd name="T88" fmla="*/ 0 w 1672"/>
                <a:gd name="T89" fmla="*/ 2147483647 h 977"/>
                <a:gd name="T90" fmla="*/ 2147483647 w 1672"/>
                <a:gd name="T91" fmla="*/ 2147483647 h 977"/>
                <a:gd name="T92" fmla="*/ 2147483647 w 1672"/>
                <a:gd name="T93" fmla="*/ 2147483647 h 977"/>
                <a:gd name="T94" fmla="*/ 0 w 1672"/>
                <a:gd name="T95" fmla="*/ 2147483647 h 977"/>
                <a:gd name="T96" fmla="*/ 2147483647 w 1672"/>
                <a:gd name="T97" fmla="*/ 2147483647 h 977"/>
                <a:gd name="T98" fmla="*/ 2147483647 w 1672"/>
                <a:gd name="T99" fmla="*/ 2147483647 h 977"/>
                <a:gd name="T100" fmla="*/ 2147483647 w 1672"/>
                <a:gd name="T101" fmla="*/ 2147483647 h 977"/>
                <a:gd name="T102" fmla="*/ 2147483647 w 1672"/>
                <a:gd name="T103" fmla="*/ 21474836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32" name="Rectangle 198">
              <a:extLst>
                <a:ext uri="{FF2B5EF4-FFF2-40B4-BE49-F238E27FC236}">
                  <a16:creationId xmlns:a16="http://schemas.microsoft.com/office/drawing/2014/main" id="{84B0505C-5FC9-B442-905B-FDEE1E39F08A}"/>
                </a:ext>
              </a:extLst>
            </p:cNvPr>
            <p:cNvSpPr>
              <a:spLocks noChangeArrowheads="1"/>
            </p:cNvSpPr>
            <p:nvPr/>
          </p:nvSpPr>
          <p:spPr bwMode="auto">
            <a:xfrm>
              <a:off x="5674760" y="4115492"/>
              <a:ext cx="41275"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dirty="0">
                  <a:solidFill>
                    <a:srgbClr val="000000"/>
                  </a:solidFill>
                </a:rPr>
                <a:t> </a:t>
              </a:r>
              <a:endParaRPr lang="en-US" dirty="0"/>
            </a:p>
          </p:txBody>
        </p:sp>
        <p:sp>
          <p:nvSpPr>
            <p:cNvPr id="135" name="Line 334">
              <a:extLst>
                <a:ext uri="{FF2B5EF4-FFF2-40B4-BE49-F238E27FC236}">
                  <a16:creationId xmlns:a16="http://schemas.microsoft.com/office/drawing/2014/main" id="{BAB5EDB8-E2B8-E34D-B0DC-87C7A047F198}"/>
                </a:ext>
              </a:extLst>
            </p:cNvPr>
            <p:cNvSpPr>
              <a:spLocks noChangeShapeType="1"/>
            </p:cNvSpPr>
            <p:nvPr/>
          </p:nvSpPr>
          <p:spPr bwMode="auto">
            <a:xfrm>
              <a:off x="4900060" y="4142480"/>
              <a:ext cx="434975" cy="1587"/>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36" name="Freeform 346">
              <a:extLst>
                <a:ext uri="{FF2B5EF4-FFF2-40B4-BE49-F238E27FC236}">
                  <a16:creationId xmlns:a16="http://schemas.microsoft.com/office/drawing/2014/main" id="{BC9887D0-E0E1-9443-B488-A15B4A9A98B6}"/>
                </a:ext>
              </a:extLst>
            </p:cNvPr>
            <p:cNvSpPr>
              <a:spLocks/>
            </p:cNvSpPr>
            <p:nvPr/>
          </p:nvSpPr>
          <p:spPr bwMode="auto">
            <a:xfrm>
              <a:off x="6455810" y="3518592"/>
              <a:ext cx="1901825" cy="1141413"/>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gradFill rotWithShape="1">
              <a:gsLst>
                <a:gs pos="0">
                  <a:srgbClr val="9AE0FF"/>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37" name="Line 347">
              <a:extLst>
                <a:ext uri="{FF2B5EF4-FFF2-40B4-BE49-F238E27FC236}">
                  <a16:creationId xmlns:a16="http://schemas.microsoft.com/office/drawing/2014/main" id="{CAF84CA2-052A-CD49-A714-C8AC4F7E7A60}"/>
                </a:ext>
              </a:extLst>
            </p:cNvPr>
            <p:cNvSpPr>
              <a:spLocks noChangeShapeType="1"/>
            </p:cNvSpPr>
            <p:nvPr/>
          </p:nvSpPr>
          <p:spPr bwMode="auto">
            <a:xfrm flipV="1">
              <a:off x="5962097" y="4125017"/>
              <a:ext cx="490538" cy="3175"/>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93" name="Line 20">
              <a:extLst>
                <a:ext uri="{FF2B5EF4-FFF2-40B4-BE49-F238E27FC236}">
                  <a16:creationId xmlns:a16="http://schemas.microsoft.com/office/drawing/2014/main" id="{9B0DEA47-8A94-9F44-829B-FFB8818710C4}"/>
                </a:ext>
              </a:extLst>
            </p:cNvPr>
            <p:cNvSpPr>
              <a:spLocks noChangeShapeType="1"/>
            </p:cNvSpPr>
            <p:nvPr/>
          </p:nvSpPr>
          <p:spPr bwMode="auto">
            <a:xfrm flipH="1">
              <a:off x="3095072" y="3644005"/>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4" name="Line 21">
              <a:extLst>
                <a:ext uri="{FF2B5EF4-FFF2-40B4-BE49-F238E27FC236}">
                  <a16:creationId xmlns:a16="http://schemas.microsoft.com/office/drawing/2014/main" id="{C2E6D992-0734-0348-8FBF-3718C1917D94}"/>
                </a:ext>
              </a:extLst>
            </p:cNvPr>
            <p:cNvSpPr>
              <a:spLocks noChangeShapeType="1"/>
            </p:cNvSpPr>
            <p:nvPr/>
          </p:nvSpPr>
          <p:spPr bwMode="auto">
            <a:xfrm flipH="1">
              <a:off x="3482422" y="3691630"/>
              <a:ext cx="271463"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5" name="Line 22">
              <a:extLst>
                <a:ext uri="{FF2B5EF4-FFF2-40B4-BE49-F238E27FC236}">
                  <a16:creationId xmlns:a16="http://schemas.microsoft.com/office/drawing/2014/main" id="{E8954401-273A-E649-A064-AAEA89051A32}"/>
                </a:ext>
              </a:extLst>
            </p:cNvPr>
            <p:cNvSpPr>
              <a:spLocks noChangeShapeType="1"/>
            </p:cNvSpPr>
            <p:nvPr/>
          </p:nvSpPr>
          <p:spPr bwMode="auto">
            <a:xfrm>
              <a:off x="3901522" y="372020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96" name="Group 44">
              <a:extLst>
                <a:ext uri="{FF2B5EF4-FFF2-40B4-BE49-F238E27FC236}">
                  <a16:creationId xmlns:a16="http://schemas.microsoft.com/office/drawing/2014/main" id="{07096C29-94A2-3346-8428-AB9899839FF2}"/>
                </a:ext>
              </a:extLst>
            </p:cNvPr>
            <p:cNvGrpSpPr>
              <a:grpSpLocks/>
            </p:cNvGrpSpPr>
            <p:nvPr/>
          </p:nvGrpSpPr>
          <p:grpSpPr bwMode="auto">
            <a:xfrm>
              <a:off x="2639460" y="3446657"/>
              <a:ext cx="568325" cy="481182"/>
              <a:chOff x="-44" y="1473"/>
              <a:chExt cx="981" cy="1105"/>
            </a:xfrm>
          </p:grpSpPr>
          <p:pic>
            <p:nvPicPr>
              <p:cNvPr id="248" name="Picture 45" descr="desktop_computer_stylized_medium">
                <a:extLst>
                  <a:ext uri="{FF2B5EF4-FFF2-40B4-BE49-F238E27FC236}">
                    <a16:creationId xmlns:a16="http://schemas.microsoft.com/office/drawing/2014/main" id="{440582E2-96E6-B64B-9C85-B7E26AE96B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9" name="Freeform 46">
                <a:extLst>
                  <a:ext uri="{FF2B5EF4-FFF2-40B4-BE49-F238E27FC236}">
                    <a16:creationId xmlns:a16="http://schemas.microsoft.com/office/drawing/2014/main" id="{6BB8439F-9076-5349-95A5-05557785DCF8}"/>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97" name="Group 44">
              <a:extLst>
                <a:ext uri="{FF2B5EF4-FFF2-40B4-BE49-F238E27FC236}">
                  <a16:creationId xmlns:a16="http://schemas.microsoft.com/office/drawing/2014/main" id="{B19417FB-A5B8-6A42-ACA1-C0A09087EE0F}"/>
                </a:ext>
              </a:extLst>
            </p:cNvPr>
            <p:cNvGrpSpPr>
              <a:grpSpLocks/>
            </p:cNvGrpSpPr>
            <p:nvPr/>
          </p:nvGrpSpPr>
          <p:grpSpPr bwMode="auto">
            <a:xfrm>
              <a:off x="3574498" y="3935780"/>
              <a:ext cx="568325" cy="481182"/>
              <a:chOff x="-44" y="1473"/>
              <a:chExt cx="981" cy="1105"/>
            </a:xfrm>
          </p:grpSpPr>
          <p:pic>
            <p:nvPicPr>
              <p:cNvPr id="246" name="Picture 45" descr="desktop_computer_stylized_medium">
                <a:extLst>
                  <a:ext uri="{FF2B5EF4-FFF2-40B4-BE49-F238E27FC236}">
                    <a16:creationId xmlns:a16="http://schemas.microsoft.com/office/drawing/2014/main" id="{0D1F62B5-4382-F94C-9178-33610A7BF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7" name="Freeform 46">
                <a:extLst>
                  <a:ext uri="{FF2B5EF4-FFF2-40B4-BE49-F238E27FC236}">
                    <a16:creationId xmlns:a16="http://schemas.microsoft.com/office/drawing/2014/main" id="{D4A75018-B6FC-2546-9CA3-0BBCD137A28C}"/>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98" name="Line 21">
              <a:extLst>
                <a:ext uri="{FF2B5EF4-FFF2-40B4-BE49-F238E27FC236}">
                  <a16:creationId xmlns:a16="http://schemas.microsoft.com/office/drawing/2014/main" id="{95BE9DBC-8FA3-9946-BAD9-2FB4690E6E77}"/>
                </a:ext>
              </a:extLst>
            </p:cNvPr>
            <p:cNvSpPr>
              <a:spLocks noChangeShapeType="1"/>
            </p:cNvSpPr>
            <p:nvPr/>
          </p:nvSpPr>
          <p:spPr bwMode="auto">
            <a:xfrm>
              <a:off x="4120597" y="3650355"/>
              <a:ext cx="377825"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9" name="Line 22">
              <a:extLst>
                <a:ext uri="{FF2B5EF4-FFF2-40B4-BE49-F238E27FC236}">
                  <a16:creationId xmlns:a16="http://schemas.microsoft.com/office/drawing/2014/main" id="{787B37D4-E008-8B44-AD8A-CADF5992DF4A}"/>
                </a:ext>
              </a:extLst>
            </p:cNvPr>
            <p:cNvSpPr>
              <a:spLocks noChangeShapeType="1"/>
            </p:cNvSpPr>
            <p:nvPr/>
          </p:nvSpPr>
          <p:spPr bwMode="auto">
            <a:xfrm flipH="1">
              <a:off x="4352372" y="4145655"/>
              <a:ext cx="120650" cy="2936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00" name="Line 22">
              <a:extLst>
                <a:ext uri="{FF2B5EF4-FFF2-40B4-BE49-F238E27FC236}">
                  <a16:creationId xmlns:a16="http://schemas.microsoft.com/office/drawing/2014/main" id="{C5E9C8C5-5403-2F46-A4A5-F7C53E3DD75B}"/>
                </a:ext>
              </a:extLst>
            </p:cNvPr>
            <p:cNvSpPr>
              <a:spLocks noChangeShapeType="1"/>
            </p:cNvSpPr>
            <p:nvPr/>
          </p:nvSpPr>
          <p:spPr bwMode="auto">
            <a:xfrm>
              <a:off x="4757185" y="4156767"/>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01" name="Line 20">
              <a:extLst>
                <a:ext uri="{FF2B5EF4-FFF2-40B4-BE49-F238E27FC236}">
                  <a16:creationId xmlns:a16="http://schemas.microsoft.com/office/drawing/2014/main" id="{A38555C0-B414-8145-A438-5FBADB823425}"/>
                </a:ext>
              </a:extLst>
            </p:cNvPr>
            <p:cNvSpPr>
              <a:spLocks noChangeShapeType="1"/>
            </p:cNvSpPr>
            <p:nvPr/>
          </p:nvSpPr>
          <p:spPr bwMode="auto">
            <a:xfrm flipH="1">
              <a:off x="3953910" y="3604317"/>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02" name="Group 44">
              <a:extLst>
                <a:ext uri="{FF2B5EF4-FFF2-40B4-BE49-F238E27FC236}">
                  <a16:creationId xmlns:a16="http://schemas.microsoft.com/office/drawing/2014/main" id="{9B2DE012-3314-F842-8EEA-5FAE12D09FCB}"/>
                </a:ext>
              </a:extLst>
            </p:cNvPr>
            <p:cNvGrpSpPr>
              <a:grpSpLocks/>
            </p:cNvGrpSpPr>
            <p:nvPr/>
          </p:nvGrpSpPr>
          <p:grpSpPr bwMode="auto">
            <a:xfrm>
              <a:off x="3979310" y="4308973"/>
              <a:ext cx="568325" cy="481183"/>
              <a:chOff x="-44" y="1473"/>
              <a:chExt cx="981" cy="1105"/>
            </a:xfrm>
          </p:grpSpPr>
          <p:pic>
            <p:nvPicPr>
              <p:cNvPr id="244" name="Picture 45" descr="desktop_computer_stylized_medium">
                <a:extLst>
                  <a:ext uri="{FF2B5EF4-FFF2-40B4-BE49-F238E27FC236}">
                    <a16:creationId xmlns:a16="http://schemas.microsoft.com/office/drawing/2014/main" id="{ABA861F1-2F6F-C544-A18C-9E1B712DCF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 name="Freeform 46">
                <a:extLst>
                  <a:ext uri="{FF2B5EF4-FFF2-40B4-BE49-F238E27FC236}">
                    <a16:creationId xmlns:a16="http://schemas.microsoft.com/office/drawing/2014/main" id="{3251F9E7-FBE0-0E48-9FD8-CEDB3EBF0E91}"/>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03" name="Group 44">
              <a:extLst>
                <a:ext uri="{FF2B5EF4-FFF2-40B4-BE49-F238E27FC236}">
                  <a16:creationId xmlns:a16="http://schemas.microsoft.com/office/drawing/2014/main" id="{5B72F314-1CDE-BA43-A57A-296E279598CB}"/>
                </a:ext>
              </a:extLst>
            </p:cNvPr>
            <p:cNvGrpSpPr>
              <a:grpSpLocks/>
            </p:cNvGrpSpPr>
            <p:nvPr/>
          </p:nvGrpSpPr>
          <p:grpSpPr bwMode="auto">
            <a:xfrm>
              <a:off x="4436510" y="4377260"/>
              <a:ext cx="568325" cy="481182"/>
              <a:chOff x="-44" y="1473"/>
              <a:chExt cx="981" cy="1105"/>
            </a:xfrm>
          </p:grpSpPr>
          <p:pic>
            <p:nvPicPr>
              <p:cNvPr id="242" name="Picture 45" descr="desktop_computer_stylized_medium">
                <a:extLst>
                  <a:ext uri="{FF2B5EF4-FFF2-40B4-BE49-F238E27FC236}">
                    <a16:creationId xmlns:a16="http://schemas.microsoft.com/office/drawing/2014/main" id="{56DB6194-0A05-3548-B23D-161E47AA0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3" name="Freeform 46">
                <a:extLst>
                  <a:ext uri="{FF2B5EF4-FFF2-40B4-BE49-F238E27FC236}">
                    <a16:creationId xmlns:a16="http://schemas.microsoft.com/office/drawing/2014/main" id="{6196CCB5-86A0-DB47-B917-266F1129E3A4}"/>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06" name="Group 44">
              <a:extLst>
                <a:ext uri="{FF2B5EF4-FFF2-40B4-BE49-F238E27FC236}">
                  <a16:creationId xmlns:a16="http://schemas.microsoft.com/office/drawing/2014/main" id="{E80D1AA7-AC3E-1C4C-AE1D-9AF4192E6CF1}"/>
                </a:ext>
              </a:extLst>
            </p:cNvPr>
            <p:cNvGrpSpPr>
              <a:grpSpLocks/>
            </p:cNvGrpSpPr>
            <p:nvPr/>
          </p:nvGrpSpPr>
          <p:grpSpPr bwMode="auto">
            <a:xfrm>
              <a:off x="4258897" y="3267767"/>
              <a:ext cx="568325" cy="481183"/>
              <a:chOff x="-44" y="1473"/>
              <a:chExt cx="981" cy="1105"/>
            </a:xfrm>
          </p:grpSpPr>
          <p:pic>
            <p:nvPicPr>
              <p:cNvPr id="240" name="Picture 45" descr="desktop_computer_stylized_medium">
                <a:extLst>
                  <a:ext uri="{FF2B5EF4-FFF2-40B4-BE49-F238E27FC236}">
                    <a16:creationId xmlns:a16="http://schemas.microsoft.com/office/drawing/2014/main" id="{0BDD990B-4412-C14F-B70D-182883C70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1" name="Freeform 46">
                <a:extLst>
                  <a:ext uri="{FF2B5EF4-FFF2-40B4-BE49-F238E27FC236}">
                    <a16:creationId xmlns:a16="http://schemas.microsoft.com/office/drawing/2014/main" id="{ED760135-BFA5-F843-BA51-4AEAFA7FBC42}"/>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07" name="Group 906">
              <a:extLst>
                <a:ext uri="{FF2B5EF4-FFF2-40B4-BE49-F238E27FC236}">
                  <a16:creationId xmlns:a16="http://schemas.microsoft.com/office/drawing/2014/main" id="{0EF2BCAF-A4BD-A846-ACB2-D165D0368F2D}"/>
                </a:ext>
              </a:extLst>
            </p:cNvPr>
            <p:cNvGrpSpPr>
              <a:grpSpLocks/>
            </p:cNvGrpSpPr>
            <p:nvPr/>
          </p:nvGrpSpPr>
          <p:grpSpPr bwMode="auto">
            <a:xfrm>
              <a:off x="3228516" y="3879451"/>
              <a:ext cx="285924" cy="538072"/>
              <a:chOff x="4140" y="429"/>
              <a:chExt cx="1425" cy="2396"/>
            </a:xfrm>
          </p:grpSpPr>
          <p:sp>
            <p:nvSpPr>
              <p:cNvPr id="208" name="Freeform 907">
                <a:extLst>
                  <a:ext uri="{FF2B5EF4-FFF2-40B4-BE49-F238E27FC236}">
                    <a16:creationId xmlns:a16="http://schemas.microsoft.com/office/drawing/2014/main" id="{D167F233-D79A-244E-9B00-D7571524D188}"/>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09" name="Rectangle 908">
                <a:extLst>
                  <a:ext uri="{FF2B5EF4-FFF2-40B4-BE49-F238E27FC236}">
                    <a16:creationId xmlns:a16="http://schemas.microsoft.com/office/drawing/2014/main" id="{E1564DE1-7B5B-AC48-8194-A071AE61F127}"/>
                  </a:ext>
                </a:extLst>
              </p:cNvPr>
              <p:cNvSpPr>
                <a:spLocks noChangeArrowheads="1"/>
              </p:cNvSpPr>
              <p:nvPr/>
            </p:nvSpPr>
            <p:spPr bwMode="auto">
              <a:xfrm>
                <a:off x="4211" y="427"/>
                <a:ext cx="1036"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10" name="Freeform 909">
                <a:extLst>
                  <a:ext uri="{FF2B5EF4-FFF2-40B4-BE49-F238E27FC236}">
                    <a16:creationId xmlns:a16="http://schemas.microsoft.com/office/drawing/2014/main" id="{5568C9E9-FFF9-5C45-8384-639053D1D3A2}"/>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1" name="Freeform 910">
                <a:extLst>
                  <a:ext uri="{FF2B5EF4-FFF2-40B4-BE49-F238E27FC236}">
                    <a16:creationId xmlns:a16="http://schemas.microsoft.com/office/drawing/2014/main" id="{DE33867F-CD30-2C42-8185-6B453B68FEB0}"/>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12" name="Rectangle 911">
                <a:extLst>
                  <a:ext uri="{FF2B5EF4-FFF2-40B4-BE49-F238E27FC236}">
                    <a16:creationId xmlns:a16="http://schemas.microsoft.com/office/drawing/2014/main" id="{640AFDE2-44DE-BA44-9897-B80CC4EA7329}"/>
                  </a:ext>
                </a:extLst>
              </p:cNvPr>
              <p:cNvSpPr>
                <a:spLocks noChangeArrowheads="1"/>
              </p:cNvSpPr>
              <p:nvPr/>
            </p:nvSpPr>
            <p:spPr bwMode="auto">
              <a:xfrm>
                <a:off x="4211" y="688"/>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213" name="Group 912">
                <a:extLst>
                  <a:ext uri="{FF2B5EF4-FFF2-40B4-BE49-F238E27FC236}">
                    <a16:creationId xmlns:a16="http://schemas.microsoft.com/office/drawing/2014/main" id="{C80658C1-F6B1-ED47-8588-7C8509A26B82}"/>
                  </a:ext>
                </a:extLst>
              </p:cNvPr>
              <p:cNvGrpSpPr>
                <a:grpSpLocks/>
              </p:cNvGrpSpPr>
              <p:nvPr/>
            </p:nvGrpSpPr>
            <p:grpSpPr bwMode="auto">
              <a:xfrm>
                <a:off x="4749" y="668"/>
                <a:ext cx="581" cy="145"/>
                <a:chOff x="614" y="2568"/>
                <a:chExt cx="725" cy="139"/>
              </a:xfrm>
            </p:grpSpPr>
            <p:sp>
              <p:nvSpPr>
                <p:cNvPr id="238" name="AutoShape 913">
                  <a:extLst>
                    <a:ext uri="{FF2B5EF4-FFF2-40B4-BE49-F238E27FC236}">
                      <a16:creationId xmlns:a16="http://schemas.microsoft.com/office/drawing/2014/main" id="{0861DDAD-2F67-6447-B52B-B63DDB0337C7}"/>
                    </a:ext>
                  </a:extLst>
                </p:cNvPr>
                <p:cNvSpPr>
                  <a:spLocks noChangeArrowheads="1"/>
                </p:cNvSpPr>
                <p:nvPr/>
              </p:nvSpPr>
              <p:spPr bwMode="auto">
                <a:xfrm>
                  <a:off x="614" y="2567"/>
                  <a:ext cx="721"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39" name="AutoShape 914">
                  <a:extLst>
                    <a:ext uri="{FF2B5EF4-FFF2-40B4-BE49-F238E27FC236}">
                      <a16:creationId xmlns:a16="http://schemas.microsoft.com/office/drawing/2014/main" id="{98F3AD3B-6AC5-7745-9CE1-7714711B2C7E}"/>
                    </a:ext>
                  </a:extLst>
                </p:cNvPr>
                <p:cNvSpPr>
                  <a:spLocks noChangeArrowheads="1"/>
                </p:cNvSpPr>
                <p:nvPr/>
              </p:nvSpPr>
              <p:spPr bwMode="auto">
                <a:xfrm>
                  <a:off x="633" y="2581"/>
                  <a:ext cx="691"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214" name="Rectangle 915">
                <a:extLst>
                  <a:ext uri="{FF2B5EF4-FFF2-40B4-BE49-F238E27FC236}">
                    <a16:creationId xmlns:a16="http://schemas.microsoft.com/office/drawing/2014/main" id="{F04895A9-5C78-4240-9415-0788224C93E1}"/>
                  </a:ext>
                </a:extLst>
              </p:cNvPr>
              <p:cNvSpPr>
                <a:spLocks noChangeArrowheads="1"/>
              </p:cNvSpPr>
              <p:nvPr/>
            </p:nvSpPr>
            <p:spPr bwMode="auto">
              <a:xfrm>
                <a:off x="4227" y="1021"/>
                <a:ext cx="593"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215" name="Group 916">
                <a:extLst>
                  <a:ext uri="{FF2B5EF4-FFF2-40B4-BE49-F238E27FC236}">
                    <a16:creationId xmlns:a16="http://schemas.microsoft.com/office/drawing/2014/main" id="{86296398-7B5D-A848-88BE-E066E9979B70}"/>
                  </a:ext>
                </a:extLst>
              </p:cNvPr>
              <p:cNvGrpSpPr>
                <a:grpSpLocks/>
              </p:cNvGrpSpPr>
              <p:nvPr/>
            </p:nvGrpSpPr>
            <p:grpSpPr bwMode="auto">
              <a:xfrm>
                <a:off x="4747" y="994"/>
                <a:ext cx="581" cy="134"/>
                <a:chOff x="614" y="2568"/>
                <a:chExt cx="725" cy="139"/>
              </a:xfrm>
            </p:grpSpPr>
            <p:sp>
              <p:nvSpPr>
                <p:cNvPr id="236" name="AutoShape 917">
                  <a:extLst>
                    <a:ext uri="{FF2B5EF4-FFF2-40B4-BE49-F238E27FC236}">
                      <a16:creationId xmlns:a16="http://schemas.microsoft.com/office/drawing/2014/main" id="{72D4B2C5-D4F3-EA4E-A5B0-6301DE053282}"/>
                    </a:ext>
                  </a:extLst>
                </p:cNvPr>
                <p:cNvSpPr>
                  <a:spLocks noChangeArrowheads="1"/>
                </p:cNvSpPr>
                <p:nvPr/>
              </p:nvSpPr>
              <p:spPr bwMode="auto">
                <a:xfrm>
                  <a:off x="616" y="2566"/>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37" name="AutoShape 918">
                  <a:extLst>
                    <a:ext uri="{FF2B5EF4-FFF2-40B4-BE49-F238E27FC236}">
                      <a16:creationId xmlns:a16="http://schemas.microsoft.com/office/drawing/2014/main" id="{716233BC-B427-5F4D-8F2D-8CAD9A041252}"/>
                    </a:ext>
                  </a:extLst>
                </p:cNvPr>
                <p:cNvSpPr>
                  <a:spLocks noChangeArrowheads="1"/>
                </p:cNvSpPr>
                <p:nvPr/>
              </p:nvSpPr>
              <p:spPr bwMode="auto">
                <a:xfrm>
                  <a:off x="626" y="2581"/>
                  <a:ext cx="70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216" name="Rectangle 919">
                <a:extLst>
                  <a:ext uri="{FF2B5EF4-FFF2-40B4-BE49-F238E27FC236}">
                    <a16:creationId xmlns:a16="http://schemas.microsoft.com/office/drawing/2014/main" id="{4BE6F212-D45E-A64C-987B-6B61162491B9}"/>
                  </a:ext>
                </a:extLst>
              </p:cNvPr>
              <p:cNvSpPr>
                <a:spLocks noChangeArrowheads="1"/>
              </p:cNvSpPr>
              <p:nvPr/>
            </p:nvSpPr>
            <p:spPr bwMode="auto">
              <a:xfrm>
                <a:off x="4211" y="1360"/>
                <a:ext cx="601"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17" name="Rectangle 920">
                <a:extLst>
                  <a:ext uri="{FF2B5EF4-FFF2-40B4-BE49-F238E27FC236}">
                    <a16:creationId xmlns:a16="http://schemas.microsoft.com/office/drawing/2014/main" id="{FBFB7BF3-2C5C-7042-886A-EAD46271B9C4}"/>
                  </a:ext>
                </a:extLst>
              </p:cNvPr>
              <p:cNvSpPr>
                <a:spLocks noChangeArrowheads="1"/>
              </p:cNvSpPr>
              <p:nvPr/>
            </p:nvSpPr>
            <p:spPr bwMode="auto">
              <a:xfrm>
                <a:off x="4227" y="1657"/>
                <a:ext cx="593"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218" name="Group 921">
                <a:extLst>
                  <a:ext uri="{FF2B5EF4-FFF2-40B4-BE49-F238E27FC236}">
                    <a16:creationId xmlns:a16="http://schemas.microsoft.com/office/drawing/2014/main" id="{D7C98F8C-7EDD-8040-B65C-56559D64DF29}"/>
                  </a:ext>
                </a:extLst>
              </p:cNvPr>
              <p:cNvGrpSpPr>
                <a:grpSpLocks/>
              </p:cNvGrpSpPr>
              <p:nvPr/>
            </p:nvGrpSpPr>
            <p:grpSpPr bwMode="auto">
              <a:xfrm>
                <a:off x="4733" y="1630"/>
                <a:ext cx="586" cy="151"/>
                <a:chOff x="611" y="2571"/>
                <a:chExt cx="730" cy="139"/>
              </a:xfrm>
            </p:grpSpPr>
            <p:sp>
              <p:nvSpPr>
                <p:cNvPr id="234" name="AutoShape 922">
                  <a:extLst>
                    <a:ext uri="{FF2B5EF4-FFF2-40B4-BE49-F238E27FC236}">
                      <a16:creationId xmlns:a16="http://schemas.microsoft.com/office/drawing/2014/main" id="{1B5BDB0A-6175-4247-BDF2-73CF58C9683B}"/>
                    </a:ext>
                  </a:extLst>
                </p:cNvPr>
                <p:cNvSpPr>
                  <a:spLocks noChangeArrowheads="1"/>
                </p:cNvSpPr>
                <p:nvPr/>
              </p:nvSpPr>
              <p:spPr bwMode="auto">
                <a:xfrm>
                  <a:off x="611" y="2570"/>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35" name="AutoShape 923">
                  <a:extLst>
                    <a:ext uri="{FF2B5EF4-FFF2-40B4-BE49-F238E27FC236}">
                      <a16:creationId xmlns:a16="http://schemas.microsoft.com/office/drawing/2014/main" id="{6F62E9EE-D5E0-ED4C-8456-46029F4BA15E}"/>
                    </a:ext>
                  </a:extLst>
                </p:cNvPr>
                <p:cNvSpPr>
                  <a:spLocks noChangeArrowheads="1"/>
                </p:cNvSpPr>
                <p:nvPr/>
              </p:nvSpPr>
              <p:spPr bwMode="auto">
                <a:xfrm>
                  <a:off x="631" y="2589"/>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219" name="Freeform 924">
                <a:extLst>
                  <a:ext uri="{FF2B5EF4-FFF2-40B4-BE49-F238E27FC236}">
                    <a16:creationId xmlns:a16="http://schemas.microsoft.com/office/drawing/2014/main" id="{66CC3828-747A-354B-9C95-FFD396DF080A}"/>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220" name="Group 925">
                <a:extLst>
                  <a:ext uri="{FF2B5EF4-FFF2-40B4-BE49-F238E27FC236}">
                    <a16:creationId xmlns:a16="http://schemas.microsoft.com/office/drawing/2014/main" id="{25F6CA0F-B356-034E-9102-92E16162B562}"/>
                  </a:ext>
                </a:extLst>
              </p:cNvPr>
              <p:cNvGrpSpPr>
                <a:grpSpLocks/>
              </p:cNvGrpSpPr>
              <p:nvPr/>
            </p:nvGrpSpPr>
            <p:grpSpPr bwMode="auto">
              <a:xfrm>
                <a:off x="4739" y="1327"/>
                <a:ext cx="582" cy="139"/>
                <a:chOff x="614" y="2568"/>
                <a:chExt cx="725" cy="139"/>
              </a:xfrm>
            </p:grpSpPr>
            <p:sp>
              <p:nvSpPr>
                <p:cNvPr id="232" name="AutoShape 926">
                  <a:extLst>
                    <a:ext uri="{FF2B5EF4-FFF2-40B4-BE49-F238E27FC236}">
                      <a16:creationId xmlns:a16="http://schemas.microsoft.com/office/drawing/2014/main" id="{AAD8F320-D054-D34C-BC34-2E208DA7B8AD}"/>
                    </a:ext>
                  </a:extLst>
                </p:cNvPr>
                <p:cNvSpPr>
                  <a:spLocks noChangeArrowheads="1"/>
                </p:cNvSpPr>
                <p:nvPr/>
              </p:nvSpPr>
              <p:spPr bwMode="auto">
                <a:xfrm>
                  <a:off x="616" y="2566"/>
                  <a:ext cx="710"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33" name="AutoShape 927">
                  <a:extLst>
                    <a:ext uri="{FF2B5EF4-FFF2-40B4-BE49-F238E27FC236}">
                      <a16:creationId xmlns:a16="http://schemas.microsoft.com/office/drawing/2014/main" id="{AF2FB8B6-C880-9042-9AE6-DD3C224F0ACB}"/>
                    </a:ext>
                  </a:extLst>
                </p:cNvPr>
                <p:cNvSpPr>
                  <a:spLocks noChangeArrowheads="1"/>
                </p:cNvSpPr>
                <p:nvPr/>
              </p:nvSpPr>
              <p:spPr bwMode="auto">
                <a:xfrm>
                  <a:off x="636" y="2580"/>
                  <a:ext cx="68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221" name="Rectangle 928">
                <a:extLst>
                  <a:ext uri="{FF2B5EF4-FFF2-40B4-BE49-F238E27FC236}">
                    <a16:creationId xmlns:a16="http://schemas.microsoft.com/office/drawing/2014/main" id="{B1737757-7709-DD47-A380-A58DD2BDB062}"/>
                  </a:ext>
                </a:extLst>
              </p:cNvPr>
              <p:cNvSpPr>
                <a:spLocks noChangeArrowheads="1"/>
              </p:cNvSpPr>
              <p:nvPr/>
            </p:nvSpPr>
            <p:spPr bwMode="auto">
              <a:xfrm>
                <a:off x="5247" y="427"/>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22" name="Freeform 929">
                <a:extLst>
                  <a:ext uri="{FF2B5EF4-FFF2-40B4-BE49-F238E27FC236}">
                    <a16:creationId xmlns:a16="http://schemas.microsoft.com/office/drawing/2014/main" id="{DF4FBBC0-EEE3-A04B-88FA-24130215A41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23" name="Freeform 930">
                <a:extLst>
                  <a:ext uri="{FF2B5EF4-FFF2-40B4-BE49-F238E27FC236}">
                    <a16:creationId xmlns:a16="http://schemas.microsoft.com/office/drawing/2014/main" id="{993CDC17-54C1-BD4B-BA75-29EC0CDB74B0}"/>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24" name="Oval 931">
                <a:extLst>
                  <a:ext uri="{FF2B5EF4-FFF2-40B4-BE49-F238E27FC236}">
                    <a16:creationId xmlns:a16="http://schemas.microsoft.com/office/drawing/2014/main" id="{0C32B116-A835-544C-B8D4-A375C171EE17}"/>
                  </a:ext>
                </a:extLst>
              </p:cNvPr>
              <p:cNvSpPr>
                <a:spLocks noChangeArrowheads="1"/>
              </p:cNvSpPr>
              <p:nvPr/>
            </p:nvSpPr>
            <p:spPr bwMode="auto">
              <a:xfrm>
                <a:off x="5516" y="2604"/>
                <a:ext cx="47" cy="99"/>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25" name="Freeform 932">
                <a:extLst>
                  <a:ext uri="{FF2B5EF4-FFF2-40B4-BE49-F238E27FC236}">
                    <a16:creationId xmlns:a16="http://schemas.microsoft.com/office/drawing/2014/main" id="{8D2E9DD5-B253-A847-8FEA-01A1730444AC}"/>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226" name="AutoShape 933">
                <a:extLst>
                  <a:ext uri="{FF2B5EF4-FFF2-40B4-BE49-F238E27FC236}">
                    <a16:creationId xmlns:a16="http://schemas.microsoft.com/office/drawing/2014/main" id="{509BFB77-2BE1-1E48-83CD-8B895611DB08}"/>
                  </a:ext>
                </a:extLst>
              </p:cNvPr>
              <p:cNvSpPr>
                <a:spLocks noChangeArrowheads="1"/>
              </p:cNvSpPr>
              <p:nvPr/>
            </p:nvSpPr>
            <p:spPr bwMode="auto">
              <a:xfrm>
                <a:off x="4140" y="2682"/>
                <a:ext cx="1195" cy="141"/>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27" name="AutoShape 934">
                <a:extLst>
                  <a:ext uri="{FF2B5EF4-FFF2-40B4-BE49-F238E27FC236}">
                    <a16:creationId xmlns:a16="http://schemas.microsoft.com/office/drawing/2014/main" id="{01414F62-8A64-AC4A-97DC-E5F5041A91DA}"/>
                  </a:ext>
                </a:extLst>
              </p:cNvPr>
              <p:cNvSpPr>
                <a:spLocks noChangeArrowheads="1"/>
              </p:cNvSpPr>
              <p:nvPr/>
            </p:nvSpPr>
            <p:spPr bwMode="auto">
              <a:xfrm>
                <a:off x="4211" y="2710"/>
                <a:ext cx="106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28" name="Oval 935">
                <a:extLst>
                  <a:ext uri="{FF2B5EF4-FFF2-40B4-BE49-F238E27FC236}">
                    <a16:creationId xmlns:a16="http://schemas.microsoft.com/office/drawing/2014/main" id="{BAFD017E-3760-C942-8567-9B12212C50E4}"/>
                  </a:ext>
                </a:extLst>
              </p:cNvPr>
              <p:cNvSpPr>
                <a:spLocks noChangeArrowheads="1"/>
              </p:cNvSpPr>
              <p:nvPr/>
            </p:nvSpPr>
            <p:spPr bwMode="auto">
              <a:xfrm>
                <a:off x="4306" y="2385"/>
                <a:ext cx="158"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29" name="Oval 936">
                <a:extLst>
                  <a:ext uri="{FF2B5EF4-FFF2-40B4-BE49-F238E27FC236}">
                    <a16:creationId xmlns:a16="http://schemas.microsoft.com/office/drawing/2014/main" id="{521C6AA6-8294-EB4C-8DD2-27B93EC77277}"/>
                  </a:ext>
                </a:extLst>
              </p:cNvPr>
              <p:cNvSpPr>
                <a:spLocks noChangeArrowheads="1"/>
              </p:cNvSpPr>
              <p:nvPr/>
            </p:nvSpPr>
            <p:spPr bwMode="auto">
              <a:xfrm>
                <a:off x="4488" y="2385"/>
                <a:ext cx="158"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dirty="0">
                  <a:solidFill>
                    <a:srgbClr val="FF0000"/>
                  </a:solidFill>
                  <a:latin typeface="Arial" charset="0"/>
                  <a:cs typeface="Arial" charset="0"/>
                </a:endParaRPr>
              </a:p>
            </p:txBody>
          </p:sp>
          <p:sp>
            <p:nvSpPr>
              <p:cNvPr id="230" name="Oval 937">
                <a:extLst>
                  <a:ext uri="{FF2B5EF4-FFF2-40B4-BE49-F238E27FC236}">
                    <a16:creationId xmlns:a16="http://schemas.microsoft.com/office/drawing/2014/main" id="{73C4DDBC-DB29-D94F-9942-99E0E0F80E75}"/>
                  </a:ext>
                </a:extLst>
              </p:cNvPr>
              <p:cNvSpPr>
                <a:spLocks noChangeArrowheads="1"/>
              </p:cNvSpPr>
              <p:nvPr/>
            </p:nvSpPr>
            <p:spPr bwMode="auto">
              <a:xfrm>
                <a:off x="4662" y="2378"/>
                <a:ext cx="158"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231" name="Rectangle 938">
                <a:extLst>
                  <a:ext uri="{FF2B5EF4-FFF2-40B4-BE49-F238E27FC236}">
                    <a16:creationId xmlns:a16="http://schemas.microsoft.com/office/drawing/2014/main" id="{25BCAF75-BD9B-6847-BCD8-77F3AD1F711D}"/>
                  </a:ext>
                </a:extLst>
              </p:cNvPr>
              <p:cNvSpPr>
                <a:spLocks noChangeArrowheads="1"/>
              </p:cNvSpPr>
              <p:nvPr/>
            </p:nvSpPr>
            <p:spPr bwMode="auto">
              <a:xfrm>
                <a:off x="5057" y="1834"/>
                <a:ext cx="87"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256" name="Group 255">
              <a:extLst>
                <a:ext uri="{FF2B5EF4-FFF2-40B4-BE49-F238E27FC236}">
                  <a16:creationId xmlns:a16="http://schemas.microsoft.com/office/drawing/2014/main" id="{B1E38E8A-8012-E24B-87EC-714BCCE6F605}"/>
                </a:ext>
              </a:extLst>
            </p:cNvPr>
            <p:cNvGrpSpPr/>
            <p:nvPr/>
          </p:nvGrpSpPr>
          <p:grpSpPr>
            <a:xfrm>
              <a:off x="3483550" y="3480668"/>
              <a:ext cx="710244" cy="282076"/>
              <a:chOff x="3668110" y="2448910"/>
              <a:chExt cx="3794234" cy="2165130"/>
            </a:xfrm>
          </p:grpSpPr>
          <p:sp>
            <p:nvSpPr>
              <p:cNvPr id="257" name="Rectangle 256">
                <a:extLst>
                  <a:ext uri="{FF2B5EF4-FFF2-40B4-BE49-F238E27FC236}">
                    <a16:creationId xmlns:a16="http://schemas.microsoft.com/office/drawing/2014/main" id="{52084A6B-B312-5042-BC3B-7D18BF6ADD1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8" name="Freeform 257">
                <a:extLst>
                  <a:ext uri="{FF2B5EF4-FFF2-40B4-BE49-F238E27FC236}">
                    <a16:creationId xmlns:a16="http://schemas.microsoft.com/office/drawing/2014/main" id="{BFBAE342-75A0-564A-BF2F-9223F89E3E2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59" name="Group 258">
                <a:extLst>
                  <a:ext uri="{FF2B5EF4-FFF2-40B4-BE49-F238E27FC236}">
                    <a16:creationId xmlns:a16="http://schemas.microsoft.com/office/drawing/2014/main" id="{81499C94-CAE6-DE42-99D2-503643B5718E}"/>
                  </a:ext>
                </a:extLst>
              </p:cNvPr>
              <p:cNvGrpSpPr/>
              <p:nvPr/>
            </p:nvGrpSpPr>
            <p:grpSpPr>
              <a:xfrm>
                <a:off x="3941378" y="2603243"/>
                <a:ext cx="3202061" cy="1066110"/>
                <a:chOff x="7939341" y="3037317"/>
                <a:chExt cx="897649" cy="353919"/>
              </a:xfrm>
            </p:grpSpPr>
            <p:sp>
              <p:nvSpPr>
                <p:cNvPr id="260" name="Freeform 259">
                  <a:extLst>
                    <a:ext uri="{FF2B5EF4-FFF2-40B4-BE49-F238E27FC236}">
                      <a16:creationId xmlns:a16="http://schemas.microsoft.com/office/drawing/2014/main" id="{C24E28D0-3571-474A-A147-CA1F8D5923A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1" name="Freeform 260">
                  <a:extLst>
                    <a:ext uri="{FF2B5EF4-FFF2-40B4-BE49-F238E27FC236}">
                      <a16:creationId xmlns:a16="http://schemas.microsoft.com/office/drawing/2014/main" id="{0369BE48-28BF-E041-8A18-65E0A4D1294B}"/>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2" name="Freeform 261">
                  <a:extLst>
                    <a:ext uri="{FF2B5EF4-FFF2-40B4-BE49-F238E27FC236}">
                      <a16:creationId xmlns:a16="http://schemas.microsoft.com/office/drawing/2014/main" id="{7424811A-5C3A-7E4D-9660-9E874B4E1FB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3" name="Freeform 262">
                  <a:extLst>
                    <a:ext uri="{FF2B5EF4-FFF2-40B4-BE49-F238E27FC236}">
                      <a16:creationId xmlns:a16="http://schemas.microsoft.com/office/drawing/2014/main" id="{35314488-C321-224E-9BAC-D7BFF8EA322B}"/>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64" name="Group 263">
              <a:extLst>
                <a:ext uri="{FF2B5EF4-FFF2-40B4-BE49-F238E27FC236}">
                  <a16:creationId xmlns:a16="http://schemas.microsoft.com/office/drawing/2014/main" id="{CE453D95-27B6-5D42-84B7-8F65F6B91F73}"/>
                </a:ext>
              </a:extLst>
            </p:cNvPr>
            <p:cNvGrpSpPr/>
            <p:nvPr/>
          </p:nvGrpSpPr>
          <p:grpSpPr>
            <a:xfrm>
              <a:off x="5301812" y="3943640"/>
              <a:ext cx="754294" cy="393599"/>
              <a:chOff x="7493876" y="2774731"/>
              <a:chExt cx="1481958" cy="894622"/>
            </a:xfrm>
          </p:grpSpPr>
          <p:sp>
            <p:nvSpPr>
              <p:cNvPr id="265" name="Freeform 264">
                <a:extLst>
                  <a:ext uri="{FF2B5EF4-FFF2-40B4-BE49-F238E27FC236}">
                    <a16:creationId xmlns:a16="http://schemas.microsoft.com/office/drawing/2014/main" id="{B4C113B3-9055-D542-A4D3-A7457EC1EBB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6" name="Oval 265">
                <a:extLst>
                  <a:ext uri="{FF2B5EF4-FFF2-40B4-BE49-F238E27FC236}">
                    <a16:creationId xmlns:a16="http://schemas.microsoft.com/office/drawing/2014/main" id="{AE941B92-6A8D-E141-AC26-91968AD6BFD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7" name="Group 266">
                <a:extLst>
                  <a:ext uri="{FF2B5EF4-FFF2-40B4-BE49-F238E27FC236}">
                    <a16:creationId xmlns:a16="http://schemas.microsoft.com/office/drawing/2014/main" id="{6BED25BE-180D-DF43-BE5B-044796E740F5}"/>
                  </a:ext>
                </a:extLst>
              </p:cNvPr>
              <p:cNvGrpSpPr/>
              <p:nvPr/>
            </p:nvGrpSpPr>
            <p:grpSpPr>
              <a:xfrm>
                <a:off x="7713663" y="2848339"/>
                <a:ext cx="1042107" cy="425543"/>
                <a:chOff x="7786941" y="2884917"/>
                <a:chExt cx="897649" cy="353919"/>
              </a:xfrm>
            </p:grpSpPr>
            <p:sp>
              <p:nvSpPr>
                <p:cNvPr id="268" name="Freeform 267">
                  <a:extLst>
                    <a:ext uri="{FF2B5EF4-FFF2-40B4-BE49-F238E27FC236}">
                      <a16:creationId xmlns:a16="http://schemas.microsoft.com/office/drawing/2014/main" id="{E5C27857-5C65-AF4E-9301-16CE2F3C9B7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D4AE7112-2F87-5249-9A07-3EB7109857A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B9F984D7-9C62-1844-A2FA-4E3427988E0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270">
                  <a:extLst>
                    <a:ext uri="{FF2B5EF4-FFF2-40B4-BE49-F238E27FC236}">
                      <a16:creationId xmlns:a16="http://schemas.microsoft.com/office/drawing/2014/main" id="{BB3E49F3-41C5-6D4F-A2F9-420ED086AE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2" name="Group 271">
              <a:extLst>
                <a:ext uri="{FF2B5EF4-FFF2-40B4-BE49-F238E27FC236}">
                  <a16:creationId xmlns:a16="http://schemas.microsoft.com/office/drawing/2014/main" id="{CDF12063-A567-7241-AA29-1B90E7006771}"/>
                </a:ext>
              </a:extLst>
            </p:cNvPr>
            <p:cNvGrpSpPr/>
            <p:nvPr/>
          </p:nvGrpSpPr>
          <p:grpSpPr>
            <a:xfrm>
              <a:off x="4267892" y="3971183"/>
              <a:ext cx="710244" cy="282076"/>
              <a:chOff x="3668110" y="2448910"/>
              <a:chExt cx="3794234" cy="2165130"/>
            </a:xfrm>
          </p:grpSpPr>
          <p:sp>
            <p:nvSpPr>
              <p:cNvPr id="273" name="Rectangle 272">
                <a:extLst>
                  <a:ext uri="{FF2B5EF4-FFF2-40B4-BE49-F238E27FC236}">
                    <a16:creationId xmlns:a16="http://schemas.microsoft.com/office/drawing/2014/main" id="{E1313B6B-D71E-D54E-9456-1E702248738E}"/>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4" name="Freeform 273">
                <a:extLst>
                  <a:ext uri="{FF2B5EF4-FFF2-40B4-BE49-F238E27FC236}">
                    <a16:creationId xmlns:a16="http://schemas.microsoft.com/office/drawing/2014/main" id="{63ECE2BC-D345-9B44-8219-79AD2692CC9B}"/>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75" name="Group 274">
                <a:extLst>
                  <a:ext uri="{FF2B5EF4-FFF2-40B4-BE49-F238E27FC236}">
                    <a16:creationId xmlns:a16="http://schemas.microsoft.com/office/drawing/2014/main" id="{AC30ECF1-FDD4-9E47-A5E3-A10ABFF11677}"/>
                  </a:ext>
                </a:extLst>
              </p:cNvPr>
              <p:cNvGrpSpPr/>
              <p:nvPr/>
            </p:nvGrpSpPr>
            <p:grpSpPr>
              <a:xfrm>
                <a:off x="3941378" y="2603243"/>
                <a:ext cx="3202061" cy="1066110"/>
                <a:chOff x="7939341" y="3037317"/>
                <a:chExt cx="897649" cy="353919"/>
              </a:xfrm>
            </p:grpSpPr>
            <p:sp>
              <p:nvSpPr>
                <p:cNvPr id="276" name="Freeform 275">
                  <a:extLst>
                    <a:ext uri="{FF2B5EF4-FFF2-40B4-BE49-F238E27FC236}">
                      <a16:creationId xmlns:a16="http://schemas.microsoft.com/office/drawing/2014/main" id="{089BA287-0157-384D-AD7C-397AAFE0F02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7" name="Freeform 276">
                  <a:extLst>
                    <a:ext uri="{FF2B5EF4-FFF2-40B4-BE49-F238E27FC236}">
                      <a16:creationId xmlns:a16="http://schemas.microsoft.com/office/drawing/2014/main" id="{C2FBA9C6-A4A5-4242-AA3B-FDBDB58C889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8" name="Freeform 277">
                  <a:extLst>
                    <a:ext uri="{FF2B5EF4-FFF2-40B4-BE49-F238E27FC236}">
                      <a16:creationId xmlns:a16="http://schemas.microsoft.com/office/drawing/2014/main" id="{D67734B9-2ED2-8042-8393-40F86070A07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9" name="Freeform 278">
                  <a:extLst>
                    <a:ext uri="{FF2B5EF4-FFF2-40B4-BE49-F238E27FC236}">
                      <a16:creationId xmlns:a16="http://schemas.microsoft.com/office/drawing/2014/main" id="{15E608DD-7A35-8745-A97D-D9965153245E}"/>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9" name="Group 906">
              <a:extLst>
                <a:ext uri="{FF2B5EF4-FFF2-40B4-BE49-F238E27FC236}">
                  <a16:creationId xmlns:a16="http://schemas.microsoft.com/office/drawing/2014/main" id="{F9790D02-FDD2-424C-8296-3D302429324A}"/>
                </a:ext>
              </a:extLst>
            </p:cNvPr>
            <p:cNvGrpSpPr>
              <a:grpSpLocks/>
            </p:cNvGrpSpPr>
            <p:nvPr/>
          </p:nvGrpSpPr>
          <p:grpSpPr bwMode="auto">
            <a:xfrm>
              <a:off x="5524102" y="3464695"/>
              <a:ext cx="296863" cy="541338"/>
              <a:chOff x="4140" y="429"/>
              <a:chExt cx="1425" cy="2396"/>
            </a:xfrm>
          </p:grpSpPr>
          <p:sp>
            <p:nvSpPr>
              <p:cNvPr id="160" name="Freeform 907">
                <a:extLst>
                  <a:ext uri="{FF2B5EF4-FFF2-40B4-BE49-F238E27FC236}">
                    <a16:creationId xmlns:a16="http://schemas.microsoft.com/office/drawing/2014/main" id="{CA2C84F3-FC86-FD4E-8BEA-807822DA9640}"/>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61" name="Rectangle 908">
                <a:extLst>
                  <a:ext uri="{FF2B5EF4-FFF2-40B4-BE49-F238E27FC236}">
                    <a16:creationId xmlns:a16="http://schemas.microsoft.com/office/drawing/2014/main" id="{AA3389AE-85C5-C347-96FF-B569C4ED2CED}"/>
                  </a:ext>
                </a:extLst>
              </p:cNvPr>
              <p:cNvSpPr>
                <a:spLocks noChangeArrowheads="1"/>
              </p:cNvSpPr>
              <p:nvPr/>
            </p:nvSpPr>
            <p:spPr bwMode="auto">
              <a:xfrm>
                <a:off x="4209"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62" name="Freeform 909">
                <a:extLst>
                  <a:ext uri="{FF2B5EF4-FFF2-40B4-BE49-F238E27FC236}">
                    <a16:creationId xmlns:a16="http://schemas.microsoft.com/office/drawing/2014/main" id="{8C7BE594-7189-5E41-9F5D-B5784719926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63" name="Freeform 910">
                <a:extLst>
                  <a:ext uri="{FF2B5EF4-FFF2-40B4-BE49-F238E27FC236}">
                    <a16:creationId xmlns:a16="http://schemas.microsoft.com/office/drawing/2014/main" id="{36F3F309-7840-D444-BF6A-93E5AFBD386A}"/>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64" name="Rectangle 911">
                <a:extLst>
                  <a:ext uri="{FF2B5EF4-FFF2-40B4-BE49-F238E27FC236}">
                    <a16:creationId xmlns:a16="http://schemas.microsoft.com/office/drawing/2014/main" id="{5E58AB74-5D96-894B-8AD1-6F5C7C2A4E96}"/>
                  </a:ext>
                </a:extLst>
              </p:cNvPr>
              <p:cNvSpPr>
                <a:spLocks noChangeArrowheads="1"/>
              </p:cNvSpPr>
              <p:nvPr/>
            </p:nvSpPr>
            <p:spPr bwMode="auto">
              <a:xfrm>
                <a:off x="4216" y="689"/>
                <a:ext cx="587"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65" name="Group 912">
                <a:extLst>
                  <a:ext uri="{FF2B5EF4-FFF2-40B4-BE49-F238E27FC236}">
                    <a16:creationId xmlns:a16="http://schemas.microsoft.com/office/drawing/2014/main" id="{04A9426A-E819-4448-829F-8A6CA611C417}"/>
                  </a:ext>
                </a:extLst>
              </p:cNvPr>
              <p:cNvGrpSpPr>
                <a:grpSpLocks/>
              </p:cNvGrpSpPr>
              <p:nvPr/>
            </p:nvGrpSpPr>
            <p:grpSpPr bwMode="auto">
              <a:xfrm>
                <a:off x="4749" y="668"/>
                <a:ext cx="581" cy="145"/>
                <a:chOff x="614" y="2568"/>
                <a:chExt cx="725" cy="139"/>
              </a:xfrm>
            </p:grpSpPr>
            <p:sp>
              <p:nvSpPr>
                <p:cNvPr id="190" name="AutoShape 913">
                  <a:extLst>
                    <a:ext uri="{FF2B5EF4-FFF2-40B4-BE49-F238E27FC236}">
                      <a16:creationId xmlns:a16="http://schemas.microsoft.com/office/drawing/2014/main" id="{80011D9B-CAEB-194F-9F97-C43A25BFAD87}"/>
                    </a:ext>
                  </a:extLst>
                </p:cNvPr>
                <p:cNvSpPr>
                  <a:spLocks noChangeArrowheads="1"/>
                </p:cNvSpPr>
                <p:nvPr/>
              </p:nvSpPr>
              <p:spPr bwMode="auto">
                <a:xfrm>
                  <a:off x="615" y="2568"/>
                  <a:ext cx="723" cy="12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91" name="AutoShape 914">
                  <a:extLst>
                    <a:ext uri="{FF2B5EF4-FFF2-40B4-BE49-F238E27FC236}">
                      <a16:creationId xmlns:a16="http://schemas.microsoft.com/office/drawing/2014/main" id="{79C8DFE5-48B7-2F47-965D-612DFC1BBED3}"/>
                    </a:ext>
                  </a:extLst>
                </p:cNvPr>
                <p:cNvSpPr>
                  <a:spLocks noChangeArrowheads="1"/>
                </p:cNvSpPr>
                <p:nvPr/>
              </p:nvSpPr>
              <p:spPr bwMode="auto">
                <a:xfrm>
                  <a:off x="634" y="2581"/>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66" name="Rectangle 915">
                <a:extLst>
                  <a:ext uri="{FF2B5EF4-FFF2-40B4-BE49-F238E27FC236}">
                    <a16:creationId xmlns:a16="http://schemas.microsoft.com/office/drawing/2014/main" id="{3305C66B-3BB8-6E44-BC14-6AE6A10F4B48}"/>
                  </a:ext>
                </a:extLst>
              </p:cNvPr>
              <p:cNvSpPr>
                <a:spLocks noChangeArrowheads="1"/>
              </p:cNvSpPr>
              <p:nvPr/>
            </p:nvSpPr>
            <p:spPr bwMode="auto">
              <a:xfrm>
                <a:off x="4224" y="1019"/>
                <a:ext cx="594"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67" name="Group 916">
                <a:extLst>
                  <a:ext uri="{FF2B5EF4-FFF2-40B4-BE49-F238E27FC236}">
                    <a16:creationId xmlns:a16="http://schemas.microsoft.com/office/drawing/2014/main" id="{EE2E4AEE-0943-EB49-A382-B61C7457E526}"/>
                  </a:ext>
                </a:extLst>
              </p:cNvPr>
              <p:cNvGrpSpPr>
                <a:grpSpLocks/>
              </p:cNvGrpSpPr>
              <p:nvPr/>
            </p:nvGrpSpPr>
            <p:grpSpPr bwMode="auto">
              <a:xfrm>
                <a:off x="4747" y="994"/>
                <a:ext cx="581" cy="134"/>
                <a:chOff x="614" y="2568"/>
                <a:chExt cx="725" cy="139"/>
              </a:xfrm>
            </p:grpSpPr>
            <p:sp>
              <p:nvSpPr>
                <p:cNvPr id="188" name="AutoShape 917">
                  <a:extLst>
                    <a:ext uri="{FF2B5EF4-FFF2-40B4-BE49-F238E27FC236}">
                      <a16:creationId xmlns:a16="http://schemas.microsoft.com/office/drawing/2014/main" id="{CDE7F949-972A-DA40-9726-C073E4A1E6B4}"/>
                    </a:ext>
                  </a:extLst>
                </p:cNvPr>
                <p:cNvSpPr>
                  <a:spLocks noChangeArrowheads="1"/>
                </p:cNvSpPr>
                <p:nvPr/>
              </p:nvSpPr>
              <p:spPr bwMode="auto">
                <a:xfrm>
                  <a:off x="617" y="2565"/>
                  <a:ext cx="723"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89" name="AutoShape 918">
                  <a:extLst>
                    <a:ext uri="{FF2B5EF4-FFF2-40B4-BE49-F238E27FC236}">
                      <a16:creationId xmlns:a16="http://schemas.microsoft.com/office/drawing/2014/main" id="{669BCB3C-026C-5148-8D3E-EAE2D42AD179}"/>
                    </a:ext>
                  </a:extLst>
                </p:cNvPr>
                <p:cNvSpPr>
                  <a:spLocks noChangeArrowheads="1"/>
                </p:cNvSpPr>
                <p:nvPr/>
              </p:nvSpPr>
              <p:spPr bwMode="auto">
                <a:xfrm>
                  <a:off x="627" y="2580"/>
                  <a:ext cx="70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68" name="Rectangle 919">
                <a:extLst>
                  <a:ext uri="{FF2B5EF4-FFF2-40B4-BE49-F238E27FC236}">
                    <a16:creationId xmlns:a16="http://schemas.microsoft.com/office/drawing/2014/main" id="{8FD3873C-666E-BA4D-B3F2-4A4600CD0D38}"/>
                  </a:ext>
                </a:extLst>
              </p:cNvPr>
              <p:cNvSpPr>
                <a:spLocks noChangeArrowheads="1"/>
              </p:cNvSpPr>
              <p:nvPr/>
            </p:nvSpPr>
            <p:spPr bwMode="auto">
              <a:xfrm>
                <a:off x="4216" y="1364"/>
                <a:ext cx="594"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69" name="Rectangle 920">
                <a:extLst>
                  <a:ext uri="{FF2B5EF4-FFF2-40B4-BE49-F238E27FC236}">
                    <a16:creationId xmlns:a16="http://schemas.microsoft.com/office/drawing/2014/main" id="{F9A8C18B-DAD6-484B-83B9-7CF9D7039174}"/>
                  </a:ext>
                </a:extLst>
              </p:cNvPr>
              <p:cNvSpPr>
                <a:spLocks noChangeArrowheads="1"/>
              </p:cNvSpPr>
              <p:nvPr/>
            </p:nvSpPr>
            <p:spPr bwMode="auto">
              <a:xfrm>
                <a:off x="4224" y="1659"/>
                <a:ext cx="602"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170" name="Group 921">
                <a:extLst>
                  <a:ext uri="{FF2B5EF4-FFF2-40B4-BE49-F238E27FC236}">
                    <a16:creationId xmlns:a16="http://schemas.microsoft.com/office/drawing/2014/main" id="{34C506CB-7EF9-5546-AA21-DCB879D423CC}"/>
                  </a:ext>
                </a:extLst>
              </p:cNvPr>
              <p:cNvGrpSpPr>
                <a:grpSpLocks/>
              </p:cNvGrpSpPr>
              <p:nvPr/>
            </p:nvGrpSpPr>
            <p:grpSpPr bwMode="auto">
              <a:xfrm>
                <a:off x="4733" y="1630"/>
                <a:ext cx="586" cy="151"/>
                <a:chOff x="611" y="2571"/>
                <a:chExt cx="730" cy="139"/>
              </a:xfrm>
            </p:grpSpPr>
            <p:sp>
              <p:nvSpPr>
                <p:cNvPr id="186" name="AutoShape 922">
                  <a:extLst>
                    <a:ext uri="{FF2B5EF4-FFF2-40B4-BE49-F238E27FC236}">
                      <a16:creationId xmlns:a16="http://schemas.microsoft.com/office/drawing/2014/main" id="{E337949E-344C-F540-8A6A-DD8DD30D8DEF}"/>
                    </a:ext>
                  </a:extLst>
                </p:cNvPr>
                <p:cNvSpPr>
                  <a:spLocks noChangeArrowheads="1"/>
                </p:cNvSpPr>
                <p:nvPr/>
              </p:nvSpPr>
              <p:spPr bwMode="auto">
                <a:xfrm>
                  <a:off x="613" y="2571"/>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87" name="AutoShape 923">
                  <a:extLst>
                    <a:ext uri="{FF2B5EF4-FFF2-40B4-BE49-F238E27FC236}">
                      <a16:creationId xmlns:a16="http://schemas.microsoft.com/office/drawing/2014/main" id="{677D2F93-9BCC-2C42-887A-222CA92C7F9B}"/>
                    </a:ext>
                  </a:extLst>
                </p:cNvPr>
                <p:cNvSpPr>
                  <a:spLocks noChangeArrowheads="1"/>
                </p:cNvSpPr>
                <p:nvPr/>
              </p:nvSpPr>
              <p:spPr bwMode="auto">
                <a:xfrm>
                  <a:off x="632" y="2591"/>
                  <a:ext cx="693"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1" name="Freeform 924">
                <a:extLst>
                  <a:ext uri="{FF2B5EF4-FFF2-40B4-BE49-F238E27FC236}">
                    <a16:creationId xmlns:a16="http://schemas.microsoft.com/office/drawing/2014/main" id="{09FEDF14-067B-9940-B299-642476DAFDE4}"/>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172" name="Group 925">
                <a:extLst>
                  <a:ext uri="{FF2B5EF4-FFF2-40B4-BE49-F238E27FC236}">
                    <a16:creationId xmlns:a16="http://schemas.microsoft.com/office/drawing/2014/main" id="{E121141B-483A-5E4F-B40C-12014343B450}"/>
                  </a:ext>
                </a:extLst>
              </p:cNvPr>
              <p:cNvGrpSpPr>
                <a:grpSpLocks/>
              </p:cNvGrpSpPr>
              <p:nvPr/>
            </p:nvGrpSpPr>
            <p:grpSpPr bwMode="auto">
              <a:xfrm>
                <a:off x="4739" y="1327"/>
                <a:ext cx="582" cy="139"/>
                <a:chOff x="614" y="2568"/>
                <a:chExt cx="725" cy="139"/>
              </a:xfrm>
            </p:grpSpPr>
            <p:sp>
              <p:nvSpPr>
                <p:cNvPr id="184" name="AutoShape 926">
                  <a:extLst>
                    <a:ext uri="{FF2B5EF4-FFF2-40B4-BE49-F238E27FC236}">
                      <a16:creationId xmlns:a16="http://schemas.microsoft.com/office/drawing/2014/main" id="{D77409F9-8914-4D4C-8E07-99394C87704C}"/>
                    </a:ext>
                  </a:extLst>
                </p:cNvPr>
                <p:cNvSpPr>
                  <a:spLocks noChangeArrowheads="1"/>
                </p:cNvSpPr>
                <p:nvPr/>
              </p:nvSpPr>
              <p:spPr bwMode="auto">
                <a:xfrm>
                  <a:off x="618" y="2569"/>
                  <a:ext cx="712"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85" name="AutoShape 927">
                  <a:extLst>
                    <a:ext uri="{FF2B5EF4-FFF2-40B4-BE49-F238E27FC236}">
                      <a16:creationId xmlns:a16="http://schemas.microsoft.com/office/drawing/2014/main" id="{E2170978-7D92-9444-A9EF-24DE5A606C5C}"/>
                    </a:ext>
                  </a:extLst>
                </p:cNvPr>
                <p:cNvSpPr>
                  <a:spLocks noChangeArrowheads="1"/>
                </p:cNvSpPr>
                <p:nvPr/>
              </p:nvSpPr>
              <p:spPr bwMode="auto">
                <a:xfrm>
                  <a:off x="637" y="2583"/>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73" name="Rectangle 928">
                <a:extLst>
                  <a:ext uri="{FF2B5EF4-FFF2-40B4-BE49-F238E27FC236}">
                    <a16:creationId xmlns:a16="http://schemas.microsoft.com/office/drawing/2014/main" id="{F61146F1-8C5E-BA48-9542-AF192FB264B1}"/>
                  </a:ext>
                </a:extLst>
              </p:cNvPr>
              <p:cNvSpPr>
                <a:spLocks noChangeArrowheads="1"/>
              </p:cNvSpPr>
              <p:nvPr/>
            </p:nvSpPr>
            <p:spPr bwMode="auto">
              <a:xfrm>
                <a:off x="5253" y="429"/>
                <a:ext cx="69"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4" name="Freeform 929">
                <a:extLst>
                  <a:ext uri="{FF2B5EF4-FFF2-40B4-BE49-F238E27FC236}">
                    <a16:creationId xmlns:a16="http://schemas.microsoft.com/office/drawing/2014/main" id="{AF91BA9D-9F10-A44E-BC96-10C8BF07F999}"/>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5" name="Freeform 930">
                <a:extLst>
                  <a:ext uri="{FF2B5EF4-FFF2-40B4-BE49-F238E27FC236}">
                    <a16:creationId xmlns:a16="http://schemas.microsoft.com/office/drawing/2014/main" id="{6980F881-8A80-1C4D-820C-0B5F8D4EAFE7}"/>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6" name="Oval 931">
                <a:extLst>
                  <a:ext uri="{FF2B5EF4-FFF2-40B4-BE49-F238E27FC236}">
                    <a16:creationId xmlns:a16="http://schemas.microsoft.com/office/drawing/2014/main" id="{331800A4-8EA3-A84B-92DD-86FA4A432CA1}"/>
                  </a:ext>
                </a:extLst>
              </p:cNvPr>
              <p:cNvSpPr>
                <a:spLocks noChangeArrowheads="1"/>
              </p:cNvSpPr>
              <p:nvPr/>
            </p:nvSpPr>
            <p:spPr bwMode="auto">
              <a:xfrm>
                <a:off x="5519" y="2607"/>
                <a:ext cx="46"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7" name="Freeform 932">
                <a:extLst>
                  <a:ext uri="{FF2B5EF4-FFF2-40B4-BE49-F238E27FC236}">
                    <a16:creationId xmlns:a16="http://schemas.microsoft.com/office/drawing/2014/main" id="{898CCB61-DAEA-C748-BA8F-11875CE1F82F}"/>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78" name="AutoShape 933">
                <a:extLst>
                  <a:ext uri="{FF2B5EF4-FFF2-40B4-BE49-F238E27FC236}">
                    <a16:creationId xmlns:a16="http://schemas.microsoft.com/office/drawing/2014/main" id="{5E51A38E-37E0-5943-B4D0-070AFAFFC9C9}"/>
                  </a:ext>
                </a:extLst>
              </p:cNvPr>
              <p:cNvSpPr>
                <a:spLocks noChangeArrowheads="1"/>
              </p:cNvSpPr>
              <p:nvPr/>
            </p:nvSpPr>
            <p:spPr bwMode="auto">
              <a:xfrm>
                <a:off x="4140" y="2684"/>
                <a:ext cx="1196" cy="141"/>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79" name="AutoShape 934">
                <a:extLst>
                  <a:ext uri="{FF2B5EF4-FFF2-40B4-BE49-F238E27FC236}">
                    <a16:creationId xmlns:a16="http://schemas.microsoft.com/office/drawing/2014/main" id="{6A12CBD0-17F9-C440-83BF-8AD9337A6EF3}"/>
                  </a:ext>
                </a:extLst>
              </p:cNvPr>
              <p:cNvSpPr>
                <a:spLocks noChangeArrowheads="1"/>
              </p:cNvSpPr>
              <p:nvPr/>
            </p:nvSpPr>
            <p:spPr bwMode="auto">
              <a:xfrm>
                <a:off x="4209" y="2713"/>
                <a:ext cx="1067"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80" name="Oval 935">
                <a:extLst>
                  <a:ext uri="{FF2B5EF4-FFF2-40B4-BE49-F238E27FC236}">
                    <a16:creationId xmlns:a16="http://schemas.microsoft.com/office/drawing/2014/main" id="{A0490C91-AE3A-374C-887D-E453E8102347}"/>
                  </a:ext>
                </a:extLst>
              </p:cNvPr>
              <p:cNvSpPr>
                <a:spLocks noChangeArrowheads="1"/>
              </p:cNvSpPr>
              <p:nvPr/>
            </p:nvSpPr>
            <p:spPr bwMode="auto">
              <a:xfrm>
                <a:off x="4308" y="2382"/>
                <a:ext cx="160"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81" name="Oval 936">
                <a:extLst>
                  <a:ext uri="{FF2B5EF4-FFF2-40B4-BE49-F238E27FC236}">
                    <a16:creationId xmlns:a16="http://schemas.microsoft.com/office/drawing/2014/main" id="{FC9C97C0-67C7-BC42-8CF0-88B2184B42B4}"/>
                  </a:ext>
                </a:extLst>
              </p:cNvPr>
              <p:cNvSpPr>
                <a:spLocks noChangeArrowheads="1"/>
              </p:cNvSpPr>
              <p:nvPr/>
            </p:nvSpPr>
            <p:spPr bwMode="auto">
              <a:xfrm>
                <a:off x="4483" y="2382"/>
                <a:ext cx="160" cy="14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dirty="0">
                  <a:solidFill>
                    <a:srgbClr val="FF0000"/>
                  </a:solidFill>
                  <a:latin typeface="Arial" charset="0"/>
                  <a:cs typeface="Arial" charset="0"/>
                </a:endParaRPr>
              </a:p>
            </p:txBody>
          </p:sp>
          <p:sp>
            <p:nvSpPr>
              <p:cNvPr id="182" name="Oval 937">
                <a:extLst>
                  <a:ext uri="{FF2B5EF4-FFF2-40B4-BE49-F238E27FC236}">
                    <a16:creationId xmlns:a16="http://schemas.microsoft.com/office/drawing/2014/main" id="{B9983F02-430D-4A43-98E2-3794E266581A}"/>
                  </a:ext>
                </a:extLst>
              </p:cNvPr>
              <p:cNvSpPr>
                <a:spLocks noChangeArrowheads="1"/>
              </p:cNvSpPr>
              <p:nvPr/>
            </p:nvSpPr>
            <p:spPr bwMode="auto">
              <a:xfrm>
                <a:off x="4666" y="2382"/>
                <a:ext cx="152"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83" name="Rectangle 938">
                <a:extLst>
                  <a:ext uri="{FF2B5EF4-FFF2-40B4-BE49-F238E27FC236}">
                    <a16:creationId xmlns:a16="http://schemas.microsoft.com/office/drawing/2014/main" id="{90A969C1-1708-B444-9CC0-3BB7FBFD72F7}"/>
                  </a:ext>
                </a:extLst>
              </p:cNvPr>
              <p:cNvSpPr>
                <a:spLocks noChangeArrowheads="1"/>
              </p:cNvSpPr>
              <p:nvPr/>
            </p:nvSpPr>
            <p:spPr bwMode="auto">
              <a:xfrm>
                <a:off x="5062" y="1834"/>
                <a:ext cx="84"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spTree>
    <p:extLst>
      <p:ext uri="{BB962C8B-B14F-4D97-AF65-F5344CB8AC3E}">
        <p14:creationId xmlns:p14="http://schemas.microsoft.com/office/powerpoint/2010/main" val="113802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105</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Firewalls: why</a:t>
            </a:r>
          </a:p>
        </p:txBody>
      </p:sp>
      <p:sp>
        <p:nvSpPr>
          <p:cNvPr id="280" name="Rectangle 6">
            <a:extLst>
              <a:ext uri="{FF2B5EF4-FFF2-40B4-BE49-F238E27FC236}">
                <a16:creationId xmlns:a16="http://schemas.microsoft.com/office/drawing/2014/main" id="{4647D4A8-A717-634C-AF6A-88FEC8CA504F}"/>
              </a:ext>
            </a:extLst>
          </p:cNvPr>
          <p:cNvSpPr>
            <a:spLocks noChangeArrowheads="1"/>
          </p:cNvSpPr>
          <p:nvPr/>
        </p:nvSpPr>
        <p:spPr bwMode="auto">
          <a:xfrm>
            <a:off x="921099" y="1346162"/>
            <a:ext cx="10051701" cy="4597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ZapfDingbats" charset="0"/>
              <a:buNone/>
              <a:defRPr/>
            </a:pPr>
            <a:r>
              <a:rPr lang="en-US" sz="2800" dirty="0">
                <a:solidFill>
                  <a:srgbClr val="000099"/>
                </a:solidFill>
                <a:cs typeface="Gill Sans MT"/>
              </a:rPr>
              <a:t>prevent denial of service attacks:</a:t>
            </a:r>
          </a:p>
          <a:p>
            <a:pPr marL="690563" lvl="1" indent="-233363">
              <a:lnSpc>
                <a:spcPct val="90000"/>
              </a:lnSpc>
              <a:spcBef>
                <a:spcPts val="400"/>
              </a:spcBef>
              <a:buClr>
                <a:srgbClr val="000099"/>
              </a:buClr>
              <a:buSzPct val="100000"/>
              <a:buFont typeface="Wingdings" charset="2"/>
              <a:buChar char="§"/>
              <a:defRPr/>
            </a:pPr>
            <a:r>
              <a:rPr lang="en-US" sz="2400" dirty="0">
                <a:cs typeface="Gill Sans MT"/>
              </a:rPr>
              <a:t>SYN flooding: attacker establishes many bogus TCP connections, no resources left for </a:t>
            </a:r>
            <a:r>
              <a:rPr lang="en-US" altLang="ja-JP" sz="2400" dirty="0">
                <a:cs typeface="Gill Sans MT"/>
              </a:rPr>
              <a:t>“</a:t>
            </a:r>
            <a:r>
              <a:rPr lang="en-US" sz="2400" dirty="0">
                <a:cs typeface="Gill Sans MT"/>
              </a:rPr>
              <a:t>real</a:t>
            </a:r>
            <a:r>
              <a:rPr lang="en-US" altLang="ja-JP" sz="2400" dirty="0">
                <a:cs typeface="Gill Sans MT"/>
              </a:rPr>
              <a:t>”</a:t>
            </a:r>
            <a:r>
              <a:rPr lang="en-US" sz="2400" dirty="0">
                <a:cs typeface="Gill Sans MT"/>
              </a:rPr>
              <a:t> connections</a:t>
            </a:r>
          </a:p>
          <a:p>
            <a:pPr marL="342900" indent="-342900">
              <a:spcBef>
                <a:spcPct val="20000"/>
              </a:spcBef>
              <a:buClr>
                <a:schemeClr val="accent2"/>
              </a:buClr>
              <a:buSzPct val="85000"/>
              <a:buFont typeface="ZapfDingbats" charset="0"/>
              <a:buNone/>
              <a:defRPr/>
            </a:pPr>
            <a:r>
              <a:rPr lang="en-US" sz="2800" dirty="0">
                <a:solidFill>
                  <a:srgbClr val="000099"/>
                </a:solidFill>
                <a:cs typeface="Gill Sans MT"/>
              </a:rPr>
              <a:t>prevent illegal modification/access of internal data</a:t>
            </a:r>
          </a:p>
          <a:p>
            <a:pPr marL="690563" lvl="1" indent="-233363">
              <a:spcBef>
                <a:spcPts val="400"/>
              </a:spcBef>
              <a:buClr>
                <a:srgbClr val="000090"/>
              </a:buClr>
              <a:buSzPct val="100000"/>
              <a:buFont typeface="Wingdings" charset="2"/>
              <a:buChar char="§"/>
              <a:defRPr/>
            </a:pPr>
            <a:r>
              <a:rPr lang="en-US" sz="2400" dirty="0">
                <a:cs typeface="Gill Sans MT"/>
              </a:rPr>
              <a:t>e.g., attacker replaces CIA</a:t>
            </a:r>
            <a:r>
              <a:rPr lang="ja-JP" altLang="en-US" sz="2400">
                <a:cs typeface="Gill Sans MT"/>
              </a:rPr>
              <a:t>’</a:t>
            </a:r>
            <a:r>
              <a:rPr lang="en-US" sz="2400" dirty="0">
                <a:cs typeface="Gill Sans MT"/>
              </a:rPr>
              <a:t>s homepage with something else</a:t>
            </a:r>
          </a:p>
          <a:p>
            <a:pPr marL="342900" indent="-342900">
              <a:spcBef>
                <a:spcPct val="20000"/>
              </a:spcBef>
              <a:buClr>
                <a:schemeClr val="accent2"/>
              </a:buClr>
              <a:buSzPct val="85000"/>
              <a:buFont typeface="ZapfDingbats" charset="0"/>
              <a:buNone/>
              <a:defRPr/>
            </a:pPr>
            <a:r>
              <a:rPr lang="en-US" sz="2800" dirty="0">
                <a:solidFill>
                  <a:srgbClr val="000099"/>
                </a:solidFill>
                <a:cs typeface="Gill Sans MT"/>
              </a:rPr>
              <a:t>allow only authorized access to inside network</a:t>
            </a:r>
          </a:p>
          <a:p>
            <a:pPr marL="690563" lvl="1" indent="-223838">
              <a:spcBef>
                <a:spcPts val="400"/>
              </a:spcBef>
              <a:buClr>
                <a:srgbClr val="000090"/>
              </a:buClr>
              <a:buSzPct val="100000"/>
              <a:buFont typeface="Wingdings" charset="2"/>
              <a:buChar char="§"/>
              <a:defRPr/>
            </a:pPr>
            <a:r>
              <a:rPr lang="en-US" sz="2400" dirty="0">
                <a:cs typeface="Gill Sans MT"/>
              </a:rPr>
              <a:t> set of authenticated users/hosts</a:t>
            </a:r>
          </a:p>
          <a:p>
            <a:pPr marL="342900" indent="-342900">
              <a:spcBef>
                <a:spcPct val="20000"/>
              </a:spcBef>
              <a:buClr>
                <a:schemeClr val="accent2"/>
              </a:buClr>
              <a:buSzPct val="85000"/>
              <a:buFont typeface="ZapfDingbats" charset="0"/>
              <a:buNone/>
              <a:defRPr/>
            </a:pPr>
            <a:r>
              <a:rPr lang="en-US" sz="2800" dirty="0">
                <a:solidFill>
                  <a:srgbClr val="000099"/>
                </a:solidFill>
                <a:cs typeface="Gill Sans MT"/>
              </a:rPr>
              <a:t>three types of firewalls:</a:t>
            </a:r>
          </a:p>
          <a:p>
            <a:pPr marL="746125" lvl="1" indent="-288925">
              <a:lnSpc>
                <a:spcPct val="90000"/>
              </a:lnSpc>
              <a:spcBef>
                <a:spcPts val="400"/>
              </a:spcBef>
              <a:buClr>
                <a:srgbClr val="000090"/>
              </a:buClr>
              <a:buSzPct val="100000"/>
              <a:buFont typeface="Wingdings" charset="2"/>
              <a:buChar char="§"/>
              <a:defRPr/>
            </a:pPr>
            <a:r>
              <a:rPr lang="en-US" sz="2400" dirty="0">
                <a:cs typeface="Gill Sans MT"/>
              </a:rPr>
              <a:t>stateless packet filters</a:t>
            </a:r>
          </a:p>
          <a:p>
            <a:pPr marL="746125" lvl="1" indent="-288925">
              <a:lnSpc>
                <a:spcPct val="90000"/>
              </a:lnSpc>
              <a:spcBef>
                <a:spcPts val="400"/>
              </a:spcBef>
              <a:buClr>
                <a:srgbClr val="000090"/>
              </a:buClr>
              <a:buSzPct val="100000"/>
              <a:buFont typeface="Wingdings" charset="2"/>
              <a:buChar char="§"/>
              <a:defRPr/>
            </a:pPr>
            <a:r>
              <a:rPr lang="en-US" sz="2400" dirty="0">
                <a:cs typeface="Gill Sans MT"/>
              </a:rPr>
              <a:t>stateful packet filters</a:t>
            </a:r>
          </a:p>
          <a:p>
            <a:pPr marL="746125" lvl="1" indent="-288925">
              <a:lnSpc>
                <a:spcPct val="90000"/>
              </a:lnSpc>
              <a:spcBef>
                <a:spcPts val="400"/>
              </a:spcBef>
              <a:buClr>
                <a:srgbClr val="000090"/>
              </a:buClr>
              <a:buSzPct val="100000"/>
              <a:buFont typeface="Wingdings" charset="2"/>
              <a:buChar char="§"/>
              <a:defRPr/>
            </a:pPr>
            <a:r>
              <a:rPr lang="en-US" sz="2400" dirty="0">
                <a:cs typeface="Gill Sans MT"/>
              </a:rPr>
              <a:t>application gateways</a:t>
            </a:r>
          </a:p>
        </p:txBody>
      </p:sp>
    </p:spTree>
    <p:extLst>
      <p:ext uri="{BB962C8B-B14F-4D97-AF65-F5344CB8AC3E}">
        <p14:creationId xmlns:p14="http://schemas.microsoft.com/office/powerpoint/2010/main" val="317504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106</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Stateless packet filtering</a:t>
            </a:r>
          </a:p>
        </p:txBody>
      </p:sp>
      <p:grpSp>
        <p:nvGrpSpPr>
          <p:cNvPr id="6" name="Group 5">
            <a:extLst>
              <a:ext uri="{FF2B5EF4-FFF2-40B4-BE49-F238E27FC236}">
                <a16:creationId xmlns:a16="http://schemas.microsoft.com/office/drawing/2014/main" id="{0505E387-0B35-7A44-9084-39BB98417210}"/>
              </a:ext>
            </a:extLst>
          </p:cNvPr>
          <p:cNvGrpSpPr/>
          <p:nvPr/>
        </p:nvGrpSpPr>
        <p:grpSpPr>
          <a:xfrm>
            <a:off x="2461040" y="1551370"/>
            <a:ext cx="5718175" cy="1846262"/>
            <a:chOff x="2639460" y="3012180"/>
            <a:chExt cx="5718175" cy="1846262"/>
          </a:xfrm>
        </p:grpSpPr>
        <p:sp>
          <p:nvSpPr>
            <p:cNvPr id="7" name="Freeform 6">
              <a:extLst>
                <a:ext uri="{FF2B5EF4-FFF2-40B4-BE49-F238E27FC236}">
                  <a16:creationId xmlns:a16="http://schemas.microsoft.com/office/drawing/2014/main" id="{12295582-323F-E848-B973-67480C6B9B89}"/>
                </a:ext>
              </a:extLst>
            </p:cNvPr>
            <p:cNvSpPr>
              <a:spLocks/>
            </p:cNvSpPr>
            <p:nvPr/>
          </p:nvSpPr>
          <p:spPr bwMode="auto">
            <a:xfrm>
              <a:off x="2706135" y="3012180"/>
              <a:ext cx="3189287" cy="1808162"/>
            </a:xfrm>
            <a:custGeom>
              <a:avLst/>
              <a:gdLst>
                <a:gd name="T0" fmla="*/ 2147483647 w 1672"/>
                <a:gd name="T1" fmla="*/ 2147483647 h 977"/>
                <a:gd name="T2" fmla="*/ 2147483647 w 1672"/>
                <a:gd name="T3" fmla="*/ 2147483647 h 977"/>
                <a:gd name="T4" fmla="*/ 2147483647 w 1672"/>
                <a:gd name="T5" fmla="*/ 2147483647 h 977"/>
                <a:gd name="T6" fmla="*/ 2147483647 w 1672"/>
                <a:gd name="T7" fmla="*/ 2147483647 h 977"/>
                <a:gd name="T8" fmla="*/ 2147483647 w 1672"/>
                <a:gd name="T9" fmla="*/ 2147483647 h 977"/>
                <a:gd name="T10" fmla="*/ 2147483647 w 1672"/>
                <a:gd name="T11" fmla="*/ 2147483647 h 977"/>
                <a:gd name="T12" fmla="*/ 2147483647 w 1672"/>
                <a:gd name="T13" fmla="*/ 2147483647 h 977"/>
                <a:gd name="T14" fmla="*/ 2147483647 w 1672"/>
                <a:gd name="T15" fmla="*/ 2147483647 h 977"/>
                <a:gd name="T16" fmla="*/ 2147483647 w 1672"/>
                <a:gd name="T17" fmla="*/ 2147483647 h 977"/>
                <a:gd name="T18" fmla="*/ 2147483647 w 1672"/>
                <a:gd name="T19" fmla="*/ 2147483647 h 977"/>
                <a:gd name="T20" fmla="*/ 2147483647 w 1672"/>
                <a:gd name="T21" fmla="*/ 2147483647 h 977"/>
                <a:gd name="T22" fmla="*/ 2147483647 w 1672"/>
                <a:gd name="T23" fmla="*/ 2147483647 h 977"/>
                <a:gd name="T24" fmla="*/ 2147483647 w 1672"/>
                <a:gd name="T25" fmla="*/ 2147483647 h 977"/>
                <a:gd name="T26" fmla="*/ 2147483647 w 1672"/>
                <a:gd name="T27" fmla="*/ 2147483647 h 977"/>
                <a:gd name="T28" fmla="*/ 2147483647 w 1672"/>
                <a:gd name="T29" fmla="*/ 2147483647 h 977"/>
                <a:gd name="T30" fmla="*/ 2147483647 w 1672"/>
                <a:gd name="T31" fmla="*/ 2147483647 h 977"/>
                <a:gd name="T32" fmla="*/ 2147483647 w 1672"/>
                <a:gd name="T33" fmla="*/ 2147483647 h 977"/>
                <a:gd name="T34" fmla="*/ 2147483647 w 1672"/>
                <a:gd name="T35" fmla="*/ 2147483647 h 977"/>
                <a:gd name="T36" fmla="*/ 2147483647 w 1672"/>
                <a:gd name="T37" fmla="*/ 2147483647 h 977"/>
                <a:gd name="T38" fmla="*/ 2147483647 w 1672"/>
                <a:gd name="T39" fmla="*/ 2147483647 h 977"/>
                <a:gd name="T40" fmla="*/ 2147483647 w 1672"/>
                <a:gd name="T41" fmla="*/ 2147483647 h 977"/>
                <a:gd name="T42" fmla="*/ 2147483647 w 1672"/>
                <a:gd name="T43" fmla="*/ 2147483647 h 977"/>
                <a:gd name="T44" fmla="*/ 2147483647 w 1672"/>
                <a:gd name="T45" fmla="*/ 2147483647 h 977"/>
                <a:gd name="T46" fmla="*/ 2147483647 w 1672"/>
                <a:gd name="T47" fmla="*/ 2147483647 h 977"/>
                <a:gd name="T48" fmla="*/ 2147483647 w 1672"/>
                <a:gd name="T49" fmla="*/ 2147483647 h 977"/>
                <a:gd name="T50" fmla="*/ 2147483647 w 1672"/>
                <a:gd name="T51" fmla="*/ 2147483647 h 977"/>
                <a:gd name="T52" fmla="*/ 2147483647 w 1672"/>
                <a:gd name="T53" fmla="*/ 2147483647 h 977"/>
                <a:gd name="T54" fmla="*/ 2147483647 w 1672"/>
                <a:gd name="T55" fmla="*/ 2147483647 h 977"/>
                <a:gd name="T56" fmla="*/ 2147483647 w 1672"/>
                <a:gd name="T57" fmla="*/ 2147483647 h 977"/>
                <a:gd name="T58" fmla="*/ 2147483647 w 1672"/>
                <a:gd name="T59" fmla="*/ 2147483647 h 977"/>
                <a:gd name="T60" fmla="*/ 2147483647 w 1672"/>
                <a:gd name="T61" fmla="*/ 2147483647 h 977"/>
                <a:gd name="T62" fmla="*/ 2147483647 w 1672"/>
                <a:gd name="T63" fmla="*/ 2147483647 h 977"/>
                <a:gd name="T64" fmla="*/ 2147483647 w 1672"/>
                <a:gd name="T65" fmla="*/ 2147483647 h 977"/>
                <a:gd name="T66" fmla="*/ 2147483647 w 1672"/>
                <a:gd name="T67" fmla="*/ 2147483647 h 977"/>
                <a:gd name="T68" fmla="*/ 2147483647 w 1672"/>
                <a:gd name="T69" fmla="*/ 2147483647 h 977"/>
                <a:gd name="T70" fmla="*/ 2147483647 w 1672"/>
                <a:gd name="T71" fmla="*/ 2147483647 h 977"/>
                <a:gd name="T72" fmla="*/ 2147483647 w 1672"/>
                <a:gd name="T73" fmla="*/ 2147483647 h 977"/>
                <a:gd name="T74" fmla="*/ 2147483647 w 1672"/>
                <a:gd name="T75" fmla="*/ 2147483647 h 977"/>
                <a:gd name="T76" fmla="*/ 2147483647 w 1672"/>
                <a:gd name="T77" fmla="*/ 2147483647 h 977"/>
                <a:gd name="T78" fmla="*/ 2147483647 w 1672"/>
                <a:gd name="T79" fmla="*/ 2147483647 h 977"/>
                <a:gd name="T80" fmla="*/ 2147483647 w 1672"/>
                <a:gd name="T81" fmla="*/ 2147483647 h 977"/>
                <a:gd name="T82" fmla="*/ 2147483647 w 1672"/>
                <a:gd name="T83" fmla="*/ 2147483647 h 977"/>
                <a:gd name="T84" fmla="*/ 2147483647 w 1672"/>
                <a:gd name="T85" fmla="*/ 2147483647 h 977"/>
                <a:gd name="T86" fmla="*/ 2147483647 w 1672"/>
                <a:gd name="T87" fmla="*/ 2147483647 h 977"/>
                <a:gd name="T88" fmla="*/ 0 w 1672"/>
                <a:gd name="T89" fmla="*/ 2147483647 h 977"/>
                <a:gd name="T90" fmla="*/ 2147483647 w 1672"/>
                <a:gd name="T91" fmla="*/ 2147483647 h 977"/>
                <a:gd name="T92" fmla="*/ 2147483647 w 1672"/>
                <a:gd name="T93" fmla="*/ 2147483647 h 977"/>
                <a:gd name="T94" fmla="*/ 0 w 1672"/>
                <a:gd name="T95" fmla="*/ 2147483647 h 977"/>
                <a:gd name="T96" fmla="*/ 2147483647 w 1672"/>
                <a:gd name="T97" fmla="*/ 2147483647 h 977"/>
                <a:gd name="T98" fmla="*/ 2147483647 w 1672"/>
                <a:gd name="T99" fmla="*/ 2147483647 h 977"/>
                <a:gd name="T100" fmla="*/ 2147483647 w 1672"/>
                <a:gd name="T101" fmla="*/ 2147483647 h 977"/>
                <a:gd name="T102" fmla="*/ 2147483647 w 1672"/>
                <a:gd name="T103" fmla="*/ 21474836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 name="Rectangle 198">
              <a:extLst>
                <a:ext uri="{FF2B5EF4-FFF2-40B4-BE49-F238E27FC236}">
                  <a16:creationId xmlns:a16="http://schemas.microsoft.com/office/drawing/2014/main" id="{3D07DBBB-CF0F-3F44-99C9-3F75417A09F9}"/>
                </a:ext>
              </a:extLst>
            </p:cNvPr>
            <p:cNvSpPr>
              <a:spLocks noChangeArrowheads="1"/>
            </p:cNvSpPr>
            <p:nvPr/>
          </p:nvSpPr>
          <p:spPr bwMode="auto">
            <a:xfrm>
              <a:off x="5674760" y="4115492"/>
              <a:ext cx="41275"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dirty="0">
                  <a:solidFill>
                    <a:srgbClr val="000000"/>
                  </a:solidFill>
                </a:rPr>
                <a:t> </a:t>
              </a:r>
              <a:endParaRPr lang="en-US" dirty="0"/>
            </a:p>
          </p:txBody>
        </p:sp>
        <p:sp>
          <p:nvSpPr>
            <p:cNvPr id="9" name="Line 334">
              <a:extLst>
                <a:ext uri="{FF2B5EF4-FFF2-40B4-BE49-F238E27FC236}">
                  <a16:creationId xmlns:a16="http://schemas.microsoft.com/office/drawing/2014/main" id="{C5013588-2C85-8D4F-9FAD-EF5006D71CC7}"/>
                </a:ext>
              </a:extLst>
            </p:cNvPr>
            <p:cNvSpPr>
              <a:spLocks noChangeShapeType="1"/>
            </p:cNvSpPr>
            <p:nvPr/>
          </p:nvSpPr>
          <p:spPr bwMode="auto">
            <a:xfrm>
              <a:off x="4900060" y="4142480"/>
              <a:ext cx="434975" cy="1587"/>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1" name="Freeform 346">
              <a:extLst>
                <a:ext uri="{FF2B5EF4-FFF2-40B4-BE49-F238E27FC236}">
                  <a16:creationId xmlns:a16="http://schemas.microsoft.com/office/drawing/2014/main" id="{F8055989-3657-594C-82A8-60EE2F8749C8}"/>
                </a:ext>
              </a:extLst>
            </p:cNvPr>
            <p:cNvSpPr>
              <a:spLocks/>
            </p:cNvSpPr>
            <p:nvPr/>
          </p:nvSpPr>
          <p:spPr bwMode="auto">
            <a:xfrm>
              <a:off x="6455810" y="3518592"/>
              <a:ext cx="1901825" cy="1141413"/>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gradFill rotWithShape="1">
              <a:gsLst>
                <a:gs pos="0">
                  <a:srgbClr val="9AE0FF"/>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Line 347">
              <a:extLst>
                <a:ext uri="{FF2B5EF4-FFF2-40B4-BE49-F238E27FC236}">
                  <a16:creationId xmlns:a16="http://schemas.microsoft.com/office/drawing/2014/main" id="{D365F223-8596-8748-A94C-FBF99671CA32}"/>
                </a:ext>
              </a:extLst>
            </p:cNvPr>
            <p:cNvSpPr>
              <a:spLocks noChangeShapeType="1"/>
            </p:cNvSpPr>
            <p:nvPr/>
          </p:nvSpPr>
          <p:spPr bwMode="auto">
            <a:xfrm flipV="1">
              <a:off x="5962097" y="4125017"/>
              <a:ext cx="490538" cy="3175"/>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3" name="Line 20">
              <a:extLst>
                <a:ext uri="{FF2B5EF4-FFF2-40B4-BE49-F238E27FC236}">
                  <a16:creationId xmlns:a16="http://schemas.microsoft.com/office/drawing/2014/main" id="{8FE8EFD3-E437-4B43-8E00-80908095C8D0}"/>
                </a:ext>
              </a:extLst>
            </p:cNvPr>
            <p:cNvSpPr>
              <a:spLocks noChangeShapeType="1"/>
            </p:cNvSpPr>
            <p:nvPr/>
          </p:nvSpPr>
          <p:spPr bwMode="auto">
            <a:xfrm flipH="1">
              <a:off x="3095072" y="3644005"/>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Line 21">
              <a:extLst>
                <a:ext uri="{FF2B5EF4-FFF2-40B4-BE49-F238E27FC236}">
                  <a16:creationId xmlns:a16="http://schemas.microsoft.com/office/drawing/2014/main" id="{25E65455-8BA5-4E41-BB95-502143857D07}"/>
                </a:ext>
              </a:extLst>
            </p:cNvPr>
            <p:cNvSpPr>
              <a:spLocks noChangeShapeType="1"/>
            </p:cNvSpPr>
            <p:nvPr/>
          </p:nvSpPr>
          <p:spPr bwMode="auto">
            <a:xfrm flipH="1">
              <a:off x="3482422" y="3691630"/>
              <a:ext cx="271463"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5" name="Line 22">
              <a:extLst>
                <a:ext uri="{FF2B5EF4-FFF2-40B4-BE49-F238E27FC236}">
                  <a16:creationId xmlns:a16="http://schemas.microsoft.com/office/drawing/2014/main" id="{FADF5BD3-D3C6-5940-BFE8-6B639D693302}"/>
                </a:ext>
              </a:extLst>
            </p:cNvPr>
            <p:cNvSpPr>
              <a:spLocks noChangeShapeType="1"/>
            </p:cNvSpPr>
            <p:nvPr/>
          </p:nvSpPr>
          <p:spPr bwMode="auto">
            <a:xfrm>
              <a:off x="3901522" y="372020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 name="Group 44">
              <a:extLst>
                <a:ext uri="{FF2B5EF4-FFF2-40B4-BE49-F238E27FC236}">
                  <a16:creationId xmlns:a16="http://schemas.microsoft.com/office/drawing/2014/main" id="{EE72A278-9FC3-5045-9DA2-C7412E610090}"/>
                </a:ext>
              </a:extLst>
            </p:cNvPr>
            <p:cNvGrpSpPr>
              <a:grpSpLocks/>
            </p:cNvGrpSpPr>
            <p:nvPr/>
          </p:nvGrpSpPr>
          <p:grpSpPr bwMode="auto">
            <a:xfrm>
              <a:off x="2639460" y="3446657"/>
              <a:ext cx="568325" cy="481182"/>
              <a:chOff x="-44" y="1473"/>
              <a:chExt cx="981" cy="1105"/>
            </a:xfrm>
          </p:grpSpPr>
          <p:pic>
            <p:nvPicPr>
              <p:cNvPr id="124" name="Picture 45" descr="desktop_computer_stylized_medium">
                <a:extLst>
                  <a:ext uri="{FF2B5EF4-FFF2-40B4-BE49-F238E27FC236}">
                    <a16:creationId xmlns:a16="http://schemas.microsoft.com/office/drawing/2014/main" id="{015EC23D-53E2-5E4C-B94E-047D7272B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 name="Freeform 46">
                <a:extLst>
                  <a:ext uri="{FF2B5EF4-FFF2-40B4-BE49-F238E27FC236}">
                    <a16:creationId xmlns:a16="http://schemas.microsoft.com/office/drawing/2014/main" id="{596D08E5-0867-3948-9041-2C05DBE40A4F}"/>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 name="Group 44">
              <a:extLst>
                <a:ext uri="{FF2B5EF4-FFF2-40B4-BE49-F238E27FC236}">
                  <a16:creationId xmlns:a16="http://schemas.microsoft.com/office/drawing/2014/main" id="{A0B7E594-F386-6C46-970D-900757CAE528}"/>
                </a:ext>
              </a:extLst>
            </p:cNvPr>
            <p:cNvGrpSpPr>
              <a:grpSpLocks/>
            </p:cNvGrpSpPr>
            <p:nvPr/>
          </p:nvGrpSpPr>
          <p:grpSpPr bwMode="auto">
            <a:xfrm>
              <a:off x="3574498" y="3935780"/>
              <a:ext cx="568325" cy="481182"/>
              <a:chOff x="-44" y="1473"/>
              <a:chExt cx="981" cy="1105"/>
            </a:xfrm>
          </p:grpSpPr>
          <p:pic>
            <p:nvPicPr>
              <p:cNvPr id="122" name="Picture 45" descr="desktop_computer_stylized_medium">
                <a:extLst>
                  <a:ext uri="{FF2B5EF4-FFF2-40B4-BE49-F238E27FC236}">
                    <a16:creationId xmlns:a16="http://schemas.microsoft.com/office/drawing/2014/main" id="{A34B7569-1A23-6340-AB30-037880424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 name="Freeform 46">
                <a:extLst>
                  <a:ext uri="{FF2B5EF4-FFF2-40B4-BE49-F238E27FC236}">
                    <a16:creationId xmlns:a16="http://schemas.microsoft.com/office/drawing/2014/main" id="{11920007-994E-F84F-9988-93E6041533C6}"/>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8" name="Line 21">
              <a:extLst>
                <a:ext uri="{FF2B5EF4-FFF2-40B4-BE49-F238E27FC236}">
                  <a16:creationId xmlns:a16="http://schemas.microsoft.com/office/drawing/2014/main" id="{791FA198-F808-A247-9094-FAC52AF4E6FD}"/>
                </a:ext>
              </a:extLst>
            </p:cNvPr>
            <p:cNvSpPr>
              <a:spLocks noChangeShapeType="1"/>
            </p:cNvSpPr>
            <p:nvPr/>
          </p:nvSpPr>
          <p:spPr bwMode="auto">
            <a:xfrm>
              <a:off x="4120597" y="3650355"/>
              <a:ext cx="377825"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Line 22">
              <a:extLst>
                <a:ext uri="{FF2B5EF4-FFF2-40B4-BE49-F238E27FC236}">
                  <a16:creationId xmlns:a16="http://schemas.microsoft.com/office/drawing/2014/main" id="{19C58F29-9A71-0E4E-B757-88CBB14D45F0}"/>
                </a:ext>
              </a:extLst>
            </p:cNvPr>
            <p:cNvSpPr>
              <a:spLocks noChangeShapeType="1"/>
            </p:cNvSpPr>
            <p:nvPr/>
          </p:nvSpPr>
          <p:spPr bwMode="auto">
            <a:xfrm flipH="1">
              <a:off x="4352372" y="4145655"/>
              <a:ext cx="120650" cy="2936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0" name="Line 22">
              <a:extLst>
                <a:ext uri="{FF2B5EF4-FFF2-40B4-BE49-F238E27FC236}">
                  <a16:creationId xmlns:a16="http://schemas.microsoft.com/office/drawing/2014/main" id="{1B238A15-B5FF-AE44-878F-DC6AC8CC73E0}"/>
                </a:ext>
              </a:extLst>
            </p:cNvPr>
            <p:cNvSpPr>
              <a:spLocks noChangeShapeType="1"/>
            </p:cNvSpPr>
            <p:nvPr/>
          </p:nvSpPr>
          <p:spPr bwMode="auto">
            <a:xfrm>
              <a:off x="4757185" y="4156767"/>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Line 20">
              <a:extLst>
                <a:ext uri="{FF2B5EF4-FFF2-40B4-BE49-F238E27FC236}">
                  <a16:creationId xmlns:a16="http://schemas.microsoft.com/office/drawing/2014/main" id="{9DC05518-23BE-C94C-A164-A962217A2A3C}"/>
                </a:ext>
              </a:extLst>
            </p:cNvPr>
            <p:cNvSpPr>
              <a:spLocks noChangeShapeType="1"/>
            </p:cNvSpPr>
            <p:nvPr/>
          </p:nvSpPr>
          <p:spPr bwMode="auto">
            <a:xfrm flipH="1">
              <a:off x="3953910" y="3604317"/>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2" name="Group 44">
              <a:extLst>
                <a:ext uri="{FF2B5EF4-FFF2-40B4-BE49-F238E27FC236}">
                  <a16:creationId xmlns:a16="http://schemas.microsoft.com/office/drawing/2014/main" id="{DA660BB5-7FB0-4C42-B1A1-13864F3A71D8}"/>
                </a:ext>
              </a:extLst>
            </p:cNvPr>
            <p:cNvGrpSpPr>
              <a:grpSpLocks/>
            </p:cNvGrpSpPr>
            <p:nvPr/>
          </p:nvGrpSpPr>
          <p:grpSpPr bwMode="auto">
            <a:xfrm>
              <a:off x="3979310" y="4308973"/>
              <a:ext cx="568325" cy="481183"/>
              <a:chOff x="-44" y="1473"/>
              <a:chExt cx="981" cy="1105"/>
            </a:xfrm>
          </p:grpSpPr>
          <p:pic>
            <p:nvPicPr>
              <p:cNvPr id="120" name="Picture 45" descr="desktop_computer_stylized_medium">
                <a:extLst>
                  <a:ext uri="{FF2B5EF4-FFF2-40B4-BE49-F238E27FC236}">
                    <a16:creationId xmlns:a16="http://schemas.microsoft.com/office/drawing/2014/main" id="{2F2923F1-58A1-C84D-BF2B-7E9B34FB0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 name="Freeform 46">
                <a:extLst>
                  <a:ext uri="{FF2B5EF4-FFF2-40B4-BE49-F238E27FC236}">
                    <a16:creationId xmlns:a16="http://schemas.microsoft.com/office/drawing/2014/main" id="{46D33FE4-069C-0144-8385-E6AE6BBD6AA4}"/>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3" name="Group 44">
              <a:extLst>
                <a:ext uri="{FF2B5EF4-FFF2-40B4-BE49-F238E27FC236}">
                  <a16:creationId xmlns:a16="http://schemas.microsoft.com/office/drawing/2014/main" id="{7ABC6681-48BE-1848-9E8B-C313663173CE}"/>
                </a:ext>
              </a:extLst>
            </p:cNvPr>
            <p:cNvGrpSpPr>
              <a:grpSpLocks/>
            </p:cNvGrpSpPr>
            <p:nvPr/>
          </p:nvGrpSpPr>
          <p:grpSpPr bwMode="auto">
            <a:xfrm>
              <a:off x="4436510" y="4377260"/>
              <a:ext cx="568325" cy="481182"/>
              <a:chOff x="-44" y="1473"/>
              <a:chExt cx="981" cy="1105"/>
            </a:xfrm>
          </p:grpSpPr>
          <p:pic>
            <p:nvPicPr>
              <p:cNvPr id="118" name="Picture 45" descr="desktop_computer_stylized_medium">
                <a:extLst>
                  <a:ext uri="{FF2B5EF4-FFF2-40B4-BE49-F238E27FC236}">
                    <a16:creationId xmlns:a16="http://schemas.microsoft.com/office/drawing/2014/main" id="{4193E87E-44A0-1645-8482-B0FEE2FA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9" name="Freeform 46">
                <a:extLst>
                  <a:ext uri="{FF2B5EF4-FFF2-40B4-BE49-F238E27FC236}">
                    <a16:creationId xmlns:a16="http://schemas.microsoft.com/office/drawing/2014/main" id="{16E89581-C9CA-1E49-BB51-F68537A66C47}"/>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4" name="Group 44">
              <a:extLst>
                <a:ext uri="{FF2B5EF4-FFF2-40B4-BE49-F238E27FC236}">
                  <a16:creationId xmlns:a16="http://schemas.microsoft.com/office/drawing/2014/main" id="{B34BB223-DE05-6A4A-A2F3-B61F4F5BB47B}"/>
                </a:ext>
              </a:extLst>
            </p:cNvPr>
            <p:cNvGrpSpPr>
              <a:grpSpLocks/>
            </p:cNvGrpSpPr>
            <p:nvPr/>
          </p:nvGrpSpPr>
          <p:grpSpPr bwMode="auto">
            <a:xfrm>
              <a:off x="4258897" y="3267767"/>
              <a:ext cx="568325" cy="481183"/>
              <a:chOff x="-44" y="1473"/>
              <a:chExt cx="981" cy="1105"/>
            </a:xfrm>
          </p:grpSpPr>
          <p:pic>
            <p:nvPicPr>
              <p:cNvPr id="116" name="Picture 45" descr="desktop_computer_stylized_medium">
                <a:extLst>
                  <a:ext uri="{FF2B5EF4-FFF2-40B4-BE49-F238E27FC236}">
                    <a16:creationId xmlns:a16="http://schemas.microsoft.com/office/drawing/2014/main" id="{6C12209C-1305-0B46-9F45-003FAEA80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8108913C-0A0B-1042-AACF-D3B7CBF38577}"/>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5" name="Group 906">
              <a:extLst>
                <a:ext uri="{FF2B5EF4-FFF2-40B4-BE49-F238E27FC236}">
                  <a16:creationId xmlns:a16="http://schemas.microsoft.com/office/drawing/2014/main" id="{D1522F93-BF6F-D441-800C-30847E497F90}"/>
                </a:ext>
              </a:extLst>
            </p:cNvPr>
            <p:cNvGrpSpPr>
              <a:grpSpLocks/>
            </p:cNvGrpSpPr>
            <p:nvPr/>
          </p:nvGrpSpPr>
          <p:grpSpPr bwMode="auto">
            <a:xfrm>
              <a:off x="3228516" y="3879451"/>
              <a:ext cx="285924" cy="538072"/>
              <a:chOff x="4140" y="429"/>
              <a:chExt cx="1425" cy="2396"/>
            </a:xfrm>
          </p:grpSpPr>
          <p:sp>
            <p:nvSpPr>
              <p:cNvPr id="84" name="Freeform 907">
                <a:extLst>
                  <a:ext uri="{FF2B5EF4-FFF2-40B4-BE49-F238E27FC236}">
                    <a16:creationId xmlns:a16="http://schemas.microsoft.com/office/drawing/2014/main" id="{AEEA7723-9160-3A4C-941A-69BD04A376C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5" name="Rectangle 908">
                <a:extLst>
                  <a:ext uri="{FF2B5EF4-FFF2-40B4-BE49-F238E27FC236}">
                    <a16:creationId xmlns:a16="http://schemas.microsoft.com/office/drawing/2014/main" id="{8ACA22B0-FE51-4A47-BB85-F16AD6D1D888}"/>
                  </a:ext>
                </a:extLst>
              </p:cNvPr>
              <p:cNvSpPr>
                <a:spLocks noChangeArrowheads="1"/>
              </p:cNvSpPr>
              <p:nvPr/>
            </p:nvSpPr>
            <p:spPr bwMode="auto">
              <a:xfrm>
                <a:off x="4211" y="427"/>
                <a:ext cx="1036"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86" name="Freeform 909">
                <a:extLst>
                  <a:ext uri="{FF2B5EF4-FFF2-40B4-BE49-F238E27FC236}">
                    <a16:creationId xmlns:a16="http://schemas.microsoft.com/office/drawing/2014/main" id="{FE60557A-3B66-D147-B710-AF24AE76ED66}"/>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 name="Freeform 910">
                <a:extLst>
                  <a:ext uri="{FF2B5EF4-FFF2-40B4-BE49-F238E27FC236}">
                    <a16:creationId xmlns:a16="http://schemas.microsoft.com/office/drawing/2014/main" id="{11B0230E-5F75-5148-A3D1-2D8B3EC43A8C}"/>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8" name="Rectangle 911">
                <a:extLst>
                  <a:ext uri="{FF2B5EF4-FFF2-40B4-BE49-F238E27FC236}">
                    <a16:creationId xmlns:a16="http://schemas.microsoft.com/office/drawing/2014/main" id="{BCBEC638-8F75-014F-ADA9-3B9A5C3735D4}"/>
                  </a:ext>
                </a:extLst>
              </p:cNvPr>
              <p:cNvSpPr>
                <a:spLocks noChangeArrowheads="1"/>
              </p:cNvSpPr>
              <p:nvPr/>
            </p:nvSpPr>
            <p:spPr bwMode="auto">
              <a:xfrm>
                <a:off x="4211" y="688"/>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89" name="Group 912">
                <a:extLst>
                  <a:ext uri="{FF2B5EF4-FFF2-40B4-BE49-F238E27FC236}">
                    <a16:creationId xmlns:a16="http://schemas.microsoft.com/office/drawing/2014/main" id="{37B72626-5FDE-D142-9AB0-919A54C331F0}"/>
                  </a:ext>
                </a:extLst>
              </p:cNvPr>
              <p:cNvGrpSpPr>
                <a:grpSpLocks/>
              </p:cNvGrpSpPr>
              <p:nvPr/>
            </p:nvGrpSpPr>
            <p:grpSpPr bwMode="auto">
              <a:xfrm>
                <a:off x="4749" y="668"/>
                <a:ext cx="581" cy="145"/>
                <a:chOff x="614" y="2568"/>
                <a:chExt cx="725" cy="139"/>
              </a:xfrm>
            </p:grpSpPr>
            <p:sp>
              <p:nvSpPr>
                <p:cNvPr id="114" name="AutoShape 913">
                  <a:extLst>
                    <a:ext uri="{FF2B5EF4-FFF2-40B4-BE49-F238E27FC236}">
                      <a16:creationId xmlns:a16="http://schemas.microsoft.com/office/drawing/2014/main" id="{704D8359-B066-8748-AC27-010BD39F2CAD}"/>
                    </a:ext>
                  </a:extLst>
                </p:cNvPr>
                <p:cNvSpPr>
                  <a:spLocks noChangeArrowheads="1"/>
                </p:cNvSpPr>
                <p:nvPr/>
              </p:nvSpPr>
              <p:spPr bwMode="auto">
                <a:xfrm>
                  <a:off x="614" y="2567"/>
                  <a:ext cx="721"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15" name="AutoShape 914">
                  <a:extLst>
                    <a:ext uri="{FF2B5EF4-FFF2-40B4-BE49-F238E27FC236}">
                      <a16:creationId xmlns:a16="http://schemas.microsoft.com/office/drawing/2014/main" id="{94DD4879-3D81-E947-A0FF-5A5AA11F3A1C}"/>
                    </a:ext>
                  </a:extLst>
                </p:cNvPr>
                <p:cNvSpPr>
                  <a:spLocks noChangeArrowheads="1"/>
                </p:cNvSpPr>
                <p:nvPr/>
              </p:nvSpPr>
              <p:spPr bwMode="auto">
                <a:xfrm>
                  <a:off x="633" y="2581"/>
                  <a:ext cx="691"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0" name="Rectangle 915">
                <a:extLst>
                  <a:ext uri="{FF2B5EF4-FFF2-40B4-BE49-F238E27FC236}">
                    <a16:creationId xmlns:a16="http://schemas.microsoft.com/office/drawing/2014/main" id="{F7B11742-56AB-A644-AD72-D716450D9A78}"/>
                  </a:ext>
                </a:extLst>
              </p:cNvPr>
              <p:cNvSpPr>
                <a:spLocks noChangeArrowheads="1"/>
              </p:cNvSpPr>
              <p:nvPr/>
            </p:nvSpPr>
            <p:spPr bwMode="auto">
              <a:xfrm>
                <a:off x="4227" y="1021"/>
                <a:ext cx="593"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91" name="Group 916">
                <a:extLst>
                  <a:ext uri="{FF2B5EF4-FFF2-40B4-BE49-F238E27FC236}">
                    <a16:creationId xmlns:a16="http://schemas.microsoft.com/office/drawing/2014/main" id="{0CC7B33E-FE3D-F14F-ACAA-5AED98E2A1CB}"/>
                  </a:ext>
                </a:extLst>
              </p:cNvPr>
              <p:cNvGrpSpPr>
                <a:grpSpLocks/>
              </p:cNvGrpSpPr>
              <p:nvPr/>
            </p:nvGrpSpPr>
            <p:grpSpPr bwMode="auto">
              <a:xfrm>
                <a:off x="4747" y="994"/>
                <a:ext cx="581" cy="134"/>
                <a:chOff x="614" y="2568"/>
                <a:chExt cx="725" cy="139"/>
              </a:xfrm>
            </p:grpSpPr>
            <p:sp>
              <p:nvSpPr>
                <p:cNvPr id="112" name="AutoShape 917">
                  <a:extLst>
                    <a:ext uri="{FF2B5EF4-FFF2-40B4-BE49-F238E27FC236}">
                      <a16:creationId xmlns:a16="http://schemas.microsoft.com/office/drawing/2014/main" id="{11064641-6BD1-1C40-8273-FF98260ACC98}"/>
                    </a:ext>
                  </a:extLst>
                </p:cNvPr>
                <p:cNvSpPr>
                  <a:spLocks noChangeArrowheads="1"/>
                </p:cNvSpPr>
                <p:nvPr/>
              </p:nvSpPr>
              <p:spPr bwMode="auto">
                <a:xfrm>
                  <a:off x="616" y="2566"/>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13" name="AutoShape 918">
                  <a:extLst>
                    <a:ext uri="{FF2B5EF4-FFF2-40B4-BE49-F238E27FC236}">
                      <a16:creationId xmlns:a16="http://schemas.microsoft.com/office/drawing/2014/main" id="{7739CF42-B546-594E-8149-6B15718DFA8C}"/>
                    </a:ext>
                  </a:extLst>
                </p:cNvPr>
                <p:cNvSpPr>
                  <a:spLocks noChangeArrowheads="1"/>
                </p:cNvSpPr>
                <p:nvPr/>
              </p:nvSpPr>
              <p:spPr bwMode="auto">
                <a:xfrm>
                  <a:off x="626" y="2581"/>
                  <a:ext cx="70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2" name="Rectangle 919">
                <a:extLst>
                  <a:ext uri="{FF2B5EF4-FFF2-40B4-BE49-F238E27FC236}">
                    <a16:creationId xmlns:a16="http://schemas.microsoft.com/office/drawing/2014/main" id="{BAB32908-1862-8A45-8FD4-BA74DFB138C8}"/>
                  </a:ext>
                </a:extLst>
              </p:cNvPr>
              <p:cNvSpPr>
                <a:spLocks noChangeArrowheads="1"/>
              </p:cNvSpPr>
              <p:nvPr/>
            </p:nvSpPr>
            <p:spPr bwMode="auto">
              <a:xfrm>
                <a:off x="4211" y="1360"/>
                <a:ext cx="601"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93" name="Rectangle 920">
                <a:extLst>
                  <a:ext uri="{FF2B5EF4-FFF2-40B4-BE49-F238E27FC236}">
                    <a16:creationId xmlns:a16="http://schemas.microsoft.com/office/drawing/2014/main" id="{AFD30AFA-5002-4246-9D4B-3843B13FB6FB}"/>
                  </a:ext>
                </a:extLst>
              </p:cNvPr>
              <p:cNvSpPr>
                <a:spLocks noChangeArrowheads="1"/>
              </p:cNvSpPr>
              <p:nvPr/>
            </p:nvSpPr>
            <p:spPr bwMode="auto">
              <a:xfrm>
                <a:off x="4227" y="1657"/>
                <a:ext cx="593"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94" name="Group 921">
                <a:extLst>
                  <a:ext uri="{FF2B5EF4-FFF2-40B4-BE49-F238E27FC236}">
                    <a16:creationId xmlns:a16="http://schemas.microsoft.com/office/drawing/2014/main" id="{3A4E59B2-6776-F044-A1D5-492D1A8255F0}"/>
                  </a:ext>
                </a:extLst>
              </p:cNvPr>
              <p:cNvGrpSpPr>
                <a:grpSpLocks/>
              </p:cNvGrpSpPr>
              <p:nvPr/>
            </p:nvGrpSpPr>
            <p:grpSpPr bwMode="auto">
              <a:xfrm>
                <a:off x="4733" y="1630"/>
                <a:ext cx="586" cy="151"/>
                <a:chOff x="611" y="2571"/>
                <a:chExt cx="730" cy="139"/>
              </a:xfrm>
            </p:grpSpPr>
            <p:sp>
              <p:nvSpPr>
                <p:cNvPr id="110" name="AutoShape 922">
                  <a:extLst>
                    <a:ext uri="{FF2B5EF4-FFF2-40B4-BE49-F238E27FC236}">
                      <a16:creationId xmlns:a16="http://schemas.microsoft.com/office/drawing/2014/main" id="{050DB3DA-3FE0-4E45-86D4-987D34DCDAB0}"/>
                    </a:ext>
                  </a:extLst>
                </p:cNvPr>
                <p:cNvSpPr>
                  <a:spLocks noChangeArrowheads="1"/>
                </p:cNvSpPr>
                <p:nvPr/>
              </p:nvSpPr>
              <p:spPr bwMode="auto">
                <a:xfrm>
                  <a:off x="611" y="2570"/>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11" name="AutoShape 923">
                  <a:extLst>
                    <a:ext uri="{FF2B5EF4-FFF2-40B4-BE49-F238E27FC236}">
                      <a16:creationId xmlns:a16="http://schemas.microsoft.com/office/drawing/2014/main" id="{91DE7B6A-B23C-E942-907A-35E945B4D674}"/>
                    </a:ext>
                  </a:extLst>
                </p:cNvPr>
                <p:cNvSpPr>
                  <a:spLocks noChangeArrowheads="1"/>
                </p:cNvSpPr>
                <p:nvPr/>
              </p:nvSpPr>
              <p:spPr bwMode="auto">
                <a:xfrm>
                  <a:off x="631" y="2589"/>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5" name="Freeform 924">
                <a:extLst>
                  <a:ext uri="{FF2B5EF4-FFF2-40B4-BE49-F238E27FC236}">
                    <a16:creationId xmlns:a16="http://schemas.microsoft.com/office/drawing/2014/main" id="{3FB0972F-BECE-974B-A3E7-A58D63D42363}"/>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96" name="Group 925">
                <a:extLst>
                  <a:ext uri="{FF2B5EF4-FFF2-40B4-BE49-F238E27FC236}">
                    <a16:creationId xmlns:a16="http://schemas.microsoft.com/office/drawing/2014/main" id="{BC6FE3BA-3D3D-C544-A611-D8F0FDEE866F}"/>
                  </a:ext>
                </a:extLst>
              </p:cNvPr>
              <p:cNvGrpSpPr>
                <a:grpSpLocks/>
              </p:cNvGrpSpPr>
              <p:nvPr/>
            </p:nvGrpSpPr>
            <p:grpSpPr bwMode="auto">
              <a:xfrm>
                <a:off x="4739" y="1327"/>
                <a:ext cx="582" cy="139"/>
                <a:chOff x="614" y="2568"/>
                <a:chExt cx="725" cy="139"/>
              </a:xfrm>
            </p:grpSpPr>
            <p:sp>
              <p:nvSpPr>
                <p:cNvPr id="108" name="AutoShape 926">
                  <a:extLst>
                    <a:ext uri="{FF2B5EF4-FFF2-40B4-BE49-F238E27FC236}">
                      <a16:creationId xmlns:a16="http://schemas.microsoft.com/office/drawing/2014/main" id="{5B01C675-61C8-574F-9D97-10FB5364D1C4}"/>
                    </a:ext>
                  </a:extLst>
                </p:cNvPr>
                <p:cNvSpPr>
                  <a:spLocks noChangeArrowheads="1"/>
                </p:cNvSpPr>
                <p:nvPr/>
              </p:nvSpPr>
              <p:spPr bwMode="auto">
                <a:xfrm>
                  <a:off x="616" y="2566"/>
                  <a:ext cx="710"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9" name="AutoShape 927">
                  <a:extLst>
                    <a:ext uri="{FF2B5EF4-FFF2-40B4-BE49-F238E27FC236}">
                      <a16:creationId xmlns:a16="http://schemas.microsoft.com/office/drawing/2014/main" id="{FB6EF860-87AB-D84C-A4E6-11BCE8C25902}"/>
                    </a:ext>
                  </a:extLst>
                </p:cNvPr>
                <p:cNvSpPr>
                  <a:spLocks noChangeArrowheads="1"/>
                </p:cNvSpPr>
                <p:nvPr/>
              </p:nvSpPr>
              <p:spPr bwMode="auto">
                <a:xfrm>
                  <a:off x="636" y="2580"/>
                  <a:ext cx="68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7" name="Rectangle 928">
                <a:extLst>
                  <a:ext uri="{FF2B5EF4-FFF2-40B4-BE49-F238E27FC236}">
                    <a16:creationId xmlns:a16="http://schemas.microsoft.com/office/drawing/2014/main" id="{2F412267-496E-554D-AA85-078F5D4B2CA4}"/>
                  </a:ext>
                </a:extLst>
              </p:cNvPr>
              <p:cNvSpPr>
                <a:spLocks noChangeArrowheads="1"/>
              </p:cNvSpPr>
              <p:nvPr/>
            </p:nvSpPr>
            <p:spPr bwMode="auto">
              <a:xfrm>
                <a:off x="5247" y="427"/>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98" name="Freeform 929">
                <a:extLst>
                  <a:ext uri="{FF2B5EF4-FFF2-40B4-BE49-F238E27FC236}">
                    <a16:creationId xmlns:a16="http://schemas.microsoft.com/office/drawing/2014/main" id="{AF4E1DE4-4F69-0C42-B1EC-DABB4D8A3392}"/>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9" name="Freeform 930">
                <a:extLst>
                  <a:ext uri="{FF2B5EF4-FFF2-40B4-BE49-F238E27FC236}">
                    <a16:creationId xmlns:a16="http://schemas.microsoft.com/office/drawing/2014/main" id="{5C136E4A-1C37-4944-B70D-A845CE14FE1E}"/>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00" name="Oval 931">
                <a:extLst>
                  <a:ext uri="{FF2B5EF4-FFF2-40B4-BE49-F238E27FC236}">
                    <a16:creationId xmlns:a16="http://schemas.microsoft.com/office/drawing/2014/main" id="{5A97BA6F-7968-0B46-B4BA-E31E7364EA81}"/>
                  </a:ext>
                </a:extLst>
              </p:cNvPr>
              <p:cNvSpPr>
                <a:spLocks noChangeArrowheads="1"/>
              </p:cNvSpPr>
              <p:nvPr/>
            </p:nvSpPr>
            <p:spPr bwMode="auto">
              <a:xfrm>
                <a:off x="5516" y="2604"/>
                <a:ext cx="47" cy="99"/>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1" name="Freeform 932">
                <a:extLst>
                  <a:ext uri="{FF2B5EF4-FFF2-40B4-BE49-F238E27FC236}">
                    <a16:creationId xmlns:a16="http://schemas.microsoft.com/office/drawing/2014/main" id="{FE2A825D-B216-F141-B706-1C808088437D}"/>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02" name="AutoShape 933">
                <a:extLst>
                  <a:ext uri="{FF2B5EF4-FFF2-40B4-BE49-F238E27FC236}">
                    <a16:creationId xmlns:a16="http://schemas.microsoft.com/office/drawing/2014/main" id="{DA9B22C6-07B5-AC4F-9E05-842E0C765D1D}"/>
                  </a:ext>
                </a:extLst>
              </p:cNvPr>
              <p:cNvSpPr>
                <a:spLocks noChangeArrowheads="1"/>
              </p:cNvSpPr>
              <p:nvPr/>
            </p:nvSpPr>
            <p:spPr bwMode="auto">
              <a:xfrm>
                <a:off x="4140" y="2682"/>
                <a:ext cx="1195" cy="141"/>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3" name="AutoShape 934">
                <a:extLst>
                  <a:ext uri="{FF2B5EF4-FFF2-40B4-BE49-F238E27FC236}">
                    <a16:creationId xmlns:a16="http://schemas.microsoft.com/office/drawing/2014/main" id="{93C3456B-5EAE-8446-AD42-80B37C10D30D}"/>
                  </a:ext>
                </a:extLst>
              </p:cNvPr>
              <p:cNvSpPr>
                <a:spLocks noChangeArrowheads="1"/>
              </p:cNvSpPr>
              <p:nvPr/>
            </p:nvSpPr>
            <p:spPr bwMode="auto">
              <a:xfrm>
                <a:off x="4211" y="2710"/>
                <a:ext cx="106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4" name="Oval 935">
                <a:extLst>
                  <a:ext uri="{FF2B5EF4-FFF2-40B4-BE49-F238E27FC236}">
                    <a16:creationId xmlns:a16="http://schemas.microsoft.com/office/drawing/2014/main" id="{A09E8CCA-65E5-7E47-922F-1987AA8AC911}"/>
                  </a:ext>
                </a:extLst>
              </p:cNvPr>
              <p:cNvSpPr>
                <a:spLocks noChangeArrowheads="1"/>
              </p:cNvSpPr>
              <p:nvPr/>
            </p:nvSpPr>
            <p:spPr bwMode="auto">
              <a:xfrm>
                <a:off x="4306" y="2385"/>
                <a:ext cx="158"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5" name="Oval 936">
                <a:extLst>
                  <a:ext uri="{FF2B5EF4-FFF2-40B4-BE49-F238E27FC236}">
                    <a16:creationId xmlns:a16="http://schemas.microsoft.com/office/drawing/2014/main" id="{7C460452-7BE1-4949-BF58-9C1BE7467700}"/>
                  </a:ext>
                </a:extLst>
              </p:cNvPr>
              <p:cNvSpPr>
                <a:spLocks noChangeArrowheads="1"/>
              </p:cNvSpPr>
              <p:nvPr/>
            </p:nvSpPr>
            <p:spPr bwMode="auto">
              <a:xfrm>
                <a:off x="4488" y="2385"/>
                <a:ext cx="158"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dirty="0">
                  <a:solidFill>
                    <a:srgbClr val="FF0000"/>
                  </a:solidFill>
                  <a:latin typeface="Arial" charset="0"/>
                  <a:cs typeface="Arial" charset="0"/>
                </a:endParaRPr>
              </a:p>
            </p:txBody>
          </p:sp>
          <p:sp>
            <p:nvSpPr>
              <p:cNvPr id="106" name="Oval 937">
                <a:extLst>
                  <a:ext uri="{FF2B5EF4-FFF2-40B4-BE49-F238E27FC236}">
                    <a16:creationId xmlns:a16="http://schemas.microsoft.com/office/drawing/2014/main" id="{FA0952CD-1199-4949-A094-0AE42E99D21A}"/>
                  </a:ext>
                </a:extLst>
              </p:cNvPr>
              <p:cNvSpPr>
                <a:spLocks noChangeArrowheads="1"/>
              </p:cNvSpPr>
              <p:nvPr/>
            </p:nvSpPr>
            <p:spPr bwMode="auto">
              <a:xfrm>
                <a:off x="4662" y="2378"/>
                <a:ext cx="158"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7" name="Rectangle 938">
                <a:extLst>
                  <a:ext uri="{FF2B5EF4-FFF2-40B4-BE49-F238E27FC236}">
                    <a16:creationId xmlns:a16="http://schemas.microsoft.com/office/drawing/2014/main" id="{735B8ADF-72F2-C942-A93A-6A9DE0632B1A}"/>
                  </a:ext>
                </a:extLst>
              </p:cNvPr>
              <p:cNvSpPr>
                <a:spLocks noChangeArrowheads="1"/>
              </p:cNvSpPr>
              <p:nvPr/>
            </p:nvSpPr>
            <p:spPr bwMode="auto">
              <a:xfrm>
                <a:off x="5057" y="1834"/>
                <a:ext cx="87"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26" name="Group 25">
              <a:extLst>
                <a:ext uri="{FF2B5EF4-FFF2-40B4-BE49-F238E27FC236}">
                  <a16:creationId xmlns:a16="http://schemas.microsoft.com/office/drawing/2014/main" id="{E08FF9CB-3577-F345-8547-E7807389CF1E}"/>
                </a:ext>
              </a:extLst>
            </p:cNvPr>
            <p:cNvGrpSpPr/>
            <p:nvPr/>
          </p:nvGrpSpPr>
          <p:grpSpPr>
            <a:xfrm>
              <a:off x="3483550" y="3480668"/>
              <a:ext cx="710244" cy="282076"/>
              <a:chOff x="3668110" y="2448910"/>
              <a:chExt cx="3794234" cy="2165130"/>
            </a:xfrm>
          </p:grpSpPr>
          <p:sp>
            <p:nvSpPr>
              <p:cNvPr id="77" name="Rectangle 76">
                <a:extLst>
                  <a:ext uri="{FF2B5EF4-FFF2-40B4-BE49-F238E27FC236}">
                    <a16:creationId xmlns:a16="http://schemas.microsoft.com/office/drawing/2014/main" id="{90284349-F583-D24B-A3DF-EC5D910AAA3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77">
                <a:extLst>
                  <a:ext uri="{FF2B5EF4-FFF2-40B4-BE49-F238E27FC236}">
                    <a16:creationId xmlns:a16="http://schemas.microsoft.com/office/drawing/2014/main" id="{A56B02F8-F0E1-FE4D-9320-C12545B6D1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9" name="Group 78">
                <a:extLst>
                  <a:ext uri="{FF2B5EF4-FFF2-40B4-BE49-F238E27FC236}">
                    <a16:creationId xmlns:a16="http://schemas.microsoft.com/office/drawing/2014/main" id="{D51EC26A-E11D-7443-8704-AC214D147972}"/>
                  </a:ext>
                </a:extLst>
              </p:cNvPr>
              <p:cNvGrpSpPr/>
              <p:nvPr/>
            </p:nvGrpSpPr>
            <p:grpSpPr>
              <a:xfrm>
                <a:off x="3941378" y="2603243"/>
                <a:ext cx="3202061" cy="1066110"/>
                <a:chOff x="7939341" y="3037317"/>
                <a:chExt cx="897649" cy="353919"/>
              </a:xfrm>
            </p:grpSpPr>
            <p:sp>
              <p:nvSpPr>
                <p:cNvPr id="80" name="Freeform 79">
                  <a:extLst>
                    <a:ext uri="{FF2B5EF4-FFF2-40B4-BE49-F238E27FC236}">
                      <a16:creationId xmlns:a16="http://schemas.microsoft.com/office/drawing/2014/main" id="{91B40CD7-4DF6-0141-890F-463F75E362A0}"/>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Freeform 80">
                  <a:extLst>
                    <a:ext uri="{FF2B5EF4-FFF2-40B4-BE49-F238E27FC236}">
                      <a16:creationId xmlns:a16="http://schemas.microsoft.com/office/drawing/2014/main" id="{00C1CBE4-17A4-D448-9C92-885DEAEEDA3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Freeform 81">
                  <a:extLst>
                    <a:ext uri="{FF2B5EF4-FFF2-40B4-BE49-F238E27FC236}">
                      <a16:creationId xmlns:a16="http://schemas.microsoft.com/office/drawing/2014/main" id="{AFC89776-EDED-C343-9730-13AF464B5FE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Freeform 82">
                  <a:extLst>
                    <a:ext uri="{FF2B5EF4-FFF2-40B4-BE49-F238E27FC236}">
                      <a16:creationId xmlns:a16="http://schemas.microsoft.com/office/drawing/2014/main" id="{DC90CF92-14D3-224B-ABEB-751D6B3D340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 name="Group 26">
              <a:extLst>
                <a:ext uri="{FF2B5EF4-FFF2-40B4-BE49-F238E27FC236}">
                  <a16:creationId xmlns:a16="http://schemas.microsoft.com/office/drawing/2014/main" id="{B307B383-78B2-0449-9525-4B315C2CB61C}"/>
                </a:ext>
              </a:extLst>
            </p:cNvPr>
            <p:cNvGrpSpPr/>
            <p:nvPr/>
          </p:nvGrpSpPr>
          <p:grpSpPr>
            <a:xfrm>
              <a:off x="5301812" y="3943640"/>
              <a:ext cx="754294" cy="393599"/>
              <a:chOff x="7493876" y="2774731"/>
              <a:chExt cx="1481958" cy="894622"/>
            </a:xfrm>
          </p:grpSpPr>
          <p:sp>
            <p:nvSpPr>
              <p:cNvPr id="70" name="Freeform 69">
                <a:extLst>
                  <a:ext uri="{FF2B5EF4-FFF2-40B4-BE49-F238E27FC236}">
                    <a16:creationId xmlns:a16="http://schemas.microsoft.com/office/drawing/2014/main" id="{2A5BAF25-A0DE-B749-BED2-B83B13A411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1" name="Oval 70">
                <a:extLst>
                  <a:ext uri="{FF2B5EF4-FFF2-40B4-BE49-F238E27FC236}">
                    <a16:creationId xmlns:a16="http://schemas.microsoft.com/office/drawing/2014/main" id="{760ECF75-00B2-054C-81C8-C369008BA69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2" name="Group 71">
                <a:extLst>
                  <a:ext uri="{FF2B5EF4-FFF2-40B4-BE49-F238E27FC236}">
                    <a16:creationId xmlns:a16="http://schemas.microsoft.com/office/drawing/2014/main" id="{42D5AA3E-2968-154F-83AA-BFEFB38761FC}"/>
                  </a:ext>
                </a:extLst>
              </p:cNvPr>
              <p:cNvGrpSpPr/>
              <p:nvPr/>
            </p:nvGrpSpPr>
            <p:grpSpPr>
              <a:xfrm>
                <a:off x="7713663" y="2848339"/>
                <a:ext cx="1042107" cy="425543"/>
                <a:chOff x="7786941" y="2884917"/>
                <a:chExt cx="897649" cy="353919"/>
              </a:xfrm>
            </p:grpSpPr>
            <p:sp>
              <p:nvSpPr>
                <p:cNvPr id="73" name="Freeform 72">
                  <a:extLst>
                    <a:ext uri="{FF2B5EF4-FFF2-40B4-BE49-F238E27FC236}">
                      <a16:creationId xmlns:a16="http://schemas.microsoft.com/office/drawing/2014/main" id="{7E9ABA87-4EB0-6B47-8590-C8D13AF022C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Freeform 73">
                  <a:extLst>
                    <a:ext uri="{FF2B5EF4-FFF2-40B4-BE49-F238E27FC236}">
                      <a16:creationId xmlns:a16="http://schemas.microsoft.com/office/drawing/2014/main" id="{890B6F94-5705-3F46-8D53-59C76A24DF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EA16DF83-44AF-C14B-A8A5-69E2FC1D598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Freeform 75">
                  <a:extLst>
                    <a:ext uri="{FF2B5EF4-FFF2-40B4-BE49-F238E27FC236}">
                      <a16:creationId xmlns:a16="http://schemas.microsoft.com/office/drawing/2014/main" id="{CF1C375E-5271-8747-94CF-647940CF263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8" name="Group 27">
              <a:extLst>
                <a:ext uri="{FF2B5EF4-FFF2-40B4-BE49-F238E27FC236}">
                  <a16:creationId xmlns:a16="http://schemas.microsoft.com/office/drawing/2014/main" id="{B8E4F11E-9F35-664F-97EA-7D4ADE6845C8}"/>
                </a:ext>
              </a:extLst>
            </p:cNvPr>
            <p:cNvGrpSpPr/>
            <p:nvPr/>
          </p:nvGrpSpPr>
          <p:grpSpPr>
            <a:xfrm>
              <a:off x="4267892" y="3971183"/>
              <a:ext cx="710244" cy="282076"/>
              <a:chOff x="3668110" y="2448910"/>
              <a:chExt cx="3794234" cy="2165130"/>
            </a:xfrm>
          </p:grpSpPr>
          <p:sp>
            <p:nvSpPr>
              <p:cNvPr id="63" name="Rectangle 62">
                <a:extLst>
                  <a:ext uri="{FF2B5EF4-FFF2-40B4-BE49-F238E27FC236}">
                    <a16:creationId xmlns:a16="http://schemas.microsoft.com/office/drawing/2014/main" id="{ABA079D9-C480-AD4D-B5DA-EC37BA225C4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Freeform 63">
                <a:extLst>
                  <a:ext uri="{FF2B5EF4-FFF2-40B4-BE49-F238E27FC236}">
                    <a16:creationId xmlns:a16="http://schemas.microsoft.com/office/drawing/2014/main" id="{476B5A51-8072-0547-A367-70FC376A69A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D92BAC0A-5CE8-9042-8E37-B9117A3A474A}"/>
                  </a:ext>
                </a:extLst>
              </p:cNvPr>
              <p:cNvGrpSpPr/>
              <p:nvPr/>
            </p:nvGrpSpPr>
            <p:grpSpPr>
              <a:xfrm>
                <a:off x="3941378" y="2603243"/>
                <a:ext cx="3202061" cy="1066110"/>
                <a:chOff x="7939341" y="3037317"/>
                <a:chExt cx="897649" cy="353919"/>
              </a:xfrm>
            </p:grpSpPr>
            <p:sp>
              <p:nvSpPr>
                <p:cNvPr id="66" name="Freeform 65">
                  <a:extLst>
                    <a:ext uri="{FF2B5EF4-FFF2-40B4-BE49-F238E27FC236}">
                      <a16:creationId xmlns:a16="http://schemas.microsoft.com/office/drawing/2014/main" id="{3353FBFD-A2D7-E744-B1F3-8E7B40B65AF2}"/>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A4C63F95-1B9C-FD43-843A-DB2A347EA1C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D0BAA16E-35F3-E647-91A9-1F251F8EB69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CFB9596C-6CA1-1942-B376-083CC0E261A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 name="Group 906">
              <a:extLst>
                <a:ext uri="{FF2B5EF4-FFF2-40B4-BE49-F238E27FC236}">
                  <a16:creationId xmlns:a16="http://schemas.microsoft.com/office/drawing/2014/main" id="{F07F9C1D-AE30-5045-B1BC-4B265BBBFD83}"/>
                </a:ext>
              </a:extLst>
            </p:cNvPr>
            <p:cNvGrpSpPr>
              <a:grpSpLocks/>
            </p:cNvGrpSpPr>
            <p:nvPr/>
          </p:nvGrpSpPr>
          <p:grpSpPr bwMode="auto">
            <a:xfrm>
              <a:off x="5524102" y="3464695"/>
              <a:ext cx="296863" cy="541338"/>
              <a:chOff x="4140" y="429"/>
              <a:chExt cx="1425" cy="2396"/>
            </a:xfrm>
          </p:grpSpPr>
          <p:sp>
            <p:nvSpPr>
              <p:cNvPr id="30" name="Freeform 907">
                <a:extLst>
                  <a:ext uri="{FF2B5EF4-FFF2-40B4-BE49-F238E27FC236}">
                    <a16:creationId xmlns:a16="http://schemas.microsoft.com/office/drawing/2014/main" id="{C405BA89-5E69-E34D-8BF2-C4B6351CB44B}"/>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1" name="Rectangle 908">
                <a:extLst>
                  <a:ext uri="{FF2B5EF4-FFF2-40B4-BE49-F238E27FC236}">
                    <a16:creationId xmlns:a16="http://schemas.microsoft.com/office/drawing/2014/main" id="{BEE1B41B-4E66-9746-969A-F01CAF6A3CDA}"/>
                  </a:ext>
                </a:extLst>
              </p:cNvPr>
              <p:cNvSpPr>
                <a:spLocks noChangeArrowheads="1"/>
              </p:cNvSpPr>
              <p:nvPr/>
            </p:nvSpPr>
            <p:spPr bwMode="auto">
              <a:xfrm>
                <a:off x="4209"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32" name="Freeform 909">
                <a:extLst>
                  <a:ext uri="{FF2B5EF4-FFF2-40B4-BE49-F238E27FC236}">
                    <a16:creationId xmlns:a16="http://schemas.microsoft.com/office/drawing/2014/main" id="{5B85AD69-1925-1341-8DFA-7A4DF673EEC4}"/>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3" name="Freeform 910">
                <a:extLst>
                  <a:ext uri="{FF2B5EF4-FFF2-40B4-BE49-F238E27FC236}">
                    <a16:creationId xmlns:a16="http://schemas.microsoft.com/office/drawing/2014/main" id="{C4185373-6A8A-4149-9978-81B03450120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4" name="Rectangle 911">
                <a:extLst>
                  <a:ext uri="{FF2B5EF4-FFF2-40B4-BE49-F238E27FC236}">
                    <a16:creationId xmlns:a16="http://schemas.microsoft.com/office/drawing/2014/main" id="{3666E251-0719-5748-AF0C-93134CF40086}"/>
                  </a:ext>
                </a:extLst>
              </p:cNvPr>
              <p:cNvSpPr>
                <a:spLocks noChangeArrowheads="1"/>
              </p:cNvSpPr>
              <p:nvPr/>
            </p:nvSpPr>
            <p:spPr bwMode="auto">
              <a:xfrm>
                <a:off x="4216" y="689"/>
                <a:ext cx="587"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35" name="Group 912">
                <a:extLst>
                  <a:ext uri="{FF2B5EF4-FFF2-40B4-BE49-F238E27FC236}">
                    <a16:creationId xmlns:a16="http://schemas.microsoft.com/office/drawing/2014/main" id="{232623E2-627B-D14D-B0FB-CD7098D11249}"/>
                  </a:ext>
                </a:extLst>
              </p:cNvPr>
              <p:cNvGrpSpPr>
                <a:grpSpLocks/>
              </p:cNvGrpSpPr>
              <p:nvPr/>
            </p:nvGrpSpPr>
            <p:grpSpPr bwMode="auto">
              <a:xfrm>
                <a:off x="4749" y="668"/>
                <a:ext cx="581" cy="145"/>
                <a:chOff x="614" y="2568"/>
                <a:chExt cx="725" cy="139"/>
              </a:xfrm>
            </p:grpSpPr>
            <p:sp>
              <p:nvSpPr>
                <p:cNvPr id="61" name="AutoShape 913">
                  <a:extLst>
                    <a:ext uri="{FF2B5EF4-FFF2-40B4-BE49-F238E27FC236}">
                      <a16:creationId xmlns:a16="http://schemas.microsoft.com/office/drawing/2014/main" id="{857B9C43-7C5C-2348-8660-BA024F6313C2}"/>
                    </a:ext>
                  </a:extLst>
                </p:cNvPr>
                <p:cNvSpPr>
                  <a:spLocks noChangeArrowheads="1"/>
                </p:cNvSpPr>
                <p:nvPr/>
              </p:nvSpPr>
              <p:spPr bwMode="auto">
                <a:xfrm>
                  <a:off x="615" y="2568"/>
                  <a:ext cx="723" cy="12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2" name="AutoShape 914">
                  <a:extLst>
                    <a:ext uri="{FF2B5EF4-FFF2-40B4-BE49-F238E27FC236}">
                      <a16:creationId xmlns:a16="http://schemas.microsoft.com/office/drawing/2014/main" id="{05AEBC7D-0CFA-0E44-B67C-50A33880B24B}"/>
                    </a:ext>
                  </a:extLst>
                </p:cNvPr>
                <p:cNvSpPr>
                  <a:spLocks noChangeArrowheads="1"/>
                </p:cNvSpPr>
                <p:nvPr/>
              </p:nvSpPr>
              <p:spPr bwMode="auto">
                <a:xfrm>
                  <a:off x="634" y="2581"/>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36" name="Rectangle 915">
                <a:extLst>
                  <a:ext uri="{FF2B5EF4-FFF2-40B4-BE49-F238E27FC236}">
                    <a16:creationId xmlns:a16="http://schemas.microsoft.com/office/drawing/2014/main" id="{AEACDAA3-8AA8-6A49-AD26-9EE0EBFF8B7B}"/>
                  </a:ext>
                </a:extLst>
              </p:cNvPr>
              <p:cNvSpPr>
                <a:spLocks noChangeArrowheads="1"/>
              </p:cNvSpPr>
              <p:nvPr/>
            </p:nvSpPr>
            <p:spPr bwMode="auto">
              <a:xfrm>
                <a:off x="4224" y="1019"/>
                <a:ext cx="594"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37" name="Group 916">
                <a:extLst>
                  <a:ext uri="{FF2B5EF4-FFF2-40B4-BE49-F238E27FC236}">
                    <a16:creationId xmlns:a16="http://schemas.microsoft.com/office/drawing/2014/main" id="{1A83026F-3F53-9643-8F29-FA2E039B373F}"/>
                  </a:ext>
                </a:extLst>
              </p:cNvPr>
              <p:cNvGrpSpPr>
                <a:grpSpLocks/>
              </p:cNvGrpSpPr>
              <p:nvPr/>
            </p:nvGrpSpPr>
            <p:grpSpPr bwMode="auto">
              <a:xfrm>
                <a:off x="4747" y="994"/>
                <a:ext cx="581" cy="134"/>
                <a:chOff x="614" y="2568"/>
                <a:chExt cx="725" cy="139"/>
              </a:xfrm>
            </p:grpSpPr>
            <p:sp>
              <p:nvSpPr>
                <p:cNvPr id="59" name="AutoShape 917">
                  <a:extLst>
                    <a:ext uri="{FF2B5EF4-FFF2-40B4-BE49-F238E27FC236}">
                      <a16:creationId xmlns:a16="http://schemas.microsoft.com/office/drawing/2014/main" id="{52E81D27-5E50-234E-9001-3524A94EB59A}"/>
                    </a:ext>
                  </a:extLst>
                </p:cNvPr>
                <p:cNvSpPr>
                  <a:spLocks noChangeArrowheads="1"/>
                </p:cNvSpPr>
                <p:nvPr/>
              </p:nvSpPr>
              <p:spPr bwMode="auto">
                <a:xfrm>
                  <a:off x="617" y="2565"/>
                  <a:ext cx="723"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0" name="AutoShape 918">
                  <a:extLst>
                    <a:ext uri="{FF2B5EF4-FFF2-40B4-BE49-F238E27FC236}">
                      <a16:creationId xmlns:a16="http://schemas.microsoft.com/office/drawing/2014/main" id="{B6A78DF5-A2A0-ED40-80EE-791D05788E8C}"/>
                    </a:ext>
                  </a:extLst>
                </p:cNvPr>
                <p:cNvSpPr>
                  <a:spLocks noChangeArrowheads="1"/>
                </p:cNvSpPr>
                <p:nvPr/>
              </p:nvSpPr>
              <p:spPr bwMode="auto">
                <a:xfrm>
                  <a:off x="627" y="2580"/>
                  <a:ext cx="70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38" name="Rectangle 919">
                <a:extLst>
                  <a:ext uri="{FF2B5EF4-FFF2-40B4-BE49-F238E27FC236}">
                    <a16:creationId xmlns:a16="http://schemas.microsoft.com/office/drawing/2014/main" id="{8734703D-B68E-8748-AD6B-127F1C6C3C67}"/>
                  </a:ext>
                </a:extLst>
              </p:cNvPr>
              <p:cNvSpPr>
                <a:spLocks noChangeArrowheads="1"/>
              </p:cNvSpPr>
              <p:nvPr/>
            </p:nvSpPr>
            <p:spPr bwMode="auto">
              <a:xfrm>
                <a:off x="4216" y="1364"/>
                <a:ext cx="594"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39" name="Rectangle 920">
                <a:extLst>
                  <a:ext uri="{FF2B5EF4-FFF2-40B4-BE49-F238E27FC236}">
                    <a16:creationId xmlns:a16="http://schemas.microsoft.com/office/drawing/2014/main" id="{43CA87E6-9680-7349-8D67-A42CD1FA829C}"/>
                  </a:ext>
                </a:extLst>
              </p:cNvPr>
              <p:cNvSpPr>
                <a:spLocks noChangeArrowheads="1"/>
              </p:cNvSpPr>
              <p:nvPr/>
            </p:nvSpPr>
            <p:spPr bwMode="auto">
              <a:xfrm>
                <a:off x="4224" y="1659"/>
                <a:ext cx="602"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40" name="Group 921">
                <a:extLst>
                  <a:ext uri="{FF2B5EF4-FFF2-40B4-BE49-F238E27FC236}">
                    <a16:creationId xmlns:a16="http://schemas.microsoft.com/office/drawing/2014/main" id="{B872ACE3-F056-CD42-A484-E0E192157D8E}"/>
                  </a:ext>
                </a:extLst>
              </p:cNvPr>
              <p:cNvGrpSpPr>
                <a:grpSpLocks/>
              </p:cNvGrpSpPr>
              <p:nvPr/>
            </p:nvGrpSpPr>
            <p:grpSpPr bwMode="auto">
              <a:xfrm>
                <a:off x="4733" y="1630"/>
                <a:ext cx="586" cy="151"/>
                <a:chOff x="611" y="2571"/>
                <a:chExt cx="730" cy="139"/>
              </a:xfrm>
            </p:grpSpPr>
            <p:sp>
              <p:nvSpPr>
                <p:cNvPr id="57" name="AutoShape 922">
                  <a:extLst>
                    <a:ext uri="{FF2B5EF4-FFF2-40B4-BE49-F238E27FC236}">
                      <a16:creationId xmlns:a16="http://schemas.microsoft.com/office/drawing/2014/main" id="{5DEC78F2-B310-7A4B-B9E2-397F21DAF066}"/>
                    </a:ext>
                  </a:extLst>
                </p:cNvPr>
                <p:cNvSpPr>
                  <a:spLocks noChangeArrowheads="1"/>
                </p:cNvSpPr>
                <p:nvPr/>
              </p:nvSpPr>
              <p:spPr bwMode="auto">
                <a:xfrm>
                  <a:off x="613" y="2571"/>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8" name="AutoShape 923">
                  <a:extLst>
                    <a:ext uri="{FF2B5EF4-FFF2-40B4-BE49-F238E27FC236}">
                      <a16:creationId xmlns:a16="http://schemas.microsoft.com/office/drawing/2014/main" id="{4BAC35D5-9AE5-5546-B357-5E9D720FCAE5}"/>
                    </a:ext>
                  </a:extLst>
                </p:cNvPr>
                <p:cNvSpPr>
                  <a:spLocks noChangeArrowheads="1"/>
                </p:cNvSpPr>
                <p:nvPr/>
              </p:nvSpPr>
              <p:spPr bwMode="auto">
                <a:xfrm>
                  <a:off x="632" y="2591"/>
                  <a:ext cx="693"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41" name="Freeform 924">
                <a:extLst>
                  <a:ext uri="{FF2B5EF4-FFF2-40B4-BE49-F238E27FC236}">
                    <a16:creationId xmlns:a16="http://schemas.microsoft.com/office/drawing/2014/main" id="{6FEDC341-483C-D340-9720-30D4F4ED649C}"/>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42" name="Group 925">
                <a:extLst>
                  <a:ext uri="{FF2B5EF4-FFF2-40B4-BE49-F238E27FC236}">
                    <a16:creationId xmlns:a16="http://schemas.microsoft.com/office/drawing/2014/main" id="{023CE296-3E8C-014C-BCC0-9E5FAB16EBA4}"/>
                  </a:ext>
                </a:extLst>
              </p:cNvPr>
              <p:cNvGrpSpPr>
                <a:grpSpLocks/>
              </p:cNvGrpSpPr>
              <p:nvPr/>
            </p:nvGrpSpPr>
            <p:grpSpPr bwMode="auto">
              <a:xfrm>
                <a:off x="4739" y="1327"/>
                <a:ext cx="582" cy="139"/>
                <a:chOff x="614" y="2568"/>
                <a:chExt cx="725" cy="139"/>
              </a:xfrm>
            </p:grpSpPr>
            <p:sp>
              <p:nvSpPr>
                <p:cNvPr id="55" name="AutoShape 926">
                  <a:extLst>
                    <a:ext uri="{FF2B5EF4-FFF2-40B4-BE49-F238E27FC236}">
                      <a16:creationId xmlns:a16="http://schemas.microsoft.com/office/drawing/2014/main" id="{8324FC35-D619-B14F-8652-42CE1673CA41}"/>
                    </a:ext>
                  </a:extLst>
                </p:cNvPr>
                <p:cNvSpPr>
                  <a:spLocks noChangeArrowheads="1"/>
                </p:cNvSpPr>
                <p:nvPr/>
              </p:nvSpPr>
              <p:spPr bwMode="auto">
                <a:xfrm>
                  <a:off x="618" y="2569"/>
                  <a:ext cx="712"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6" name="AutoShape 927">
                  <a:extLst>
                    <a:ext uri="{FF2B5EF4-FFF2-40B4-BE49-F238E27FC236}">
                      <a16:creationId xmlns:a16="http://schemas.microsoft.com/office/drawing/2014/main" id="{ADB26010-A010-6148-81B5-7D84777D49F9}"/>
                    </a:ext>
                  </a:extLst>
                </p:cNvPr>
                <p:cNvSpPr>
                  <a:spLocks noChangeArrowheads="1"/>
                </p:cNvSpPr>
                <p:nvPr/>
              </p:nvSpPr>
              <p:spPr bwMode="auto">
                <a:xfrm>
                  <a:off x="637" y="2583"/>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43" name="Rectangle 928">
                <a:extLst>
                  <a:ext uri="{FF2B5EF4-FFF2-40B4-BE49-F238E27FC236}">
                    <a16:creationId xmlns:a16="http://schemas.microsoft.com/office/drawing/2014/main" id="{4D097071-15BC-014D-9F42-A6D93DB09C77}"/>
                  </a:ext>
                </a:extLst>
              </p:cNvPr>
              <p:cNvSpPr>
                <a:spLocks noChangeArrowheads="1"/>
              </p:cNvSpPr>
              <p:nvPr/>
            </p:nvSpPr>
            <p:spPr bwMode="auto">
              <a:xfrm>
                <a:off x="5253" y="429"/>
                <a:ext cx="69"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44" name="Freeform 929">
                <a:extLst>
                  <a:ext uri="{FF2B5EF4-FFF2-40B4-BE49-F238E27FC236}">
                    <a16:creationId xmlns:a16="http://schemas.microsoft.com/office/drawing/2014/main" id="{F9F71B50-9FCA-3043-ABA0-141F7A1FC1C1}"/>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5" name="Freeform 930">
                <a:extLst>
                  <a:ext uri="{FF2B5EF4-FFF2-40B4-BE49-F238E27FC236}">
                    <a16:creationId xmlns:a16="http://schemas.microsoft.com/office/drawing/2014/main" id="{222AC8FF-2FBE-6B4F-857C-494DB4552291}"/>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6" name="Oval 931">
                <a:extLst>
                  <a:ext uri="{FF2B5EF4-FFF2-40B4-BE49-F238E27FC236}">
                    <a16:creationId xmlns:a16="http://schemas.microsoft.com/office/drawing/2014/main" id="{B301E399-5801-3843-92C4-100C625F44DC}"/>
                  </a:ext>
                </a:extLst>
              </p:cNvPr>
              <p:cNvSpPr>
                <a:spLocks noChangeArrowheads="1"/>
              </p:cNvSpPr>
              <p:nvPr/>
            </p:nvSpPr>
            <p:spPr bwMode="auto">
              <a:xfrm>
                <a:off x="5519" y="2607"/>
                <a:ext cx="46"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47" name="Freeform 932">
                <a:extLst>
                  <a:ext uri="{FF2B5EF4-FFF2-40B4-BE49-F238E27FC236}">
                    <a16:creationId xmlns:a16="http://schemas.microsoft.com/office/drawing/2014/main" id="{D9BC880A-8880-D44A-8749-1BFC6B160FA7}"/>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 name="AutoShape 933">
                <a:extLst>
                  <a:ext uri="{FF2B5EF4-FFF2-40B4-BE49-F238E27FC236}">
                    <a16:creationId xmlns:a16="http://schemas.microsoft.com/office/drawing/2014/main" id="{393F8118-0711-154E-A6FA-632710B3E6B5}"/>
                  </a:ext>
                </a:extLst>
              </p:cNvPr>
              <p:cNvSpPr>
                <a:spLocks noChangeArrowheads="1"/>
              </p:cNvSpPr>
              <p:nvPr/>
            </p:nvSpPr>
            <p:spPr bwMode="auto">
              <a:xfrm>
                <a:off x="4140" y="2684"/>
                <a:ext cx="1196" cy="141"/>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49" name="AutoShape 934">
                <a:extLst>
                  <a:ext uri="{FF2B5EF4-FFF2-40B4-BE49-F238E27FC236}">
                    <a16:creationId xmlns:a16="http://schemas.microsoft.com/office/drawing/2014/main" id="{75D86914-8875-AD43-A7E8-D9BB4787B256}"/>
                  </a:ext>
                </a:extLst>
              </p:cNvPr>
              <p:cNvSpPr>
                <a:spLocks noChangeArrowheads="1"/>
              </p:cNvSpPr>
              <p:nvPr/>
            </p:nvSpPr>
            <p:spPr bwMode="auto">
              <a:xfrm>
                <a:off x="4209" y="2713"/>
                <a:ext cx="1067"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0" name="Oval 935">
                <a:extLst>
                  <a:ext uri="{FF2B5EF4-FFF2-40B4-BE49-F238E27FC236}">
                    <a16:creationId xmlns:a16="http://schemas.microsoft.com/office/drawing/2014/main" id="{66D89C89-D606-974B-B75D-0D8717AB55AB}"/>
                  </a:ext>
                </a:extLst>
              </p:cNvPr>
              <p:cNvSpPr>
                <a:spLocks noChangeArrowheads="1"/>
              </p:cNvSpPr>
              <p:nvPr/>
            </p:nvSpPr>
            <p:spPr bwMode="auto">
              <a:xfrm>
                <a:off x="4308" y="2382"/>
                <a:ext cx="160"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1" name="Oval 936">
                <a:extLst>
                  <a:ext uri="{FF2B5EF4-FFF2-40B4-BE49-F238E27FC236}">
                    <a16:creationId xmlns:a16="http://schemas.microsoft.com/office/drawing/2014/main" id="{25574DBE-4535-ED4F-AEDB-0EF2B4BBF224}"/>
                  </a:ext>
                </a:extLst>
              </p:cNvPr>
              <p:cNvSpPr>
                <a:spLocks noChangeArrowheads="1"/>
              </p:cNvSpPr>
              <p:nvPr/>
            </p:nvSpPr>
            <p:spPr bwMode="auto">
              <a:xfrm>
                <a:off x="4483" y="2382"/>
                <a:ext cx="160" cy="14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dirty="0">
                  <a:solidFill>
                    <a:srgbClr val="FF0000"/>
                  </a:solidFill>
                  <a:latin typeface="Arial" charset="0"/>
                  <a:cs typeface="Arial" charset="0"/>
                </a:endParaRPr>
              </a:p>
            </p:txBody>
          </p:sp>
          <p:sp>
            <p:nvSpPr>
              <p:cNvPr id="53" name="Oval 937">
                <a:extLst>
                  <a:ext uri="{FF2B5EF4-FFF2-40B4-BE49-F238E27FC236}">
                    <a16:creationId xmlns:a16="http://schemas.microsoft.com/office/drawing/2014/main" id="{C64F88BB-8747-804C-9C30-A681CB4DDF50}"/>
                  </a:ext>
                </a:extLst>
              </p:cNvPr>
              <p:cNvSpPr>
                <a:spLocks noChangeArrowheads="1"/>
              </p:cNvSpPr>
              <p:nvPr/>
            </p:nvSpPr>
            <p:spPr bwMode="auto">
              <a:xfrm>
                <a:off x="4666" y="2382"/>
                <a:ext cx="152"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4" name="Rectangle 938">
                <a:extLst>
                  <a:ext uri="{FF2B5EF4-FFF2-40B4-BE49-F238E27FC236}">
                    <a16:creationId xmlns:a16="http://schemas.microsoft.com/office/drawing/2014/main" id="{57D7C4B6-8B5D-2942-8D2C-DC825CD47F8D}"/>
                  </a:ext>
                </a:extLst>
              </p:cNvPr>
              <p:cNvSpPr>
                <a:spLocks noChangeArrowheads="1"/>
              </p:cNvSpPr>
              <p:nvPr/>
            </p:nvSpPr>
            <p:spPr bwMode="auto">
              <a:xfrm>
                <a:off x="5062" y="1834"/>
                <a:ext cx="84"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sp>
        <p:nvSpPr>
          <p:cNvPr id="126" name="Oval 355">
            <a:extLst>
              <a:ext uri="{FF2B5EF4-FFF2-40B4-BE49-F238E27FC236}">
                <a16:creationId xmlns:a16="http://schemas.microsoft.com/office/drawing/2014/main" id="{E1CB85AF-850A-124D-8CE3-6ACFED2BA68D}"/>
              </a:ext>
            </a:extLst>
          </p:cNvPr>
          <p:cNvSpPr>
            <a:spLocks noChangeArrowheads="1"/>
          </p:cNvSpPr>
          <p:nvPr/>
        </p:nvSpPr>
        <p:spPr bwMode="auto">
          <a:xfrm>
            <a:off x="6025106" y="1569883"/>
            <a:ext cx="1435100" cy="407987"/>
          </a:xfrm>
          <a:prstGeom prst="ellipse">
            <a:avLst/>
          </a:prstGeom>
          <a:solidFill>
            <a:schemeClr val="bg1"/>
          </a:solidFill>
          <a:ln w="9525">
            <a:solidFill>
              <a:schemeClr val="tx1"/>
            </a:solidFill>
            <a:round/>
            <a:headEnd/>
            <a:tailEnd/>
          </a:ln>
        </p:spPr>
        <p:txBody>
          <a:bodyPr wrap="none" anchor="ctr"/>
          <a:lstStyle/>
          <a:p>
            <a:endParaRPr lang="en-US" dirty="0"/>
          </a:p>
        </p:txBody>
      </p:sp>
      <p:sp>
        <p:nvSpPr>
          <p:cNvPr id="127" name="Oval 356">
            <a:extLst>
              <a:ext uri="{FF2B5EF4-FFF2-40B4-BE49-F238E27FC236}">
                <a16:creationId xmlns:a16="http://schemas.microsoft.com/office/drawing/2014/main" id="{D2388C87-1428-A14C-800A-63448451FD83}"/>
              </a:ext>
            </a:extLst>
          </p:cNvPr>
          <p:cNvSpPr>
            <a:spLocks noChangeArrowheads="1"/>
          </p:cNvSpPr>
          <p:nvPr/>
        </p:nvSpPr>
        <p:spPr bwMode="auto">
          <a:xfrm>
            <a:off x="5612356" y="1706408"/>
            <a:ext cx="815975" cy="196850"/>
          </a:xfrm>
          <a:prstGeom prst="ellipse">
            <a:avLst/>
          </a:prstGeom>
          <a:solidFill>
            <a:schemeClr val="bg1"/>
          </a:solidFill>
          <a:ln w="9525">
            <a:solidFill>
              <a:schemeClr val="tx1"/>
            </a:solidFill>
            <a:round/>
            <a:headEnd/>
            <a:tailEnd/>
          </a:ln>
        </p:spPr>
        <p:txBody>
          <a:bodyPr wrap="none" anchor="ctr"/>
          <a:lstStyle/>
          <a:p>
            <a:endParaRPr lang="en-US" dirty="0"/>
          </a:p>
        </p:txBody>
      </p:sp>
      <p:sp>
        <p:nvSpPr>
          <p:cNvPr id="128" name="Oval 357">
            <a:extLst>
              <a:ext uri="{FF2B5EF4-FFF2-40B4-BE49-F238E27FC236}">
                <a16:creationId xmlns:a16="http://schemas.microsoft.com/office/drawing/2014/main" id="{D0E5DD08-AB0D-4144-91C8-D7DA477FEFB5}"/>
              </a:ext>
            </a:extLst>
          </p:cNvPr>
          <p:cNvSpPr>
            <a:spLocks noChangeArrowheads="1"/>
          </p:cNvSpPr>
          <p:nvPr/>
        </p:nvSpPr>
        <p:spPr bwMode="auto">
          <a:xfrm>
            <a:off x="5528218" y="1861983"/>
            <a:ext cx="350838" cy="153987"/>
          </a:xfrm>
          <a:prstGeom prst="ellipse">
            <a:avLst/>
          </a:prstGeom>
          <a:solidFill>
            <a:schemeClr val="bg1"/>
          </a:solidFill>
          <a:ln w="9525">
            <a:solidFill>
              <a:schemeClr val="tx1"/>
            </a:solidFill>
            <a:round/>
            <a:headEnd/>
            <a:tailEnd/>
          </a:ln>
        </p:spPr>
        <p:txBody>
          <a:bodyPr wrap="none" anchor="ctr"/>
          <a:lstStyle/>
          <a:p>
            <a:endParaRPr lang="en-US" dirty="0"/>
          </a:p>
        </p:txBody>
      </p:sp>
      <p:grpSp>
        <p:nvGrpSpPr>
          <p:cNvPr id="129" name="Group 2">
            <a:extLst>
              <a:ext uri="{FF2B5EF4-FFF2-40B4-BE49-F238E27FC236}">
                <a16:creationId xmlns:a16="http://schemas.microsoft.com/office/drawing/2014/main" id="{B224DD07-F8AD-E94B-AC4A-19AC28378364}"/>
              </a:ext>
            </a:extLst>
          </p:cNvPr>
          <p:cNvGrpSpPr>
            <a:grpSpLocks/>
          </p:cNvGrpSpPr>
          <p:nvPr/>
        </p:nvGrpSpPr>
        <p:grpSpPr bwMode="auto">
          <a:xfrm>
            <a:off x="6964906" y="914245"/>
            <a:ext cx="2897187" cy="1404937"/>
            <a:chOff x="5670550" y="1182688"/>
            <a:chExt cx="2897188" cy="1404937"/>
          </a:xfrm>
        </p:grpSpPr>
        <p:sp>
          <p:nvSpPr>
            <p:cNvPr id="130" name="Oval 354">
              <a:extLst>
                <a:ext uri="{FF2B5EF4-FFF2-40B4-BE49-F238E27FC236}">
                  <a16:creationId xmlns:a16="http://schemas.microsoft.com/office/drawing/2014/main" id="{ABAFD0F1-D93C-DA45-B207-CF5A3584357B}"/>
                </a:ext>
              </a:extLst>
            </p:cNvPr>
            <p:cNvSpPr>
              <a:spLocks noChangeArrowheads="1"/>
            </p:cNvSpPr>
            <p:nvPr/>
          </p:nvSpPr>
          <p:spPr bwMode="auto">
            <a:xfrm>
              <a:off x="5670550" y="1182688"/>
              <a:ext cx="2897188" cy="1404937"/>
            </a:xfrm>
            <a:prstGeom prst="ellipse">
              <a:avLst/>
            </a:prstGeom>
            <a:solidFill>
              <a:schemeClr val="bg1"/>
            </a:solidFill>
            <a:ln w="9525">
              <a:solidFill>
                <a:schemeClr val="tx1"/>
              </a:solidFill>
              <a:round/>
              <a:headEnd/>
              <a:tailEnd/>
            </a:ln>
          </p:spPr>
          <p:txBody>
            <a:bodyPr wrap="none" anchor="ctr"/>
            <a:lstStyle/>
            <a:p>
              <a:endParaRPr lang="en-US" dirty="0"/>
            </a:p>
          </p:txBody>
        </p:sp>
        <p:sp>
          <p:nvSpPr>
            <p:cNvPr id="131" name="Text Box 353">
              <a:extLst>
                <a:ext uri="{FF2B5EF4-FFF2-40B4-BE49-F238E27FC236}">
                  <a16:creationId xmlns:a16="http://schemas.microsoft.com/office/drawing/2014/main" id="{2E04FD3D-536F-EC41-8CC4-A8B688252BB7}"/>
                </a:ext>
              </a:extLst>
            </p:cNvPr>
            <p:cNvSpPr txBox="1">
              <a:spLocks noChangeArrowheads="1"/>
            </p:cNvSpPr>
            <p:nvPr/>
          </p:nvSpPr>
          <p:spPr bwMode="auto">
            <a:xfrm>
              <a:off x="6016252" y="1397349"/>
              <a:ext cx="2245988" cy="1083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pPr>
              <a:r>
                <a:rPr lang="en-US" dirty="0">
                  <a:latin typeface="+mn-lt"/>
                  <a:cs typeface="Arial" charset="0"/>
                </a:rPr>
                <a:t>Should arriving packet be allowed in? Departing packet let out?</a:t>
              </a:r>
            </a:p>
          </p:txBody>
        </p:sp>
      </p:grpSp>
      <p:grpSp>
        <p:nvGrpSpPr>
          <p:cNvPr id="132" name="Group 131">
            <a:extLst>
              <a:ext uri="{FF2B5EF4-FFF2-40B4-BE49-F238E27FC236}">
                <a16:creationId xmlns:a16="http://schemas.microsoft.com/office/drawing/2014/main" id="{E6C7D360-97CE-E444-BAB7-249EE9E08ADB}"/>
              </a:ext>
            </a:extLst>
          </p:cNvPr>
          <p:cNvGrpSpPr/>
          <p:nvPr/>
        </p:nvGrpSpPr>
        <p:grpSpPr>
          <a:xfrm>
            <a:off x="5999356" y="2543593"/>
            <a:ext cx="737685" cy="500690"/>
            <a:chOff x="5367131" y="3866019"/>
            <a:chExt cx="1637539" cy="741718"/>
          </a:xfrm>
        </p:grpSpPr>
        <p:sp>
          <p:nvSpPr>
            <p:cNvPr id="133" name="Right Arrow 132">
              <a:extLst>
                <a:ext uri="{FF2B5EF4-FFF2-40B4-BE49-F238E27FC236}">
                  <a16:creationId xmlns:a16="http://schemas.microsoft.com/office/drawing/2014/main" id="{73D4F25E-C81F-004E-BFE3-DF04C7212F77}"/>
                </a:ext>
              </a:extLst>
            </p:cNvPr>
            <p:cNvSpPr/>
            <p:nvPr/>
          </p:nvSpPr>
          <p:spPr>
            <a:xfrm rot="10800000">
              <a:off x="5367131" y="4187685"/>
              <a:ext cx="1060173" cy="172279"/>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Group 201">
              <a:extLst>
                <a:ext uri="{FF2B5EF4-FFF2-40B4-BE49-F238E27FC236}">
                  <a16:creationId xmlns:a16="http://schemas.microsoft.com/office/drawing/2014/main" id="{90CB7EBC-2272-FB4E-9402-867BE322FC0D}"/>
                </a:ext>
              </a:extLst>
            </p:cNvPr>
            <p:cNvGrpSpPr>
              <a:grpSpLocks/>
            </p:cNvGrpSpPr>
            <p:nvPr/>
          </p:nvGrpSpPr>
          <p:grpSpPr bwMode="auto">
            <a:xfrm>
              <a:off x="6417064" y="3866019"/>
              <a:ext cx="587606" cy="741718"/>
              <a:chOff x="375561" y="297711"/>
              <a:chExt cx="1252683" cy="2138362"/>
            </a:xfrm>
          </p:grpSpPr>
          <p:sp>
            <p:nvSpPr>
              <p:cNvPr id="135" name="Freeform 134">
                <a:extLst>
                  <a:ext uri="{FF2B5EF4-FFF2-40B4-BE49-F238E27FC236}">
                    <a16:creationId xmlns:a16="http://schemas.microsoft.com/office/drawing/2014/main" id="{61334CF0-30C3-BF4D-8E00-8253AD590E7A}"/>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6" name="Freeform 135">
                <a:extLst>
                  <a:ext uri="{FF2B5EF4-FFF2-40B4-BE49-F238E27FC236}">
                    <a16:creationId xmlns:a16="http://schemas.microsoft.com/office/drawing/2014/main" id="{326B27B4-DECE-3142-9140-A1C62709BD01}"/>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7" name="Rectangle 136">
                <a:extLst>
                  <a:ext uri="{FF2B5EF4-FFF2-40B4-BE49-F238E27FC236}">
                    <a16:creationId xmlns:a16="http://schemas.microsoft.com/office/drawing/2014/main" id="{99DE0512-0151-D449-97E2-693E3647A267}"/>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grpSp>
        <p:nvGrpSpPr>
          <p:cNvPr id="138" name="Group 137">
            <a:extLst>
              <a:ext uri="{FF2B5EF4-FFF2-40B4-BE49-F238E27FC236}">
                <a16:creationId xmlns:a16="http://schemas.microsoft.com/office/drawing/2014/main" id="{AA467161-4E43-A943-8CF0-0551130C3765}"/>
              </a:ext>
            </a:extLst>
          </p:cNvPr>
          <p:cNvGrpSpPr/>
          <p:nvPr/>
        </p:nvGrpSpPr>
        <p:grpSpPr>
          <a:xfrm>
            <a:off x="4706724" y="2160734"/>
            <a:ext cx="539872" cy="500690"/>
            <a:chOff x="6417064" y="3866019"/>
            <a:chExt cx="1198427" cy="741718"/>
          </a:xfrm>
        </p:grpSpPr>
        <p:sp>
          <p:nvSpPr>
            <p:cNvPr id="139" name="Right Arrow 138">
              <a:extLst>
                <a:ext uri="{FF2B5EF4-FFF2-40B4-BE49-F238E27FC236}">
                  <a16:creationId xmlns:a16="http://schemas.microsoft.com/office/drawing/2014/main" id="{ED48A8A1-C5F0-664C-9E7C-B4385290B738}"/>
                </a:ext>
              </a:extLst>
            </p:cNvPr>
            <p:cNvSpPr/>
            <p:nvPr/>
          </p:nvSpPr>
          <p:spPr>
            <a:xfrm>
              <a:off x="6555318" y="4171165"/>
              <a:ext cx="1060173" cy="172278"/>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201">
              <a:extLst>
                <a:ext uri="{FF2B5EF4-FFF2-40B4-BE49-F238E27FC236}">
                  <a16:creationId xmlns:a16="http://schemas.microsoft.com/office/drawing/2014/main" id="{9F38C6F8-7430-034C-885F-0781F08D5423}"/>
                </a:ext>
              </a:extLst>
            </p:cNvPr>
            <p:cNvGrpSpPr>
              <a:grpSpLocks/>
            </p:cNvGrpSpPr>
            <p:nvPr/>
          </p:nvGrpSpPr>
          <p:grpSpPr bwMode="auto">
            <a:xfrm>
              <a:off x="6417064" y="3866019"/>
              <a:ext cx="587606" cy="741718"/>
              <a:chOff x="375561" y="297711"/>
              <a:chExt cx="1252683" cy="2138362"/>
            </a:xfrm>
          </p:grpSpPr>
          <p:sp>
            <p:nvSpPr>
              <p:cNvPr id="141" name="Freeform 140">
                <a:extLst>
                  <a:ext uri="{FF2B5EF4-FFF2-40B4-BE49-F238E27FC236}">
                    <a16:creationId xmlns:a16="http://schemas.microsoft.com/office/drawing/2014/main" id="{4DE0FB97-8476-F447-948F-8AB8722A4AAA}"/>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2" name="Freeform 141">
                <a:extLst>
                  <a:ext uri="{FF2B5EF4-FFF2-40B4-BE49-F238E27FC236}">
                    <a16:creationId xmlns:a16="http://schemas.microsoft.com/office/drawing/2014/main" id="{425580B9-9E0A-8947-B275-77E93F2580DA}"/>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3" name="Rectangle 142">
                <a:extLst>
                  <a:ext uri="{FF2B5EF4-FFF2-40B4-BE49-F238E27FC236}">
                    <a16:creationId xmlns:a16="http://schemas.microsoft.com/office/drawing/2014/main" id="{2FA4335F-73DB-5D4A-B84C-265F918FC0A3}"/>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sp>
        <p:nvSpPr>
          <p:cNvPr id="144" name="Rectangle 3">
            <a:extLst>
              <a:ext uri="{FF2B5EF4-FFF2-40B4-BE49-F238E27FC236}">
                <a16:creationId xmlns:a16="http://schemas.microsoft.com/office/drawing/2014/main" id="{6C3303A2-4D0E-1740-8D1E-1F24ED1363C1}"/>
              </a:ext>
            </a:extLst>
          </p:cNvPr>
          <p:cNvSpPr txBox="1">
            <a:spLocks noChangeArrowheads="1"/>
          </p:cNvSpPr>
          <p:nvPr/>
        </p:nvSpPr>
        <p:spPr>
          <a:xfrm>
            <a:off x="935038" y="3700424"/>
            <a:ext cx="10405752" cy="28797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5750"/>
            <a:r>
              <a:rPr lang="en-US" dirty="0"/>
              <a:t>internal network connected to Internet via router </a:t>
            </a:r>
            <a:r>
              <a:rPr lang="en-US" dirty="0">
                <a:solidFill>
                  <a:srgbClr val="CC0000"/>
                </a:solidFill>
              </a:rPr>
              <a:t>firewall</a:t>
            </a:r>
          </a:p>
          <a:p>
            <a:pPr indent="-285750"/>
            <a:r>
              <a:rPr lang="en-US" dirty="0"/>
              <a:t>filters </a:t>
            </a:r>
            <a:r>
              <a:rPr lang="en-US" dirty="0">
                <a:solidFill>
                  <a:srgbClr val="CC0000"/>
                </a:solidFill>
              </a:rPr>
              <a:t>packet-by-packet</a:t>
            </a:r>
            <a:r>
              <a:rPr lang="en-US" i="1" dirty="0">
                <a:solidFill>
                  <a:srgbClr val="CC0000"/>
                </a:solidFill>
              </a:rPr>
              <a:t>, </a:t>
            </a:r>
            <a:r>
              <a:rPr lang="en-US" dirty="0"/>
              <a:t>decision to forward/drop packet based on</a:t>
            </a:r>
            <a:r>
              <a:rPr lang="en-US" sz="2400" dirty="0"/>
              <a:t>:</a:t>
            </a:r>
          </a:p>
          <a:p>
            <a:pPr lvl="1">
              <a:spcBef>
                <a:spcPts val="400"/>
              </a:spcBef>
            </a:pPr>
            <a:r>
              <a:rPr lang="en-US" dirty="0"/>
              <a:t>source IP address, destination IP address</a:t>
            </a:r>
          </a:p>
          <a:p>
            <a:pPr lvl="1">
              <a:spcBef>
                <a:spcPts val="400"/>
              </a:spcBef>
            </a:pPr>
            <a:r>
              <a:rPr lang="en-US" dirty="0"/>
              <a:t>TCP/UDP source, destination port numbers</a:t>
            </a:r>
          </a:p>
          <a:p>
            <a:pPr lvl="1">
              <a:spcBef>
                <a:spcPts val="400"/>
              </a:spcBef>
            </a:pPr>
            <a:r>
              <a:rPr lang="en-US" dirty="0"/>
              <a:t>ICMP message type</a:t>
            </a:r>
          </a:p>
          <a:p>
            <a:pPr lvl="1">
              <a:spcBef>
                <a:spcPts val="400"/>
              </a:spcBef>
            </a:pPr>
            <a:r>
              <a:rPr lang="en-US" dirty="0"/>
              <a:t>TCP SYN, ACK bits</a:t>
            </a:r>
          </a:p>
        </p:txBody>
      </p:sp>
    </p:spTree>
    <p:extLst>
      <p:ext uri="{BB962C8B-B14F-4D97-AF65-F5344CB8AC3E}">
        <p14:creationId xmlns:p14="http://schemas.microsoft.com/office/powerpoint/2010/main" val="360940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107</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Stateless (no history recorded or considered) packet filtering: example</a:t>
            </a:r>
          </a:p>
        </p:txBody>
      </p:sp>
      <p:sp>
        <p:nvSpPr>
          <p:cNvPr id="7" name="Freeform 6">
            <a:extLst>
              <a:ext uri="{FF2B5EF4-FFF2-40B4-BE49-F238E27FC236}">
                <a16:creationId xmlns:a16="http://schemas.microsoft.com/office/drawing/2014/main" id="{12295582-323F-E848-B973-67480C6B9B89}"/>
              </a:ext>
            </a:extLst>
          </p:cNvPr>
          <p:cNvSpPr>
            <a:spLocks/>
          </p:cNvSpPr>
          <p:nvPr/>
        </p:nvSpPr>
        <p:spPr bwMode="auto">
          <a:xfrm>
            <a:off x="2527715" y="1551370"/>
            <a:ext cx="3189287" cy="1808162"/>
          </a:xfrm>
          <a:custGeom>
            <a:avLst/>
            <a:gdLst>
              <a:gd name="T0" fmla="*/ 2147483647 w 1672"/>
              <a:gd name="T1" fmla="*/ 2147483647 h 977"/>
              <a:gd name="T2" fmla="*/ 2147483647 w 1672"/>
              <a:gd name="T3" fmla="*/ 2147483647 h 977"/>
              <a:gd name="T4" fmla="*/ 2147483647 w 1672"/>
              <a:gd name="T5" fmla="*/ 2147483647 h 977"/>
              <a:gd name="T6" fmla="*/ 2147483647 w 1672"/>
              <a:gd name="T7" fmla="*/ 2147483647 h 977"/>
              <a:gd name="T8" fmla="*/ 2147483647 w 1672"/>
              <a:gd name="T9" fmla="*/ 2147483647 h 977"/>
              <a:gd name="T10" fmla="*/ 2147483647 w 1672"/>
              <a:gd name="T11" fmla="*/ 2147483647 h 977"/>
              <a:gd name="T12" fmla="*/ 2147483647 w 1672"/>
              <a:gd name="T13" fmla="*/ 2147483647 h 977"/>
              <a:gd name="T14" fmla="*/ 2147483647 w 1672"/>
              <a:gd name="T15" fmla="*/ 2147483647 h 977"/>
              <a:gd name="T16" fmla="*/ 2147483647 w 1672"/>
              <a:gd name="T17" fmla="*/ 2147483647 h 977"/>
              <a:gd name="T18" fmla="*/ 2147483647 w 1672"/>
              <a:gd name="T19" fmla="*/ 2147483647 h 977"/>
              <a:gd name="T20" fmla="*/ 2147483647 w 1672"/>
              <a:gd name="T21" fmla="*/ 2147483647 h 977"/>
              <a:gd name="T22" fmla="*/ 2147483647 w 1672"/>
              <a:gd name="T23" fmla="*/ 2147483647 h 977"/>
              <a:gd name="T24" fmla="*/ 2147483647 w 1672"/>
              <a:gd name="T25" fmla="*/ 2147483647 h 977"/>
              <a:gd name="T26" fmla="*/ 2147483647 w 1672"/>
              <a:gd name="T27" fmla="*/ 2147483647 h 977"/>
              <a:gd name="T28" fmla="*/ 2147483647 w 1672"/>
              <a:gd name="T29" fmla="*/ 2147483647 h 977"/>
              <a:gd name="T30" fmla="*/ 2147483647 w 1672"/>
              <a:gd name="T31" fmla="*/ 2147483647 h 977"/>
              <a:gd name="T32" fmla="*/ 2147483647 w 1672"/>
              <a:gd name="T33" fmla="*/ 2147483647 h 977"/>
              <a:gd name="T34" fmla="*/ 2147483647 w 1672"/>
              <a:gd name="T35" fmla="*/ 2147483647 h 977"/>
              <a:gd name="T36" fmla="*/ 2147483647 w 1672"/>
              <a:gd name="T37" fmla="*/ 2147483647 h 977"/>
              <a:gd name="T38" fmla="*/ 2147483647 w 1672"/>
              <a:gd name="T39" fmla="*/ 2147483647 h 977"/>
              <a:gd name="T40" fmla="*/ 2147483647 w 1672"/>
              <a:gd name="T41" fmla="*/ 2147483647 h 977"/>
              <a:gd name="T42" fmla="*/ 2147483647 w 1672"/>
              <a:gd name="T43" fmla="*/ 2147483647 h 977"/>
              <a:gd name="T44" fmla="*/ 2147483647 w 1672"/>
              <a:gd name="T45" fmla="*/ 2147483647 h 977"/>
              <a:gd name="T46" fmla="*/ 2147483647 w 1672"/>
              <a:gd name="T47" fmla="*/ 2147483647 h 977"/>
              <a:gd name="T48" fmla="*/ 2147483647 w 1672"/>
              <a:gd name="T49" fmla="*/ 2147483647 h 977"/>
              <a:gd name="T50" fmla="*/ 2147483647 w 1672"/>
              <a:gd name="T51" fmla="*/ 2147483647 h 977"/>
              <a:gd name="T52" fmla="*/ 2147483647 w 1672"/>
              <a:gd name="T53" fmla="*/ 2147483647 h 977"/>
              <a:gd name="T54" fmla="*/ 2147483647 w 1672"/>
              <a:gd name="T55" fmla="*/ 2147483647 h 977"/>
              <a:gd name="T56" fmla="*/ 2147483647 w 1672"/>
              <a:gd name="T57" fmla="*/ 2147483647 h 977"/>
              <a:gd name="T58" fmla="*/ 2147483647 w 1672"/>
              <a:gd name="T59" fmla="*/ 2147483647 h 977"/>
              <a:gd name="T60" fmla="*/ 2147483647 w 1672"/>
              <a:gd name="T61" fmla="*/ 2147483647 h 977"/>
              <a:gd name="T62" fmla="*/ 2147483647 w 1672"/>
              <a:gd name="T63" fmla="*/ 2147483647 h 977"/>
              <a:gd name="T64" fmla="*/ 2147483647 w 1672"/>
              <a:gd name="T65" fmla="*/ 2147483647 h 977"/>
              <a:gd name="T66" fmla="*/ 2147483647 w 1672"/>
              <a:gd name="T67" fmla="*/ 2147483647 h 977"/>
              <a:gd name="T68" fmla="*/ 2147483647 w 1672"/>
              <a:gd name="T69" fmla="*/ 2147483647 h 977"/>
              <a:gd name="T70" fmla="*/ 2147483647 w 1672"/>
              <a:gd name="T71" fmla="*/ 2147483647 h 977"/>
              <a:gd name="T72" fmla="*/ 2147483647 w 1672"/>
              <a:gd name="T73" fmla="*/ 2147483647 h 977"/>
              <a:gd name="T74" fmla="*/ 2147483647 w 1672"/>
              <a:gd name="T75" fmla="*/ 2147483647 h 977"/>
              <a:gd name="T76" fmla="*/ 2147483647 w 1672"/>
              <a:gd name="T77" fmla="*/ 2147483647 h 977"/>
              <a:gd name="T78" fmla="*/ 2147483647 w 1672"/>
              <a:gd name="T79" fmla="*/ 2147483647 h 977"/>
              <a:gd name="T80" fmla="*/ 2147483647 w 1672"/>
              <a:gd name="T81" fmla="*/ 2147483647 h 977"/>
              <a:gd name="T82" fmla="*/ 2147483647 w 1672"/>
              <a:gd name="T83" fmla="*/ 2147483647 h 977"/>
              <a:gd name="T84" fmla="*/ 2147483647 w 1672"/>
              <a:gd name="T85" fmla="*/ 2147483647 h 977"/>
              <a:gd name="T86" fmla="*/ 2147483647 w 1672"/>
              <a:gd name="T87" fmla="*/ 2147483647 h 977"/>
              <a:gd name="T88" fmla="*/ 0 w 1672"/>
              <a:gd name="T89" fmla="*/ 2147483647 h 977"/>
              <a:gd name="T90" fmla="*/ 2147483647 w 1672"/>
              <a:gd name="T91" fmla="*/ 2147483647 h 977"/>
              <a:gd name="T92" fmla="*/ 2147483647 w 1672"/>
              <a:gd name="T93" fmla="*/ 2147483647 h 977"/>
              <a:gd name="T94" fmla="*/ 0 w 1672"/>
              <a:gd name="T95" fmla="*/ 2147483647 h 977"/>
              <a:gd name="T96" fmla="*/ 2147483647 w 1672"/>
              <a:gd name="T97" fmla="*/ 2147483647 h 977"/>
              <a:gd name="T98" fmla="*/ 2147483647 w 1672"/>
              <a:gd name="T99" fmla="*/ 2147483647 h 977"/>
              <a:gd name="T100" fmla="*/ 2147483647 w 1672"/>
              <a:gd name="T101" fmla="*/ 2147483647 h 977"/>
              <a:gd name="T102" fmla="*/ 2147483647 w 1672"/>
              <a:gd name="T103" fmla="*/ 2147483647 h 9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672"/>
              <a:gd name="T157" fmla="*/ 0 h 977"/>
              <a:gd name="T158" fmla="*/ 1672 w 1672"/>
              <a:gd name="T159" fmla="*/ 977 h 9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672" h="977">
                <a:moveTo>
                  <a:pt x="54" y="16"/>
                </a:moveTo>
                <a:lnTo>
                  <a:pt x="57" y="14"/>
                </a:lnTo>
                <a:lnTo>
                  <a:pt x="61" y="10"/>
                </a:lnTo>
                <a:lnTo>
                  <a:pt x="69" y="7"/>
                </a:lnTo>
                <a:lnTo>
                  <a:pt x="77" y="3"/>
                </a:lnTo>
                <a:lnTo>
                  <a:pt x="86" y="1"/>
                </a:lnTo>
                <a:lnTo>
                  <a:pt x="96" y="0"/>
                </a:lnTo>
                <a:lnTo>
                  <a:pt x="105" y="0"/>
                </a:lnTo>
                <a:lnTo>
                  <a:pt x="116" y="0"/>
                </a:lnTo>
                <a:lnTo>
                  <a:pt x="127" y="1"/>
                </a:lnTo>
                <a:lnTo>
                  <a:pt x="138" y="3"/>
                </a:lnTo>
                <a:lnTo>
                  <a:pt x="149" y="6"/>
                </a:lnTo>
                <a:lnTo>
                  <a:pt x="161" y="9"/>
                </a:lnTo>
                <a:lnTo>
                  <a:pt x="174" y="13"/>
                </a:lnTo>
                <a:lnTo>
                  <a:pt x="187" y="17"/>
                </a:lnTo>
                <a:lnTo>
                  <a:pt x="200" y="22"/>
                </a:lnTo>
                <a:lnTo>
                  <a:pt x="212" y="27"/>
                </a:lnTo>
                <a:lnTo>
                  <a:pt x="225" y="31"/>
                </a:lnTo>
                <a:lnTo>
                  <a:pt x="253" y="43"/>
                </a:lnTo>
                <a:lnTo>
                  <a:pt x="281" y="54"/>
                </a:lnTo>
                <a:lnTo>
                  <a:pt x="309" y="65"/>
                </a:lnTo>
                <a:lnTo>
                  <a:pt x="338" y="76"/>
                </a:lnTo>
                <a:lnTo>
                  <a:pt x="352" y="82"/>
                </a:lnTo>
                <a:lnTo>
                  <a:pt x="366" y="86"/>
                </a:lnTo>
                <a:lnTo>
                  <a:pt x="380" y="90"/>
                </a:lnTo>
                <a:lnTo>
                  <a:pt x="394" y="95"/>
                </a:lnTo>
                <a:lnTo>
                  <a:pt x="408" y="97"/>
                </a:lnTo>
                <a:lnTo>
                  <a:pt x="422" y="100"/>
                </a:lnTo>
                <a:lnTo>
                  <a:pt x="436" y="103"/>
                </a:lnTo>
                <a:lnTo>
                  <a:pt x="451" y="104"/>
                </a:lnTo>
                <a:lnTo>
                  <a:pt x="465" y="105"/>
                </a:lnTo>
                <a:lnTo>
                  <a:pt x="477" y="105"/>
                </a:lnTo>
                <a:lnTo>
                  <a:pt x="491" y="105"/>
                </a:lnTo>
                <a:lnTo>
                  <a:pt x="504" y="105"/>
                </a:lnTo>
                <a:lnTo>
                  <a:pt x="518" y="104"/>
                </a:lnTo>
                <a:lnTo>
                  <a:pt x="532" y="104"/>
                </a:lnTo>
                <a:lnTo>
                  <a:pt x="559" y="100"/>
                </a:lnTo>
                <a:lnTo>
                  <a:pt x="586" y="98"/>
                </a:lnTo>
                <a:lnTo>
                  <a:pt x="614" y="95"/>
                </a:lnTo>
                <a:lnTo>
                  <a:pt x="641" y="90"/>
                </a:lnTo>
                <a:lnTo>
                  <a:pt x="670" y="86"/>
                </a:lnTo>
                <a:lnTo>
                  <a:pt x="698" y="83"/>
                </a:lnTo>
                <a:lnTo>
                  <a:pt x="727" y="79"/>
                </a:lnTo>
                <a:lnTo>
                  <a:pt x="757" y="77"/>
                </a:lnTo>
                <a:lnTo>
                  <a:pt x="774" y="76"/>
                </a:lnTo>
                <a:lnTo>
                  <a:pt x="789" y="75"/>
                </a:lnTo>
                <a:lnTo>
                  <a:pt x="804" y="75"/>
                </a:lnTo>
                <a:lnTo>
                  <a:pt x="820" y="75"/>
                </a:lnTo>
                <a:lnTo>
                  <a:pt x="837" y="76"/>
                </a:lnTo>
                <a:lnTo>
                  <a:pt x="853" y="76"/>
                </a:lnTo>
                <a:lnTo>
                  <a:pt x="871" y="77"/>
                </a:lnTo>
                <a:lnTo>
                  <a:pt x="888" y="79"/>
                </a:lnTo>
                <a:lnTo>
                  <a:pt x="906" y="82"/>
                </a:lnTo>
                <a:lnTo>
                  <a:pt x="923" y="84"/>
                </a:lnTo>
                <a:lnTo>
                  <a:pt x="942" y="88"/>
                </a:lnTo>
                <a:lnTo>
                  <a:pt x="961" y="91"/>
                </a:lnTo>
                <a:lnTo>
                  <a:pt x="980" y="95"/>
                </a:lnTo>
                <a:lnTo>
                  <a:pt x="1003" y="98"/>
                </a:lnTo>
                <a:lnTo>
                  <a:pt x="1024" y="102"/>
                </a:lnTo>
                <a:lnTo>
                  <a:pt x="1046" y="106"/>
                </a:lnTo>
                <a:lnTo>
                  <a:pt x="1069" y="110"/>
                </a:lnTo>
                <a:lnTo>
                  <a:pt x="1092" y="114"/>
                </a:lnTo>
                <a:lnTo>
                  <a:pt x="1117" y="119"/>
                </a:lnTo>
                <a:lnTo>
                  <a:pt x="1141" y="124"/>
                </a:lnTo>
                <a:lnTo>
                  <a:pt x="1190" y="134"/>
                </a:lnTo>
                <a:lnTo>
                  <a:pt x="1239" y="146"/>
                </a:lnTo>
                <a:lnTo>
                  <a:pt x="1288" y="159"/>
                </a:lnTo>
                <a:lnTo>
                  <a:pt x="1313" y="166"/>
                </a:lnTo>
                <a:lnTo>
                  <a:pt x="1337" y="173"/>
                </a:lnTo>
                <a:lnTo>
                  <a:pt x="1361" y="180"/>
                </a:lnTo>
                <a:lnTo>
                  <a:pt x="1384" y="187"/>
                </a:lnTo>
                <a:lnTo>
                  <a:pt x="1406" y="195"/>
                </a:lnTo>
                <a:lnTo>
                  <a:pt x="1429" y="203"/>
                </a:lnTo>
                <a:lnTo>
                  <a:pt x="1450" y="211"/>
                </a:lnTo>
                <a:lnTo>
                  <a:pt x="1471" y="220"/>
                </a:lnTo>
                <a:lnTo>
                  <a:pt x="1490" y="229"/>
                </a:lnTo>
                <a:lnTo>
                  <a:pt x="1509" y="238"/>
                </a:lnTo>
                <a:lnTo>
                  <a:pt x="1527" y="248"/>
                </a:lnTo>
                <a:lnTo>
                  <a:pt x="1535" y="252"/>
                </a:lnTo>
                <a:lnTo>
                  <a:pt x="1543" y="258"/>
                </a:lnTo>
                <a:lnTo>
                  <a:pt x="1551" y="263"/>
                </a:lnTo>
                <a:lnTo>
                  <a:pt x="1558" y="267"/>
                </a:lnTo>
                <a:lnTo>
                  <a:pt x="1565" y="273"/>
                </a:lnTo>
                <a:lnTo>
                  <a:pt x="1572" y="279"/>
                </a:lnTo>
                <a:lnTo>
                  <a:pt x="1579" y="284"/>
                </a:lnTo>
                <a:lnTo>
                  <a:pt x="1585" y="290"/>
                </a:lnTo>
                <a:lnTo>
                  <a:pt x="1591" y="296"/>
                </a:lnTo>
                <a:lnTo>
                  <a:pt x="1597" y="301"/>
                </a:lnTo>
                <a:lnTo>
                  <a:pt x="1607" y="313"/>
                </a:lnTo>
                <a:lnTo>
                  <a:pt x="1616" y="326"/>
                </a:lnTo>
                <a:lnTo>
                  <a:pt x="1625" y="340"/>
                </a:lnTo>
                <a:lnTo>
                  <a:pt x="1633" y="355"/>
                </a:lnTo>
                <a:lnTo>
                  <a:pt x="1640" y="370"/>
                </a:lnTo>
                <a:lnTo>
                  <a:pt x="1647" y="385"/>
                </a:lnTo>
                <a:lnTo>
                  <a:pt x="1651" y="403"/>
                </a:lnTo>
                <a:lnTo>
                  <a:pt x="1656" y="419"/>
                </a:lnTo>
                <a:lnTo>
                  <a:pt x="1661" y="438"/>
                </a:lnTo>
                <a:lnTo>
                  <a:pt x="1664" y="456"/>
                </a:lnTo>
                <a:lnTo>
                  <a:pt x="1667" y="474"/>
                </a:lnTo>
                <a:lnTo>
                  <a:pt x="1669" y="493"/>
                </a:lnTo>
                <a:lnTo>
                  <a:pt x="1671" y="512"/>
                </a:lnTo>
                <a:lnTo>
                  <a:pt x="1671" y="530"/>
                </a:lnTo>
                <a:lnTo>
                  <a:pt x="1672" y="550"/>
                </a:lnTo>
                <a:lnTo>
                  <a:pt x="1671" y="569"/>
                </a:lnTo>
                <a:lnTo>
                  <a:pt x="1671" y="588"/>
                </a:lnTo>
                <a:lnTo>
                  <a:pt x="1670" y="607"/>
                </a:lnTo>
                <a:lnTo>
                  <a:pt x="1668" y="626"/>
                </a:lnTo>
                <a:lnTo>
                  <a:pt x="1665" y="645"/>
                </a:lnTo>
                <a:lnTo>
                  <a:pt x="1663" y="662"/>
                </a:lnTo>
                <a:lnTo>
                  <a:pt x="1660" y="680"/>
                </a:lnTo>
                <a:lnTo>
                  <a:pt x="1656" y="697"/>
                </a:lnTo>
                <a:lnTo>
                  <a:pt x="1651" y="715"/>
                </a:lnTo>
                <a:lnTo>
                  <a:pt x="1648" y="731"/>
                </a:lnTo>
                <a:lnTo>
                  <a:pt x="1643" y="747"/>
                </a:lnTo>
                <a:lnTo>
                  <a:pt x="1637" y="762"/>
                </a:lnTo>
                <a:lnTo>
                  <a:pt x="1632" y="776"/>
                </a:lnTo>
                <a:lnTo>
                  <a:pt x="1626" y="790"/>
                </a:lnTo>
                <a:lnTo>
                  <a:pt x="1620" y="803"/>
                </a:lnTo>
                <a:lnTo>
                  <a:pt x="1614" y="814"/>
                </a:lnTo>
                <a:lnTo>
                  <a:pt x="1607" y="825"/>
                </a:lnTo>
                <a:lnTo>
                  <a:pt x="1600" y="834"/>
                </a:lnTo>
                <a:lnTo>
                  <a:pt x="1592" y="843"/>
                </a:lnTo>
                <a:lnTo>
                  <a:pt x="1584" y="852"/>
                </a:lnTo>
                <a:lnTo>
                  <a:pt x="1574" y="859"/>
                </a:lnTo>
                <a:lnTo>
                  <a:pt x="1564" y="867"/>
                </a:lnTo>
                <a:lnTo>
                  <a:pt x="1553" y="873"/>
                </a:lnTo>
                <a:lnTo>
                  <a:pt x="1543" y="879"/>
                </a:lnTo>
                <a:lnTo>
                  <a:pt x="1531" y="884"/>
                </a:lnTo>
                <a:lnTo>
                  <a:pt x="1518" y="890"/>
                </a:lnTo>
                <a:lnTo>
                  <a:pt x="1506" y="895"/>
                </a:lnTo>
                <a:lnTo>
                  <a:pt x="1493" y="898"/>
                </a:lnTo>
                <a:lnTo>
                  <a:pt x="1479" y="902"/>
                </a:lnTo>
                <a:lnTo>
                  <a:pt x="1465" y="905"/>
                </a:lnTo>
                <a:lnTo>
                  <a:pt x="1451" y="909"/>
                </a:lnTo>
                <a:lnTo>
                  <a:pt x="1436" y="912"/>
                </a:lnTo>
                <a:lnTo>
                  <a:pt x="1420" y="915"/>
                </a:lnTo>
                <a:lnTo>
                  <a:pt x="1390" y="919"/>
                </a:lnTo>
                <a:lnTo>
                  <a:pt x="1358" y="923"/>
                </a:lnTo>
                <a:lnTo>
                  <a:pt x="1326" y="926"/>
                </a:lnTo>
                <a:lnTo>
                  <a:pt x="1293" y="930"/>
                </a:lnTo>
                <a:lnTo>
                  <a:pt x="1259" y="932"/>
                </a:lnTo>
                <a:lnTo>
                  <a:pt x="1227" y="936"/>
                </a:lnTo>
                <a:lnTo>
                  <a:pt x="1194" y="939"/>
                </a:lnTo>
                <a:lnTo>
                  <a:pt x="1162" y="944"/>
                </a:lnTo>
                <a:lnTo>
                  <a:pt x="1146" y="946"/>
                </a:lnTo>
                <a:lnTo>
                  <a:pt x="1130" y="949"/>
                </a:lnTo>
                <a:lnTo>
                  <a:pt x="1112" y="950"/>
                </a:lnTo>
                <a:lnTo>
                  <a:pt x="1095" y="952"/>
                </a:lnTo>
                <a:lnTo>
                  <a:pt x="1077" y="954"/>
                </a:lnTo>
                <a:lnTo>
                  <a:pt x="1059" y="956"/>
                </a:lnTo>
                <a:lnTo>
                  <a:pt x="1041" y="958"/>
                </a:lnTo>
                <a:lnTo>
                  <a:pt x="1022" y="959"/>
                </a:lnTo>
                <a:lnTo>
                  <a:pt x="984" y="963"/>
                </a:lnTo>
                <a:lnTo>
                  <a:pt x="945" y="966"/>
                </a:lnTo>
                <a:lnTo>
                  <a:pt x="907" y="969"/>
                </a:lnTo>
                <a:lnTo>
                  <a:pt x="867" y="970"/>
                </a:lnTo>
                <a:lnTo>
                  <a:pt x="829" y="972"/>
                </a:lnTo>
                <a:lnTo>
                  <a:pt x="791" y="973"/>
                </a:lnTo>
                <a:lnTo>
                  <a:pt x="773" y="974"/>
                </a:lnTo>
                <a:lnTo>
                  <a:pt x="754" y="974"/>
                </a:lnTo>
                <a:lnTo>
                  <a:pt x="736" y="976"/>
                </a:lnTo>
                <a:lnTo>
                  <a:pt x="718" y="976"/>
                </a:lnTo>
                <a:lnTo>
                  <a:pt x="701" y="976"/>
                </a:lnTo>
                <a:lnTo>
                  <a:pt x="684" y="977"/>
                </a:lnTo>
                <a:lnTo>
                  <a:pt x="668" y="977"/>
                </a:lnTo>
                <a:lnTo>
                  <a:pt x="651" y="977"/>
                </a:lnTo>
                <a:lnTo>
                  <a:pt x="636" y="977"/>
                </a:lnTo>
                <a:lnTo>
                  <a:pt x="621" y="977"/>
                </a:lnTo>
                <a:lnTo>
                  <a:pt x="607" y="977"/>
                </a:lnTo>
                <a:lnTo>
                  <a:pt x="593" y="977"/>
                </a:lnTo>
                <a:lnTo>
                  <a:pt x="580" y="976"/>
                </a:lnTo>
                <a:lnTo>
                  <a:pt x="567" y="976"/>
                </a:lnTo>
                <a:lnTo>
                  <a:pt x="556" y="976"/>
                </a:lnTo>
                <a:lnTo>
                  <a:pt x="544" y="974"/>
                </a:lnTo>
                <a:lnTo>
                  <a:pt x="532" y="974"/>
                </a:lnTo>
                <a:lnTo>
                  <a:pt x="522" y="974"/>
                </a:lnTo>
                <a:lnTo>
                  <a:pt x="511" y="973"/>
                </a:lnTo>
                <a:lnTo>
                  <a:pt x="502" y="972"/>
                </a:lnTo>
                <a:lnTo>
                  <a:pt x="493" y="972"/>
                </a:lnTo>
                <a:lnTo>
                  <a:pt x="483" y="971"/>
                </a:lnTo>
                <a:lnTo>
                  <a:pt x="474" y="970"/>
                </a:lnTo>
                <a:lnTo>
                  <a:pt x="465" y="969"/>
                </a:lnTo>
                <a:lnTo>
                  <a:pt x="448" y="966"/>
                </a:lnTo>
                <a:lnTo>
                  <a:pt x="432" y="964"/>
                </a:lnTo>
                <a:lnTo>
                  <a:pt x="417" y="960"/>
                </a:lnTo>
                <a:lnTo>
                  <a:pt x="401" y="958"/>
                </a:lnTo>
                <a:lnTo>
                  <a:pt x="372" y="950"/>
                </a:lnTo>
                <a:lnTo>
                  <a:pt x="357" y="946"/>
                </a:lnTo>
                <a:lnTo>
                  <a:pt x="342" y="942"/>
                </a:lnTo>
                <a:lnTo>
                  <a:pt x="326" y="937"/>
                </a:lnTo>
                <a:lnTo>
                  <a:pt x="308" y="932"/>
                </a:lnTo>
                <a:lnTo>
                  <a:pt x="291" y="928"/>
                </a:lnTo>
                <a:lnTo>
                  <a:pt x="273" y="923"/>
                </a:lnTo>
                <a:lnTo>
                  <a:pt x="254" y="918"/>
                </a:lnTo>
                <a:lnTo>
                  <a:pt x="236" y="914"/>
                </a:lnTo>
                <a:lnTo>
                  <a:pt x="216" y="908"/>
                </a:lnTo>
                <a:lnTo>
                  <a:pt x="197" y="903"/>
                </a:lnTo>
                <a:lnTo>
                  <a:pt x="179" y="897"/>
                </a:lnTo>
                <a:lnTo>
                  <a:pt x="160" y="891"/>
                </a:lnTo>
                <a:lnTo>
                  <a:pt x="142" y="886"/>
                </a:lnTo>
                <a:lnTo>
                  <a:pt x="125" y="877"/>
                </a:lnTo>
                <a:lnTo>
                  <a:pt x="109" y="870"/>
                </a:lnTo>
                <a:lnTo>
                  <a:pt x="92" y="861"/>
                </a:lnTo>
                <a:lnTo>
                  <a:pt x="85" y="856"/>
                </a:lnTo>
                <a:lnTo>
                  <a:pt x="78" y="852"/>
                </a:lnTo>
                <a:lnTo>
                  <a:pt x="71" y="846"/>
                </a:lnTo>
                <a:lnTo>
                  <a:pt x="64" y="841"/>
                </a:lnTo>
                <a:lnTo>
                  <a:pt x="58" y="835"/>
                </a:lnTo>
                <a:lnTo>
                  <a:pt x="53" y="828"/>
                </a:lnTo>
                <a:lnTo>
                  <a:pt x="47" y="822"/>
                </a:lnTo>
                <a:lnTo>
                  <a:pt x="42" y="815"/>
                </a:lnTo>
                <a:lnTo>
                  <a:pt x="37" y="808"/>
                </a:lnTo>
                <a:lnTo>
                  <a:pt x="34" y="801"/>
                </a:lnTo>
                <a:lnTo>
                  <a:pt x="29" y="793"/>
                </a:lnTo>
                <a:lnTo>
                  <a:pt x="26" y="786"/>
                </a:lnTo>
                <a:lnTo>
                  <a:pt x="22" y="778"/>
                </a:lnTo>
                <a:lnTo>
                  <a:pt x="20" y="770"/>
                </a:lnTo>
                <a:lnTo>
                  <a:pt x="14" y="752"/>
                </a:lnTo>
                <a:lnTo>
                  <a:pt x="9" y="735"/>
                </a:lnTo>
                <a:lnTo>
                  <a:pt x="7" y="716"/>
                </a:lnTo>
                <a:lnTo>
                  <a:pt x="5" y="696"/>
                </a:lnTo>
                <a:lnTo>
                  <a:pt x="2" y="675"/>
                </a:lnTo>
                <a:lnTo>
                  <a:pt x="1" y="654"/>
                </a:lnTo>
                <a:lnTo>
                  <a:pt x="1" y="633"/>
                </a:lnTo>
                <a:lnTo>
                  <a:pt x="0" y="611"/>
                </a:lnTo>
                <a:lnTo>
                  <a:pt x="0" y="588"/>
                </a:lnTo>
                <a:lnTo>
                  <a:pt x="1" y="564"/>
                </a:lnTo>
                <a:lnTo>
                  <a:pt x="1" y="540"/>
                </a:lnTo>
                <a:lnTo>
                  <a:pt x="2" y="515"/>
                </a:lnTo>
                <a:lnTo>
                  <a:pt x="2" y="491"/>
                </a:lnTo>
                <a:lnTo>
                  <a:pt x="2" y="478"/>
                </a:lnTo>
                <a:lnTo>
                  <a:pt x="2" y="464"/>
                </a:lnTo>
                <a:lnTo>
                  <a:pt x="2" y="450"/>
                </a:lnTo>
                <a:lnTo>
                  <a:pt x="2" y="435"/>
                </a:lnTo>
                <a:lnTo>
                  <a:pt x="1" y="418"/>
                </a:lnTo>
                <a:lnTo>
                  <a:pt x="1" y="402"/>
                </a:lnTo>
                <a:lnTo>
                  <a:pt x="1" y="385"/>
                </a:lnTo>
                <a:lnTo>
                  <a:pt x="0" y="368"/>
                </a:lnTo>
                <a:lnTo>
                  <a:pt x="0" y="350"/>
                </a:lnTo>
                <a:lnTo>
                  <a:pt x="0" y="333"/>
                </a:lnTo>
                <a:lnTo>
                  <a:pt x="0" y="297"/>
                </a:lnTo>
                <a:lnTo>
                  <a:pt x="0" y="260"/>
                </a:lnTo>
                <a:lnTo>
                  <a:pt x="0" y="224"/>
                </a:lnTo>
                <a:lnTo>
                  <a:pt x="1" y="207"/>
                </a:lnTo>
                <a:lnTo>
                  <a:pt x="2" y="189"/>
                </a:lnTo>
                <a:lnTo>
                  <a:pt x="4" y="173"/>
                </a:lnTo>
                <a:lnTo>
                  <a:pt x="5" y="156"/>
                </a:lnTo>
                <a:lnTo>
                  <a:pt x="7" y="140"/>
                </a:lnTo>
                <a:lnTo>
                  <a:pt x="8" y="125"/>
                </a:lnTo>
                <a:lnTo>
                  <a:pt x="12" y="110"/>
                </a:lnTo>
                <a:lnTo>
                  <a:pt x="14" y="96"/>
                </a:lnTo>
                <a:lnTo>
                  <a:pt x="18" y="82"/>
                </a:lnTo>
                <a:lnTo>
                  <a:pt x="21" y="70"/>
                </a:lnTo>
                <a:lnTo>
                  <a:pt x="26" y="58"/>
                </a:lnTo>
                <a:lnTo>
                  <a:pt x="29" y="48"/>
                </a:lnTo>
                <a:lnTo>
                  <a:pt x="35" y="37"/>
                </a:lnTo>
                <a:lnTo>
                  <a:pt x="37" y="34"/>
                </a:lnTo>
                <a:lnTo>
                  <a:pt x="41" y="29"/>
                </a:lnTo>
                <a:lnTo>
                  <a:pt x="43" y="26"/>
                </a:lnTo>
                <a:lnTo>
                  <a:pt x="47" y="22"/>
                </a:lnTo>
                <a:lnTo>
                  <a:pt x="50" y="19"/>
                </a:lnTo>
                <a:lnTo>
                  <a:pt x="54" y="16"/>
                </a:ln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8" name="Rectangle 198">
            <a:extLst>
              <a:ext uri="{FF2B5EF4-FFF2-40B4-BE49-F238E27FC236}">
                <a16:creationId xmlns:a16="http://schemas.microsoft.com/office/drawing/2014/main" id="{3D07DBBB-CF0F-3F44-99C9-3F75417A09F9}"/>
              </a:ext>
            </a:extLst>
          </p:cNvPr>
          <p:cNvSpPr>
            <a:spLocks noChangeArrowheads="1"/>
          </p:cNvSpPr>
          <p:nvPr/>
        </p:nvSpPr>
        <p:spPr bwMode="auto">
          <a:xfrm>
            <a:off x="5496340" y="2654682"/>
            <a:ext cx="41275" cy="198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en-US" sz="1300" dirty="0">
                <a:solidFill>
                  <a:srgbClr val="000000"/>
                </a:solidFill>
              </a:rPr>
              <a:t> </a:t>
            </a:r>
            <a:endParaRPr lang="en-US" dirty="0"/>
          </a:p>
        </p:txBody>
      </p:sp>
      <p:sp>
        <p:nvSpPr>
          <p:cNvPr id="9" name="Line 334">
            <a:extLst>
              <a:ext uri="{FF2B5EF4-FFF2-40B4-BE49-F238E27FC236}">
                <a16:creationId xmlns:a16="http://schemas.microsoft.com/office/drawing/2014/main" id="{C5013588-2C85-8D4F-9FAD-EF5006D71CC7}"/>
              </a:ext>
            </a:extLst>
          </p:cNvPr>
          <p:cNvSpPr>
            <a:spLocks noChangeShapeType="1"/>
          </p:cNvSpPr>
          <p:nvPr/>
        </p:nvSpPr>
        <p:spPr bwMode="auto">
          <a:xfrm>
            <a:off x="4721640" y="2681670"/>
            <a:ext cx="434975" cy="1587"/>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1" name="Freeform 346">
            <a:extLst>
              <a:ext uri="{FF2B5EF4-FFF2-40B4-BE49-F238E27FC236}">
                <a16:creationId xmlns:a16="http://schemas.microsoft.com/office/drawing/2014/main" id="{F8055989-3657-594C-82A8-60EE2F8749C8}"/>
              </a:ext>
            </a:extLst>
          </p:cNvPr>
          <p:cNvSpPr>
            <a:spLocks/>
          </p:cNvSpPr>
          <p:nvPr/>
        </p:nvSpPr>
        <p:spPr bwMode="auto">
          <a:xfrm>
            <a:off x="6277390" y="2057782"/>
            <a:ext cx="1901825" cy="1141413"/>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gradFill rotWithShape="1">
            <a:gsLst>
              <a:gs pos="0">
                <a:srgbClr val="9AE0FF"/>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2" name="Line 347">
            <a:extLst>
              <a:ext uri="{FF2B5EF4-FFF2-40B4-BE49-F238E27FC236}">
                <a16:creationId xmlns:a16="http://schemas.microsoft.com/office/drawing/2014/main" id="{D365F223-8596-8748-A94C-FBF99671CA32}"/>
              </a:ext>
            </a:extLst>
          </p:cNvPr>
          <p:cNvSpPr>
            <a:spLocks noChangeShapeType="1"/>
          </p:cNvSpPr>
          <p:nvPr/>
        </p:nvSpPr>
        <p:spPr bwMode="auto">
          <a:xfrm flipV="1">
            <a:off x="5783677" y="2664207"/>
            <a:ext cx="490538" cy="3175"/>
          </a:xfrm>
          <a:prstGeom prst="line">
            <a:avLst/>
          </a:prstGeom>
          <a:noFill/>
          <a:ln w="11113">
            <a:solidFill>
              <a:srgbClr val="000000"/>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13" name="Line 20">
            <a:extLst>
              <a:ext uri="{FF2B5EF4-FFF2-40B4-BE49-F238E27FC236}">
                <a16:creationId xmlns:a16="http://schemas.microsoft.com/office/drawing/2014/main" id="{8FE8EFD3-E437-4B43-8E00-80908095C8D0}"/>
              </a:ext>
            </a:extLst>
          </p:cNvPr>
          <p:cNvSpPr>
            <a:spLocks noChangeShapeType="1"/>
          </p:cNvSpPr>
          <p:nvPr/>
        </p:nvSpPr>
        <p:spPr bwMode="auto">
          <a:xfrm flipH="1">
            <a:off x="2916652" y="2183195"/>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4" name="Line 21">
            <a:extLst>
              <a:ext uri="{FF2B5EF4-FFF2-40B4-BE49-F238E27FC236}">
                <a16:creationId xmlns:a16="http://schemas.microsoft.com/office/drawing/2014/main" id="{25E65455-8BA5-4E41-BB95-502143857D07}"/>
              </a:ext>
            </a:extLst>
          </p:cNvPr>
          <p:cNvSpPr>
            <a:spLocks noChangeShapeType="1"/>
          </p:cNvSpPr>
          <p:nvPr/>
        </p:nvSpPr>
        <p:spPr bwMode="auto">
          <a:xfrm flipH="1">
            <a:off x="3304002" y="2230820"/>
            <a:ext cx="271463" cy="31432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5" name="Line 22">
            <a:extLst>
              <a:ext uri="{FF2B5EF4-FFF2-40B4-BE49-F238E27FC236}">
                <a16:creationId xmlns:a16="http://schemas.microsoft.com/office/drawing/2014/main" id="{FADF5BD3-D3C6-5940-BFE8-6B639D693302}"/>
              </a:ext>
            </a:extLst>
          </p:cNvPr>
          <p:cNvSpPr>
            <a:spLocks noChangeShapeType="1"/>
          </p:cNvSpPr>
          <p:nvPr/>
        </p:nvSpPr>
        <p:spPr bwMode="auto">
          <a:xfrm>
            <a:off x="3723102" y="2259395"/>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16" name="Group 44">
            <a:extLst>
              <a:ext uri="{FF2B5EF4-FFF2-40B4-BE49-F238E27FC236}">
                <a16:creationId xmlns:a16="http://schemas.microsoft.com/office/drawing/2014/main" id="{EE72A278-9FC3-5045-9DA2-C7412E610090}"/>
              </a:ext>
            </a:extLst>
          </p:cNvPr>
          <p:cNvGrpSpPr>
            <a:grpSpLocks/>
          </p:cNvGrpSpPr>
          <p:nvPr/>
        </p:nvGrpSpPr>
        <p:grpSpPr bwMode="auto">
          <a:xfrm>
            <a:off x="2461040" y="1985847"/>
            <a:ext cx="568325" cy="481182"/>
            <a:chOff x="-44" y="1473"/>
            <a:chExt cx="981" cy="1105"/>
          </a:xfrm>
        </p:grpSpPr>
        <p:pic>
          <p:nvPicPr>
            <p:cNvPr id="124" name="Picture 45" descr="desktop_computer_stylized_medium">
              <a:extLst>
                <a:ext uri="{FF2B5EF4-FFF2-40B4-BE49-F238E27FC236}">
                  <a16:creationId xmlns:a16="http://schemas.microsoft.com/office/drawing/2014/main" id="{015EC23D-53E2-5E4C-B94E-047D7272BB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5" name="Freeform 46">
              <a:extLst>
                <a:ext uri="{FF2B5EF4-FFF2-40B4-BE49-F238E27FC236}">
                  <a16:creationId xmlns:a16="http://schemas.microsoft.com/office/drawing/2014/main" id="{596D08E5-0867-3948-9041-2C05DBE40A4F}"/>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7" name="Group 44">
            <a:extLst>
              <a:ext uri="{FF2B5EF4-FFF2-40B4-BE49-F238E27FC236}">
                <a16:creationId xmlns:a16="http://schemas.microsoft.com/office/drawing/2014/main" id="{A0B7E594-F386-6C46-970D-900757CAE528}"/>
              </a:ext>
            </a:extLst>
          </p:cNvPr>
          <p:cNvGrpSpPr>
            <a:grpSpLocks/>
          </p:cNvGrpSpPr>
          <p:nvPr/>
        </p:nvGrpSpPr>
        <p:grpSpPr bwMode="auto">
          <a:xfrm>
            <a:off x="3396078" y="2474970"/>
            <a:ext cx="568325" cy="481182"/>
            <a:chOff x="-44" y="1473"/>
            <a:chExt cx="981" cy="1105"/>
          </a:xfrm>
        </p:grpSpPr>
        <p:pic>
          <p:nvPicPr>
            <p:cNvPr id="122" name="Picture 45" descr="desktop_computer_stylized_medium">
              <a:extLst>
                <a:ext uri="{FF2B5EF4-FFF2-40B4-BE49-F238E27FC236}">
                  <a16:creationId xmlns:a16="http://schemas.microsoft.com/office/drawing/2014/main" id="{A34B7569-1A23-6340-AB30-037880424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3" name="Freeform 46">
              <a:extLst>
                <a:ext uri="{FF2B5EF4-FFF2-40B4-BE49-F238E27FC236}">
                  <a16:creationId xmlns:a16="http://schemas.microsoft.com/office/drawing/2014/main" id="{11920007-994E-F84F-9988-93E6041533C6}"/>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sp>
        <p:nvSpPr>
          <p:cNvPr id="18" name="Line 21">
            <a:extLst>
              <a:ext uri="{FF2B5EF4-FFF2-40B4-BE49-F238E27FC236}">
                <a16:creationId xmlns:a16="http://schemas.microsoft.com/office/drawing/2014/main" id="{791FA198-F808-A247-9094-FAC52AF4E6FD}"/>
              </a:ext>
            </a:extLst>
          </p:cNvPr>
          <p:cNvSpPr>
            <a:spLocks noChangeShapeType="1"/>
          </p:cNvSpPr>
          <p:nvPr/>
        </p:nvSpPr>
        <p:spPr bwMode="auto">
          <a:xfrm>
            <a:off x="3942177" y="2189545"/>
            <a:ext cx="377825" cy="3048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19" name="Line 22">
            <a:extLst>
              <a:ext uri="{FF2B5EF4-FFF2-40B4-BE49-F238E27FC236}">
                <a16:creationId xmlns:a16="http://schemas.microsoft.com/office/drawing/2014/main" id="{19C58F29-9A71-0E4E-B757-88CBB14D45F0}"/>
              </a:ext>
            </a:extLst>
          </p:cNvPr>
          <p:cNvSpPr>
            <a:spLocks noChangeShapeType="1"/>
          </p:cNvSpPr>
          <p:nvPr/>
        </p:nvSpPr>
        <p:spPr bwMode="auto">
          <a:xfrm flipH="1">
            <a:off x="4173952" y="2684845"/>
            <a:ext cx="120650" cy="293687"/>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0" name="Line 22">
            <a:extLst>
              <a:ext uri="{FF2B5EF4-FFF2-40B4-BE49-F238E27FC236}">
                <a16:creationId xmlns:a16="http://schemas.microsoft.com/office/drawing/2014/main" id="{1B238A15-B5FF-AE44-878F-DC6AC8CC73E0}"/>
              </a:ext>
            </a:extLst>
          </p:cNvPr>
          <p:cNvSpPr>
            <a:spLocks noChangeShapeType="1"/>
          </p:cNvSpPr>
          <p:nvPr/>
        </p:nvSpPr>
        <p:spPr bwMode="auto">
          <a:xfrm>
            <a:off x="4578765" y="2695957"/>
            <a:ext cx="73025" cy="295275"/>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sp>
        <p:nvSpPr>
          <p:cNvPr id="21" name="Line 20">
            <a:extLst>
              <a:ext uri="{FF2B5EF4-FFF2-40B4-BE49-F238E27FC236}">
                <a16:creationId xmlns:a16="http://schemas.microsoft.com/office/drawing/2014/main" id="{9DC05518-23BE-C94C-A164-A962217A2A3C}"/>
              </a:ext>
            </a:extLst>
          </p:cNvPr>
          <p:cNvSpPr>
            <a:spLocks noChangeShapeType="1"/>
          </p:cNvSpPr>
          <p:nvPr/>
        </p:nvSpPr>
        <p:spPr bwMode="auto">
          <a:xfrm flipH="1">
            <a:off x="3775490" y="2143507"/>
            <a:ext cx="55562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a:defRPr/>
            </a:pPr>
            <a:endParaRPr lang="en-US" dirty="0">
              <a:cs typeface="+mn-cs"/>
            </a:endParaRPr>
          </a:p>
        </p:txBody>
      </p:sp>
      <p:grpSp>
        <p:nvGrpSpPr>
          <p:cNvPr id="22" name="Group 44">
            <a:extLst>
              <a:ext uri="{FF2B5EF4-FFF2-40B4-BE49-F238E27FC236}">
                <a16:creationId xmlns:a16="http://schemas.microsoft.com/office/drawing/2014/main" id="{DA660BB5-7FB0-4C42-B1A1-13864F3A71D8}"/>
              </a:ext>
            </a:extLst>
          </p:cNvPr>
          <p:cNvGrpSpPr>
            <a:grpSpLocks/>
          </p:cNvGrpSpPr>
          <p:nvPr/>
        </p:nvGrpSpPr>
        <p:grpSpPr bwMode="auto">
          <a:xfrm>
            <a:off x="3800890" y="2848163"/>
            <a:ext cx="568325" cy="481183"/>
            <a:chOff x="-44" y="1473"/>
            <a:chExt cx="981" cy="1105"/>
          </a:xfrm>
        </p:grpSpPr>
        <p:pic>
          <p:nvPicPr>
            <p:cNvPr id="120" name="Picture 45" descr="desktop_computer_stylized_medium">
              <a:extLst>
                <a:ext uri="{FF2B5EF4-FFF2-40B4-BE49-F238E27FC236}">
                  <a16:creationId xmlns:a16="http://schemas.microsoft.com/office/drawing/2014/main" id="{2F2923F1-58A1-C84D-BF2B-7E9B34FB0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1" name="Freeform 46">
              <a:extLst>
                <a:ext uri="{FF2B5EF4-FFF2-40B4-BE49-F238E27FC236}">
                  <a16:creationId xmlns:a16="http://schemas.microsoft.com/office/drawing/2014/main" id="{46D33FE4-069C-0144-8385-E6AE6BBD6AA4}"/>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3" name="Group 44">
            <a:extLst>
              <a:ext uri="{FF2B5EF4-FFF2-40B4-BE49-F238E27FC236}">
                <a16:creationId xmlns:a16="http://schemas.microsoft.com/office/drawing/2014/main" id="{7ABC6681-48BE-1848-9E8B-C313663173CE}"/>
              </a:ext>
            </a:extLst>
          </p:cNvPr>
          <p:cNvGrpSpPr>
            <a:grpSpLocks/>
          </p:cNvGrpSpPr>
          <p:nvPr/>
        </p:nvGrpSpPr>
        <p:grpSpPr bwMode="auto">
          <a:xfrm>
            <a:off x="4258090" y="2916450"/>
            <a:ext cx="568325" cy="481182"/>
            <a:chOff x="-44" y="1473"/>
            <a:chExt cx="981" cy="1105"/>
          </a:xfrm>
        </p:grpSpPr>
        <p:pic>
          <p:nvPicPr>
            <p:cNvPr id="118" name="Picture 45" descr="desktop_computer_stylized_medium">
              <a:extLst>
                <a:ext uri="{FF2B5EF4-FFF2-40B4-BE49-F238E27FC236}">
                  <a16:creationId xmlns:a16="http://schemas.microsoft.com/office/drawing/2014/main" id="{4193E87E-44A0-1645-8482-B0FEE2FA2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9" name="Freeform 46">
              <a:extLst>
                <a:ext uri="{FF2B5EF4-FFF2-40B4-BE49-F238E27FC236}">
                  <a16:creationId xmlns:a16="http://schemas.microsoft.com/office/drawing/2014/main" id="{16E89581-C9CA-1E49-BB51-F68537A66C47}"/>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4" name="Group 44">
            <a:extLst>
              <a:ext uri="{FF2B5EF4-FFF2-40B4-BE49-F238E27FC236}">
                <a16:creationId xmlns:a16="http://schemas.microsoft.com/office/drawing/2014/main" id="{B34BB223-DE05-6A4A-A2F3-B61F4F5BB47B}"/>
              </a:ext>
            </a:extLst>
          </p:cNvPr>
          <p:cNvGrpSpPr>
            <a:grpSpLocks/>
          </p:cNvGrpSpPr>
          <p:nvPr/>
        </p:nvGrpSpPr>
        <p:grpSpPr bwMode="auto">
          <a:xfrm>
            <a:off x="4080477" y="1806957"/>
            <a:ext cx="568325" cy="481183"/>
            <a:chOff x="-44" y="1473"/>
            <a:chExt cx="981" cy="1105"/>
          </a:xfrm>
        </p:grpSpPr>
        <p:pic>
          <p:nvPicPr>
            <p:cNvPr id="116" name="Picture 45" descr="desktop_computer_stylized_medium">
              <a:extLst>
                <a:ext uri="{FF2B5EF4-FFF2-40B4-BE49-F238E27FC236}">
                  <a16:creationId xmlns:a16="http://schemas.microsoft.com/office/drawing/2014/main" id="{6C12209C-1305-0B46-9F45-003FAEA80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7" name="Freeform 46">
              <a:extLst>
                <a:ext uri="{FF2B5EF4-FFF2-40B4-BE49-F238E27FC236}">
                  <a16:creationId xmlns:a16="http://schemas.microsoft.com/office/drawing/2014/main" id="{8108913C-0A0B-1042-AACF-D3B7CBF38577}"/>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25" name="Group 906">
            <a:extLst>
              <a:ext uri="{FF2B5EF4-FFF2-40B4-BE49-F238E27FC236}">
                <a16:creationId xmlns:a16="http://schemas.microsoft.com/office/drawing/2014/main" id="{D1522F93-BF6F-D441-800C-30847E497F90}"/>
              </a:ext>
            </a:extLst>
          </p:cNvPr>
          <p:cNvGrpSpPr>
            <a:grpSpLocks/>
          </p:cNvGrpSpPr>
          <p:nvPr/>
        </p:nvGrpSpPr>
        <p:grpSpPr bwMode="auto">
          <a:xfrm>
            <a:off x="3050096" y="2418641"/>
            <a:ext cx="285924" cy="538072"/>
            <a:chOff x="4140" y="429"/>
            <a:chExt cx="1425" cy="2396"/>
          </a:xfrm>
        </p:grpSpPr>
        <p:sp>
          <p:nvSpPr>
            <p:cNvPr id="84" name="Freeform 907">
              <a:extLst>
                <a:ext uri="{FF2B5EF4-FFF2-40B4-BE49-F238E27FC236}">
                  <a16:creationId xmlns:a16="http://schemas.microsoft.com/office/drawing/2014/main" id="{AEEA7723-9160-3A4C-941A-69BD04A376C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5" name="Rectangle 908">
              <a:extLst>
                <a:ext uri="{FF2B5EF4-FFF2-40B4-BE49-F238E27FC236}">
                  <a16:creationId xmlns:a16="http://schemas.microsoft.com/office/drawing/2014/main" id="{8ACA22B0-FE51-4A47-BB85-F16AD6D1D888}"/>
                </a:ext>
              </a:extLst>
            </p:cNvPr>
            <p:cNvSpPr>
              <a:spLocks noChangeArrowheads="1"/>
            </p:cNvSpPr>
            <p:nvPr/>
          </p:nvSpPr>
          <p:spPr bwMode="auto">
            <a:xfrm>
              <a:off x="4211" y="427"/>
              <a:ext cx="1036"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86" name="Freeform 909">
              <a:extLst>
                <a:ext uri="{FF2B5EF4-FFF2-40B4-BE49-F238E27FC236}">
                  <a16:creationId xmlns:a16="http://schemas.microsoft.com/office/drawing/2014/main" id="{FE60557A-3B66-D147-B710-AF24AE76ED66}"/>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7" name="Freeform 910">
              <a:extLst>
                <a:ext uri="{FF2B5EF4-FFF2-40B4-BE49-F238E27FC236}">
                  <a16:creationId xmlns:a16="http://schemas.microsoft.com/office/drawing/2014/main" id="{11B0230E-5F75-5148-A3D1-2D8B3EC43A8C}"/>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88" name="Rectangle 911">
              <a:extLst>
                <a:ext uri="{FF2B5EF4-FFF2-40B4-BE49-F238E27FC236}">
                  <a16:creationId xmlns:a16="http://schemas.microsoft.com/office/drawing/2014/main" id="{BCBEC638-8F75-014F-ADA9-3B9A5C3735D4}"/>
                </a:ext>
              </a:extLst>
            </p:cNvPr>
            <p:cNvSpPr>
              <a:spLocks noChangeArrowheads="1"/>
            </p:cNvSpPr>
            <p:nvPr/>
          </p:nvSpPr>
          <p:spPr bwMode="auto">
            <a:xfrm>
              <a:off x="4211" y="688"/>
              <a:ext cx="593"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89" name="Group 912">
              <a:extLst>
                <a:ext uri="{FF2B5EF4-FFF2-40B4-BE49-F238E27FC236}">
                  <a16:creationId xmlns:a16="http://schemas.microsoft.com/office/drawing/2014/main" id="{37B72626-5FDE-D142-9AB0-919A54C331F0}"/>
                </a:ext>
              </a:extLst>
            </p:cNvPr>
            <p:cNvGrpSpPr>
              <a:grpSpLocks/>
            </p:cNvGrpSpPr>
            <p:nvPr/>
          </p:nvGrpSpPr>
          <p:grpSpPr bwMode="auto">
            <a:xfrm>
              <a:off x="4749" y="668"/>
              <a:ext cx="581" cy="145"/>
              <a:chOff x="614" y="2568"/>
              <a:chExt cx="725" cy="139"/>
            </a:xfrm>
          </p:grpSpPr>
          <p:sp>
            <p:nvSpPr>
              <p:cNvPr id="114" name="AutoShape 913">
                <a:extLst>
                  <a:ext uri="{FF2B5EF4-FFF2-40B4-BE49-F238E27FC236}">
                    <a16:creationId xmlns:a16="http://schemas.microsoft.com/office/drawing/2014/main" id="{704D8359-B066-8748-AC27-010BD39F2CAD}"/>
                  </a:ext>
                </a:extLst>
              </p:cNvPr>
              <p:cNvSpPr>
                <a:spLocks noChangeArrowheads="1"/>
              </p:cNvSpPr>
              <p:nvPr/>
            </p:nvSpPr>
            <p:spPr bwMode="auto">
              <a:xfrm>
                <a:off x="614" y="2567"/>
                <a:ext cx="721" cy="12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15" name="AutoShape 914">
                <a:extLst>
                  <a:ext uri="{FF2B5EF4-FFF2-40B4-BE49-F238E27FC236}">
                    <a16:creationId xmlns:a16="http://schemas.microsoft.com/office/drawing/2014/main" id="{94DD4879-3D81-E947-A0FF-5A5AA11F3A1C}"/>
                  </a:ext>
                </a:extLst>
              </p:cNvPr>
              <p:cNvSpPr>
                <a:spLocks noChangeArrowheads="1"/>
              </p:cNvSpPr>
              <p:nvPr/>
            </p:nvSpPr>
            <p:spPr bwMode="auto">
              <a:xfrm>
                <a:off x="633" y="2581"/>
                <a:ext cx="691"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0" name="Rectangle 915">
              <a:extLst>
                <a:ext uri="{FF2B5EF4-FFF2-40B4-BE49-F238E27FC236}">
                  <a16:creationId xmlns:a16="http://schemas.microsoft.com/office/drawing/2014/main" id="{F7B11742-56AB-A644-AD72-D716450D9A78}"/>
                </a:ext>
              </a:extLst>
            </p:cNvPr>
            <p:cNvSpPr>
              <a:spLocks noChangeArrowheads="1"/>
            </p:cNvSpPr>
            <p:nvPr/>
          </p:nvSpPr>
          <p:spPr bwMode="auto">
            <a:xfrm>
              <a:off x="4227" y="1021"/>
              <a:ext cx="593"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91" name="Group 916">
              <a:extLst>
                <a:ext uri="{FF2B5EF4-FFF2-40B4-BE49-F238E27FC236}">
                  <a16:creationId xmlns:a16="http://schemas.microsoft.com/office/drawing/2014/main" id="{0CC7B33E-FE3D-F14F-ACAA-5AED98E2A1CB}"/>
                </a:ext>
              </a:extLst>
            </p:cNvPr>
            <p:cNvGrpSpPr>
              <a:grpSpLocks/>
            </p:cNvGrpSpPr>
            <p:nvPr/>
          </p:nvGrpSpPr>
          <p:grpSpPr bwMode="auto">
            <a:xfrm>
              <a:off x="4747" y="994"/>
              <a:ext cx="581" cy="134"/>
              <a:chOff x="614" y="2568"/>
              <a:chExt cx="725" cy="139"/>
            </a:xfrm>
          </p:grpSpPr>
          <p:sp>
            <p:nvSpPr>
              <p:cNvPr id="112" name="AutoShape 917">
                <a:extLst>
                  <a:ext uri="{FF2B5EF4-FFF2-40B4-BE49-F238E27FC236}">
                    <a16:creationId xmlns:a16="http://schemas.microsoft.com/office/drawing/2014/main" id="{11064641-6BD1-1C40-8273-FF98260ACC98}"/>
                  </a:ext>
                </a:extLst>
              </p:cNvPr>
              <p:cNvSpPr>
                <a:spLocks noChangeArrowheads="1"/>
              </p:cNvSpPr>
              <p:nvPr/>
            </p:nvSpPr>
            <p:spPr bwMode="auto">
              <a:xfrm>
                <a:off x="616" y="2566"/>
                <a:ext cx="721"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13" name="AutoShape 918">
                <a:extLst>
                  <a:ext uri="{FF2B5EF4-FFF2-40B4-BE49-F238E27FC236}">
                    <a16:creationId xmlns:a16="http://schemas.microsoft.com/office/drawing/2014/main" id="{7739CF42-B546-594E-8149-6B15718DFA8C}"/>
                  </a:ext>
                </a:extLst>
              </p:cNvPr>
              <p:cNvSpPr>
                <a:spLocks noChangeArrowheads="1"/>
              </p:cNvSpPr>
              <p:nvPr/>
            </p:nvSpPr>
            <p:spPr bwMode="auto">
              <a:xfrm>
                <a:off x="626" y="2581"/>
                <a:ext cx="70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2" name="Rectangle 919">
              <a:extLst>
                <a:ext uri="{FF2B5EF4-FFF2-40B4-BE49-F238E27FC236}">
                  <a16:creationId xmlns:a16="http://schemas.microsoft.com/office/drawing/2014/main" id="{BAB32908-1862-8A45-8FD4-BA74DFB138C8}"/>
                </a:ext>
              </a:extLst>
            </p:cNvPr>
            <p:cNvSpPr>
              <a:spLocks noChangeArrowheads="1"/>
            </p:cNvSpPr>
            <p:nvPr/>
          </p:nvSpPr>
          <p:spPr bwMode="auto">
            <a:xfrm>
              <a:off x="4211" y="1360"/>
              <a:ext cx="601"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93" name="Rectangle 920">
              <a:extLst>
                <a:ext uri="{FF2B5EF4-FFF2-40B4-BE49-F238E27FC236}">
                  <a16:creationId xmlns:a16="http://schemas.microsoft.com/office/drawing/2014/main" id="{AFD30AFA-5002-4246-9D4B-3843B13FB6FB}"/>
                </a:ext>
              </a:extLst>
            </p:cNvPr>
            <p:cNvSpPr>
              <a:spLocks noChangeArrowheads="1"/>
            </p:cNvSpPr>
            <p:nvPr/>
          </p:nvSpPr>
          <p:spPr bwMode="auto">
            <a:xfrm>
              <a:off x="4227" y="1657"/>
              <a:ext cx="593"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94" name="Group 921">
              <a:extLst>
                <a:ext uri="{FF2B5EF4-FFF2-40B4-BE49-F238E27FC236}">
                  <a16:creationId xmlns:a16="http://schemas.microsoft.com/office/drawing/2014/main" id="{3A4E59B2-6776-F044-A1D5-492D1A8255F0}"/>
                </a:ext>
              </a:extLst>
            </p:cNvPr>
            <p:cNvGrpSpPr>
              <a:grpSpLocks/>
            </p:cNvGrpSpPr>
            <p:nvPr/>
          </p:nvGrpSpPr>
          <p:grpSpPr bwMode="auto">
            <a:xfrm>
              <a:off x="4733" y="1630"/>
              <a:ext cx="586" cy="151"/>
              <a:chOff x="611" y="2571"/>
              <a:chExt cx="730" cy="139"/>
            </a:xfrm>
          </p:grpSpPr>
          <p:sp>
            <p:nvSpPr>
              <p:cNvPr id="110" name="AutoShape 922">
                <a:extLst>
                  <a:ext uri="{FF2B5EF4-FFF2-40B4-BE49-F238E27FC236}">
                    <a16:creationId xmlns:a16="http://schemas.microsoft.com/office/drawing/2014/main" id="{050DB3DA-3FE0-4E45-86D4-987D34DCDAB0}"/>
                  </a:ext>
                </a:extLst>
              </p:cNvPr>
              <p:cNvSpPr>
                <a:spLocks noChangeArrowheads="1"/>
              </p:cNvSpPr>
              <p:nvPr/>
            </p:nvSpPr>
            <p:spPr bwMode="auto">
              <a:xfrm>
                <a:off x="611" y="2570"/>
                <a:ext cx="729" cy="137"/>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11" name="AutoShape 923">
                <a:extLst>
                  <a:ext uri="{FF2B5EF4-FFF2-40B4-BE49-F238E27FC236}">
                    <a16:creationId xmlns:a16="http://schemas.microsoft.com/office/drawing/2014/main" id="{91DE7B6A-B23C-E942-907A-35E945B4D674}"/>
                  </a:ext>
                </a:extLst>
              </p:cNvPr>
              <p:cNvSpPr>
                <a:spLocks noChangeArrowheads="1"/>
              </p:cNvSpPr>
              <p:nvPr/>
            </p:nvSpPr>
            <p:spPr bwMode="auto">
              <a:xfrm>
                <a:off x="631" y="2589"/>
                <a:ext cx="690"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5" name="Freeform 924">
              <a:extLst>
                <a:ext uri="{FF2B5EF4-FFF2-40B4-BE49-F238E27FC236}">
                  <a16:creationId xmlns:a16="http://schemas.microsoft.com/office/drawing/2014/main" id="{3FB0972F-BECE-974B-A3E7-A58D63D42363}"/>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96" name="Group 925">
              <a:extLst>
                <a:ext uri="{FF2B5EF4-FFF2-40B4-BE49-F238E27FC236}">
                  <a16:creationId xmlns:a16="http://schemas.microsoft.com/office/drawing/2014/main" id="{BC6FE3BA-3D3D-C544-A611-D8F0FDEE866F}"/>
                </a:ext>
              </a:extLst>
            </p:cNvPr>
            <p:cNvGrpSpPr>
              <a:grpSpLocks/>
            </p:cNvGrpSpPr>
            <p:nvPr/>
          </p:nvGrpSpPr>
          <p:grpSpPr bwMode="auto">
            <a:xfrm>
              <a:off x="4739" y="1327"/>
              <a:ext cx="582" cy="139"/>
              <a:chOff x="614" y="2568"/>
              <a:chExt cx="725" cy="139"/>
            </a:xfrm>
          </p:grpSpPr>
          <p:sp>
            <p:nvSpPr>
              <p:cNvPr id="108" name="AutoShape 926">
                <a:extLst>
                  <a:ext uri="{FF2B5EF4-FFF2-40B4-BE49-F238E27FC236}">
                    <a16:creationId xmlns:a16="http://schemas.microsoft.com/office/drawing/2014/main" id="{5B01C675-61C8-574F-9D97-10FB5364D1C4}"/>
                  </a:ext>
                </a:extLst>
              </p:cNvPr>
              <p:cNvSpPr>
                <a:spLocks noChangeArrowheads="1"/>
              </p:cNvSpPr>
              <p:nvPr/>
            </p:nvSpPr>
            <p:spPr bwMode="auto">
              <a:xfrm>
                <a:off x="616" y="2566"/>
                <a:ext cx="710"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9" name="AutoShape 927">
                <a:extLst>
                  <a:ext uri="{FF2B5EF4-FFF2-40B4-BE49-F238E27FC236}">
                    <a16:creationId xmlns:a16="http://schemas.microsoft.com/office/drawing/2014/main" id="{FB6EF860-87AB-D84C-A4E6-11BCE8C25902}"/>
                  </a:ext>
                </a:extLst>
              </p:cNvPr>
              <p:cNvSpPr>
                <a:spLocks noChangeArrowheads="1"/>
              </p:cNvSpPr>
              <p:nvPr/>
            </p:nvSpPr>
            <p:spPr bwMode="auto">
              <a:xfrm>
                <a:off x="636" y="2580"/>
                <a:ext cx="680"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97" name="Rectangle 928">
              <a:extLst>
                <a:ext uri="{FF2B5EF4-FFF2-40B4-BE49-F238E27FC236}">
                  <a16:creationId xmlns:a16="http://schemas.microsoft.com/office/drawing/2014/main" id="{2F412267-496E-554D-AA85-078F5D4B2CA4}"/>
                </a:ext>
              </a:extLst>
            </p:cNvPr>
            <p:cNvSpPr>
              <a:spLocks noChangeArrowheads="1"/>
            </p:cNvSpPr>
            <p:nvPr/>
          </p:nvSpPr>
          <p:spPr bwMode="auto">
            <a:xfrm>
              <a:off x="5247" y="427"/>
              <a:ext cx="71" cy="2290"/>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98" name="Freeform 929">
              <a:extLst>
                <a:ext uri="{FF2B5EF4-FFF2-40B4-BE49-F238E27FC236}">
                  <a16:creationId xmlns:a16="http://schemas.microsoft.com/office/drawing/2014/main" id="{AF4E1DE4-4F69-0C42-B1EC-DABB4D8A3392}"/>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99" name="Freeform 930">
              <a:extLst>
                <a:ext uri="{FF2B5EF4-FFF2-40B4-BE49-F238E27FC236}">
                  <a16:creationId xmlns:a16="http://schemas.microsoft.com/office/drawing/2014/main" id="{5C136E4A-1C37-4944-B70D-A845CE14FE1E}"/>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00" name="Oval 931">
              <a:extLst>
                <a:ext uri="{FF2B5EF4-FFF2-40B4-BE49-F238E27FC236}">
                  <a16:creationId xmlns:a16="http://schemas.microsoft.com/office/drawing/2014/main" id="{5A97BA6F-7968-0B46-B4BA-E31E7364EA81}"/>
                </a:ext>
              </a:extLst>
            </p:cNvPr>
            <p:cNvSpPr>
              <a:spLocks noChangeArrowheads="1"/>
            </p:cNvSpPr>
            <p:nvPr/>
          </p:nvSpPr>
          <p:spPr bwMode="auto">
            <a:xfrm>
              <a:off x="5516" y="2604"/>
              <a:ext cx="47" cy="99"/>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1" name="Freeform 932">
              <a:extLst>
                <a:ext uri="{FF2B5EF4-FFF2-40B4-BE49-F238E27FC236}">
                  <a16:creationId xmlns:a16="http://schemas.microsoft.com/office/drawing/2014/main" id="{FE2A825D-B216-F141-B706-1C808088437D}"/>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102" name="AutoShape 933">
              <a:extLst>
                <a:ext uri="{FF2B5EF4-FFF2-40B4-BE49-F238E27FC236}">
                  <a16:creationId xmlns:a16="http://schemas.microsoft.com/office/drawing/2014/main" id="{DA9B22C6-07B5-AC4F-9E05-842E0C765D1D}"/>
                </a:ext>
              </a:extLst>
            </p:cNvPr>
            <p:cNvSpPr>
              <a:spLocks noChangeArrowheads="1"/>
            </p:cNvSpPr>
            <p:nvPr/>
          </p:nvSpPr>
          <p:spPr bwMode="auto">
            <a:xfrm>
              <a:off x="4140" y="2682"/>
              <a:ext cx="1195" cy="141"/>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3" name="AutoShape 934">
              <a:extLst>
                <a:ext uri="{FF2B5EF4-FFF2-40B4-BE49-F238E27FC236}">
                  <a16:creationId xmlns:a16="http://schemas.microsoft.com/office/drawing/2014/main" id="{93C3456B-5EAE-8446-AD42-80B37C10D30D}"/>
                </a:ext>
              </a:extLst>
            </p:cNvPr>
            <p:cNvSpPr>
              <a:spLocks noChangeArrowheads="1"/>
            </p:cNvSpPr>
            <p:nvPr/>
          </p:nvSpPr>
          <p:spPr bwMode="auto">
            <a:xfrm>
              <a:off x="4211" y="2710"/>
              <a:ext cx="1060" cy="78"/>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4" name="Oval 935">
              <a:extLst>
                <a:ext uri="{FF2B5EF4-FFF2-40B4-BE49-F238E27FC236}">
                  <a16:creationId xmlns:a16="http://schemas.microsoft.com/office/drawing/2014/main" id="{A09E8CCA-65E5-7E47-922F-1987AA8AC911}"/>
                </a:ext>
              </a:extLst>
            </p:cNvPr>
            <p:cNvSpPr>
              <a:spLocks noChangeArrowheads="1"/>
            </p:cNvSpPr>
            <p:nvPr/>
          </p:nvSpPr>
          <p:spPr bwMode="auto">
            <a:xfrm>
              <a:off x="4306" y="2385"/>
              <a:ext cx="158" cy="13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5" name="Oval 936">
              <a:extLst>
                <a:ext uri="{FF2B5EF4-FFF2-40B4-BE49-F238E27FC236}">
                  <a16:creationId xmlns:a16="http://schemas.microsoft.com/office/drawing/2014/main" id="{7C460452-7BE1-4949-BF58-9C1BE7467700}"/>
                </a:ext>
              </a:extLst>
            </p:cNvPr>
            <p:cNvSpPr>
              <a:spLocks noChangeArrowheads="1"/>
            </p:cNvSpPr>
            <p:nvPr/>
          </p:nvSpPr>
          <p:spPr bwMode="auto">
            <a:xfrm>
              <a:off x="4488" y="2385"/>
              <a:ext cx="158" cy="141"/>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dirty="0">
                <a:solidFill>
                  <a:srgbClr val="FF0000"/>
                </a:solidFill>
                <a:latin typeface="Arial" charset="0"/>
                <a:cs typeface="Arial" charset="0"/>
              </a:endParaRPr>
            </a:p>
          </p:txBody>
        </p:sp>
        <p:sp>
          <p:nvSpPr>
            <p:cNvPr id="106" name="Oval 937">
              <a:extLst>
                <a:ext uri="{FF2B5EF4-FFF2-40B4-BE49-F238E27FC236}">
                  <a16:creationId xmlns:a16="http://schemas.microsoft.com/office/drawing/2014/main" id="{FA0952CD-1199-4949-A094-0AE42E99D21A}"/>
                </a:ext>
              </a:extLst>
            </p:cNvPr>
            <p:cNvSpPr>
              <a:spLocks noChangeArrowheads="1"/>
            </p:cNvSpPr>
            <p:nvPr/>
          </p:nvSpPr>
          <p:spPr bwMode="auto">
            <a:xfrm>
              <a:off x="4662" y="2378"/>
              <a:ext cx="158"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107" name="Rectangle 938">
              <a:extLst>
                <a:ext uri="{FF2B5EF4-FFF2-40B4-BE49-F238E27FC236}">
                  <a16:creationId xmlns:a16="http://schemas.microsoft.com/office/drawing/2014/main" id="{735B8ADF-72F2-C942-A93A-6A9DE0632B1A}"/>
                </a:ext>
              </a:extLst>
            </p:cNvPr>
            <p:cNvSpPr>
              <a:spLocks noChangeArrowheads="1"/>
            </p:cNvSpPr>
            <p:nvPr/>
          </p:nvSpPr>
          <p:spPr bwMode="auto">
            <a:xfrm>
              <a:off x="5057" y="1834"/>
              <a:ext cx="87" cy="756"/>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grpSp>
        <p:nvGrpSpPr>
          <p:cNvPr id="26" name="Group 25">
            <a:extLst>
              <a:ext uri="{FF2B5EF4-FFF2-40B4-BE49-F238E27FC236}">
                <a16:creationId xmlns:a16="http://schemas.microsoft.com/office/drawing/2014/main" id="{E08FF9CB-3577-F345-8547-E7807389CF1E}"/>
              </a:ext>
            </a:extLst>
          </p:cNvPr>
          <p:cNvGrpSpPr/>
          <p:nvPr/>
        </p:nvGrpSpPr>
        <p:grpSpPr>
          <a:xfrm>
            <a:off x="3305130" y="2019858"/>
            <a:ext cx="710244" cy="282076"/>
            <a:chOff x="3668110" y="2448910"/>
            <a:chExt cx="3794234" cy="2165130"/>
          </a:xfrm>
        </p:grpSpPr>
        <p:sp>
          <p:nvSpPr>
            <p:cNvPr id="77" name="Rectangle 76">
              <a:extLst>
                <a:ext uri="{FF2B5EF4-FFF2-40B4-BE49-F238E27FC236}">
                  <a16:creationId xmlns:a16="http://schemas.microsoft.com/office/drawing/2014/main" id="{90284349-F583-D24B-A3DF-EC5D910AAA30}"/>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8" name="Freeform 77">
              <a:extLst>
                <a:ext uri="{FF2B5EF4-FFF2-40B4-BE49-F238E27FC236}">
                  <a16:creationId xmlns:a16="http://schemas.microsoft.com/office/drawing/2014/main" id="{A56B02F8-F0E1-FE4D-9320-C12545B6D1AE}"/>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9" name="Group 78">
              <a:extLst>
                <a:ext uri="{FF2B5EF4-FFF2-40B4-BE49-F238E27FC236}">
                  <a16:creationId xmlns:a16="http://schemas.microsoft.com/office/drawing/2014/main" id="{D51EC26A-E11D-7443-8704-AC214D147972}"/>
                </a:ext>
              </a:extLst>
            </p:cNvPr>
            <p:cNvGrpSpPr/>
            <p:nvPr/>
          </p:nvGrpSpPr>
          <p:grpSpPr>
            <a:xfrm>
              <a:off x="3941378" y="2603243"/>
              <a:ext cx="3202061" cy="1066110"/>
              <a:chOff x="7939341" y="3037317"/>
              <a:chExt cx="897649" cy="353919"/>
            </a:xfrm>
          </p:grpSpPr>
          <p:sp>
            <p:nvSpPr>
              <p:cNvPr id="80" name="Freeform 79">
                <a:extLst>
                  <a:ext uri="{FF2B5EF4-FFF2-40B4-BE49-F238E27FC236}">
                    <a16:creationId xmlns:a16="http://schemas.microsoft.com/office/drawing/2014/main" id="{91B40CD7-4DF6-0141-890F-463F75E362A0}"/>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Freeform 80">
                <a:extLst>
                  <a:ext uri="{FF2B5EF4-FFF2-40B4-BE49-F238E27FC236}">
                    <a16:creationId xmlns:a16="http://schemas.microsoft.com/office/drawing/2014/main" id="{00C1CBE4-17A4-D448-9C92-885DEAEEDA3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Freeform 81">
                <a:extLst>
                  <a:ext uri="{FF2B5EF4-FFF2-40B4-BE49-F238E27FC236}">
                    <a16:creationId xmlns:a16="http://schemas.microsoft.com/office/drawing/2014/main" id="{AFC89776-EDED-C343-9730-13AF464B5FE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Freeform 82">
                <a:extLst>
                  <a:ext uri="{FF2B5EF4-FFF2-40B4-BE49-F238E27FC236}">
                    <a16:creationId xmlns:a16="http://schemas.microsoft.com/office/drawing/2014/main" id="{DC90CF92-14D3-224B-ABEB-751D6B3D340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7" name="Group 26">
            <a:extLst>
              <a:ext uri="{FF2B5EF4-FFF2-40B4-BE49-F238E27FC236}">
                <a16:creationId xmlns:a16="http://schemas.microsoft.com/office/drawing/2014/main" id="{B307B383-78B2-0449-9525-4B315C2CB61C}"/>
              </a:ext>
            </a:extLst>
          </p:cNvPr>
          <p:cNvGrpSpPr/>
          <p:nvPr/>
        </p:nvGrpSpPr>
        <p:grpSpPr>
          <a:xfrm>
            <a:off x="5123392" y="2482830"/>
            <a:ext cx="754294" cy="393599"/>
            <a:chOff x="7493876" y="2774731"/>
            <a:chExt cx="1481958" cy="894622"/>
          </a:xfrm>
        </p:grpSpPr>
        <p:sp>
          <p:nvSpPr>
            <p:cNvPr id="70" name="Freeform 69">
              <a:extLst>
                <a:ext uri="{FF2B5EF4-FFF2-40B4-BE49-F238E27FC236}">
                  <a16:creationId xmlns:a16="http://schemas.microsoft.com/office/drawing/2014/main" id="{2A5BAF25-A0DE-B749-BED2-B83B13A411D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71" name="Oval 70">
              <a:extLst>
                <a:ext uri="{FF2B5EF4-FFF2-40B4-BE49-F238E27FC236}">
                  <a16:creationId xmlns:a16="http://schemas.microsoft.com/office/drawing/2014/main" id="{760ECF75-00B2-054C-81C8-C369008BA69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72" name="Group 71">
              <a:extLst>
                <a:ext uri="{FF2B5EF4-FFF2-40B4-BE49-F238E27FC236}">
                  <a16:creationId xmlns:a16="http://schemas.microsoft.com/office/drawing/2014/main" id="{42D5AA3E-2968-154F-83AA-BFEFB38761FC}"/>
                </a:ext>
              </a:extLst>
            </p:cNvPr>
            <p:cNvGrpSpPr/>
            <p:nvPr/>
          </p:nvGrpSpPr>
          <p:grpSpPr>
            <a:xfrm>
              <a:off x="7713663" y="2848339"/>
              <a:ext cx="1042107" cy="425543"/>
              <a:chOff x="7786941" y="2884917"/>
              <a:chExt cx="897649" cy="353919"/>
            </a:xfrm>
          </p:grpSpPr>
          <p:sp>
            <p:nvSpPr>
              <p:cNvPr id="73" name="Freeform 72">
                <a:extLst>
                  <a:ext uri="{FF2B5EF4-FFF2-40B4-BE49-F238E27FC236}">
                    <a16:creationId xmlns:a16="http://schemas.microsoft.com/office/drawing/2014/main" id="{7E9ABA87-4EB0-6B47-8590-C8D13AF022C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4" name="Freeform 73">
                <a:extLst>
                  <a:ext uri="{FF2B5EF4-FFF2-40B4-BE49-F238E27FC236}">
                    <a16:creationId xmlns:a16="http://schemas.microsoft.com/office/drawing/2014/main" id="{890B6F94-5705-3F46-8D53-59C76A24DFF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5" name="Freeform 74">
                <a:extLst>
                  <a:ext uri="{FF2B5EF4-FFF2-40B4-BE49-F238E27FC236}">
                    <a16:creationId xmlns:a16="http://schemas.microsoft.com/office/drawing/2014/main" id="{EA16DF83-44AF-C14B-A8A5-69E2FC1D598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Freeform 75">
                <a:extLst>
                  <a:ext uri="{FF2B5EF4-FFF2-40B4-BE49-F238E27FC236}">
                    <a16:creationId xmlns:a16="http://schemas.microsoft.com/office/drawing/2014/main" id="{CF1C375E-5271-8747-94CF-647940CF263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8" name="Group 27">
            <a:extLst>
              <a:ext uri="{FF2B5EF4-FFF2-40B4-BE49-F238E27FC236}">
                <a16:creationId xmlns:a16="http://schemas.microsoft.com/office/drawing/2014/main" id="{B8E4F11E-9F35-664F-97EA-7D4ADE6845C8}"/>
              </a:ext>
            </a:extLst>
          </p:cNvPr>
          <p:cNvGrpSpPr/>
          <p:nvPr/>
        </p:nvGrpSpPr>
        <p:grpSpPr>
          <a:xfrm>
            <a:off x="4089472" y="2510373"/>
            <a:ext cx="710244" cy="282076"/>
            <a:chOff x="3668110" y="2448910"/>
            <a:chExt cx="3794234" cy="2165130"/>
          </a:xfrm>
        </p:grpSpPr>
        <p:sp>
          <p:nvSpPr>
            <p:cNvPr id="63" name="Rectangle 62">
              <a:extLst>
                <a:ext uri="{FF2B5EF4-FFF2-40B4-BE49-F238E27FC236}">
                  <a16:creationId xmlns:a16="http://schemas.microsoft.com/office/drawing/2014/main" id="{ABA079D9-C480-AD4D-B5DA-EC37BA225C48}"/>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Freeform 63">
              <a:extLst>
                <a:ext uri="{FF2B5EF4-FFF2-40B4-BE49-F238E27FC236}">
                  <a16:creationId xmlns:a16="http://schemas.microsoft.com/office/drawing/2014/main" id="{476B5A51-8072-0547-A367-70FC376A69A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D92BAC0A-5CE8-9042-8E37-B9117A3A474A}"/>
                </a:ext>
              </a:extLst>
            </p:cNvPr>
            <p:cNvGrpSpPr/>
            <p:nvPr/>
          </p:nvGrpSpPr>
          <p:grpSpPr>
            <a:xfrm>
              <a:off x="3941378" y="2603243"/>
              <a:ext cx="3202061" cy="1066110"/>
              <a:chOff x="7939341" y="3037317"/>
              <a:chExt cx="897649" cy="353919"/>
            </a:xfrm>
          </p:grpSpPr>
          <p:sp>
            <p:nvSpPr>
              <p:cNvPr id="66" name="Freeform 65">
                <a:extLst>
                  <a:ext uri="{FF2B5EF4-FFF2-40B4-BE49-F238E27FC236}">
                    <a16:creationId xmlns:a16="http://schemas.microsoft.com/office/drawing/2014/main" id="{3353FBFD-A2D7-E744-B1F3-8E7B40B65AF2}"/>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A4C63F95-1B9C-FD43-843A-DB2A347EA1C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D0BAA16E-35F3-E647-91A9-1F251F8EB69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CFB9596C-6CA1-1942-B376-083CC0E261A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 name="Group 906">
            <a:extLst>
              <a:ext uri="{FF2B5EF4-FFF2-40B4-BE49-F238E27FC236}">
                <a16:creationId xmlns:a16="http://schemas.microsoft.com/office/drawing/2014/main" id="{F07F9C1D-AE30-5045-B1BC-4B265BBBFD83}"/>
              </a:ext>
            </a:extLst>
          </p:cNvPr>
          <p:cNvGrpSpPr>
            <a:grpSpLocks/>
          </p:cNvGrpSpPr>
          <p:nvPr/>
        </p:nvGrpSpPr>
        <p:grpSpPr bwMode="auto">
          <a:xfrm>
            <a:off x="5345682" y="2003885"/>
            <a:ext cx="296863" cy="541338"/>
            <a:chOff x="4140" y="429"/>
            <a:chExt cx="1425" cy="2396"/>
          </a:xfrm>
        </p:grpSpPr>
        <p:sp>
          <p:nvSpPr>
            <p:cNvPr id="30" name="Freeform 907">
              <a:extLst>
                <a:ext uri="{FF2B5EF4-FFF2-40B4-BE49-F238E27FC236}">
                  <a16:creationId xmlns:a16="http://schemas.microsoft.com/office/drawing/2014/main" id="{C405BA89-5E69-E34D-8BF2-C4B6351CB44B}"/>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1" name="Rectangle 908">
              <a:extLst>
                <a:ext uri="{FF2B5EF4-FFF2-40B4-BE49-F238E27FC236}">
                  <a16:creationId xmlns:a16="http://schemas.microsoft.com/office/drawing/2014/main" id="{BEE1B41B-4E66-9746-969A-F01CAF6A3CDA}"/>
                </a:ext>
              </a:extLst>
            </p:cNvPr>
            <p:cNvSpPr>
              <a:spLocks noChangeArrowheads="1"/>
            </p:cNvSpPr>
            <p:nvPr/>
          </p:nvSpPr>
          <p:spPr bwMode="auto">
            <a:xfrm>
              <a:off x="4209" y="429"/>
              <a:ext cx="1044" cy="2284"/>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32" name="Freeform 909">
              <a:extLst>
                <a:ext uri="{FF2B5EF4-FFF2-40B4-BE49-F238E27FC236}">
                  <a16:creationId xmlns:a16="http://schemas.microsoft.com/office/drawing/2014/main" id="{5B85AD69-1925-1341-8DFA-7A4DF673EEC4}"/>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3" name="Freeform 910">
              <a:extLst>
                <a:ext uri="{FF2B5EF4-FFF2-40B4-BE49-F238E27FC236}">
                  <a16:creationId xmlns:a16="http://schemas.microsoft.com/office/drawing/2014/main" id="{C4185373-6A8A-4149-9978-81B03450120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34" name="Rectangle 911">
              <a:extLst>
                <a:ext uri="{FF2B5EF4-FFF2-40B4-BE49-F238E27FC236}">
                  <a16:creationId xmlns:a16="http://schemas.microsoft.com/office/drawing/2014/main" id="{3666E251-0719-5748-AF0C-93134CF40086}"/>
                </a:ext>
              </a:extLst>
            </p:cNvPr>
            <p:cNvSpPr>
              <a:spLocks noChangeArrowheads="1"/>
            </p:cNvSpPr>
            <p:nvPr/>
          </p:nvSpPr>
          <p:spPr bwMode="auto">
            <a:xfrm>
              <a:off x="4216" y="689"/>
              <a:ext cx="587"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35" name="Group 912">
              <a:extLst>
                <a:ext uri="{FF2B5EF4-FFF2-40B4-BE49-F238E27FC236}">
                  <a16:creationId xmlns:a16="http://schemas.microsoft.com/office/drawing/2014/main" id="{232623E2-627B-D14D-B0FB-CD7098D11249}"/>
                </a:ext>
              </a:extLst>
            </p:cNvPr>
            <p:cNvGrpSpPr>
              <a:grpSpLocks/>
            </p:cNvGrpSpPr>
            <p:nvPr/>
          </p:nvGrpSpPr>
          <p:grpSpPr bwMode="auto">
            <a:xfrm>
              <a:off x="4749" y="668"/>
              <a:ext cx="581" cy="145"/>
              <a:chOff x="614" y="2568"/>
              <a:chExt cx="725" cy="139"/>
            </a:xfrm>
          </p:grpSpPr>
          <p:sp>
            <p:nvSpPr>
              <p:cNvPr id="61" name="AutoShape 913">
                <a:extLst>
                  <a:ext uri="{FF2B5EF4-FFF2-40B4-BE49-F238E27FC236}">
                    <a16:creationId xmlns:a16="http://schemas.microsoft.com/office/drawing/2014/main" id="{857B9C43-7C5C-2348-8660-BA024F6313C2}"/>
                  </a:ext>
                </a:extLst>
              </p:cNvPr>
              <p:cNvSpPr>
                <a:spLocks noChangeArrowheads="1"/>
              </p:cNvSpPr>
              <p:nvPr/>
            </p:nvSpPr>
            <p:spPr bwMode="auto">
              <a:xfrm>
                <a:off x="615" y="2568"/>
                <a:ext cx="723" cy="12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2" name="AutoShape 914">
                <a:extLst>
                  <a:ext uri="{FF2B5EF4-FFF2-40B4-BE49-F238E27FC236}">
                    <a16:creationId xmlns:a16="http://schemas.microsoft.com/office/drawing/2014/main" id="{05AEBC7D-0CFA-0E44-B67C-50A33880B24B}"/>
                  </a:ext>
                </a:extLst>
              </p:cNvPr>
              <p:cNvSpPr>
                <a:spLocks noChangeArrowheads="1"/>
              </p:cNvSpPr>
              <p:nvPr/>
            </p:nvSpPr>
            <p:spPr bwMode="auto">
              <a:xfrm>
                <a:off x="634" y="2581"/>
                <a:ext cx="694"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36" name="Rectangle 915">
              <a:extLst>
                <a:ext uri="{FF2B5EF4-FFF2-40B4-BE49-F238E27FC236}">
                  <a16:creationId xmlns:a16="http://schemas.microsoft.com/office/drawing/2014/main" id="{AEACDAA3-8AA8-6A49-AD26-9EE0EBFF8B7B}"/>
                </a:ext>
              </a:extLst>
            </p:cNvPr>
            <p:cNvSpPr>
              <a:spLocks noChangeArrowheads="1"/>
            </p:cNvSpPr>
            <p:nvPr/>
          </p:nvSpPr>
          <p:spPr bwMode="auto">
            <a:xfrm>
              <a:off x="4224" y="1019"/>
              <a:ext cx="594" cy="49"/>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37" name="Group 916">
              <a:extLst>
                <a:ext uri="{FF2B5EF4-FFF2-40B4-BE49-F238E27FC236}">
                  <a16:creationId xmlns:a16="http://schemas.microsoft.com/office/drawing/2014/main" id="{1A83026F-3F53-9643-8F29-FA2E039B373F}"/>
                </a:ext>
              </a:extLst>
            </p:cNvPr>
            <p:cNvGrpSpPr>
              <a:grpSpLocks/>
            </p:cNvGrpSpPr>
            <p:nvPr/>
          </p:nvGrpSpPr>
          <p:grpSpPr bwMode="auto">
            <a:xfrm>
              <a:off x="4747" y="994"/>
              <a:ext cx="581" cy="134"/>
              <a:chOff x="614" y="2568"/>
              <a:chExt cx="725" cy="139"/>
            </a:xfrm>
          </p:grpSpPr>
          <p:sp>
            <p:nvSpPr>
              <p:cNvPr id="59" name="AutoShape 917">
                <a:extLst>
                  <a:ext uri="{FF2B5EF4-FFF2-40B4-BE49-F238E27FC236}">
                    <a16:creationId xmlns:a16="http://schemas.microsoft.com/office/drawing/2014/main" id="{52E81D27-5E50-234E-9001-3524A94EB59A}"/>
                  </a:ext>
                </a:extLst>
              </p:cNvPr>
              <p:cNvSpPr>
                <a:spLocks noChangeArrowheads="1"/>
              </p:cNvSpPr>
              <p:nvPr/>
            </p:nvSpPr>
            <p:spPr bwMode="auto">
              <a:xfrm>
                <a:off x="617" y="2565"/>
                <a:ext cx="723"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60" name="AutoShape 918">
                <a:extLst>
                  <a:ext uri="{FF2B5EF4-FFF2-40B4-BE49-F238E27FC236}">
                    <a16:creationId xmlns:a16="http://schemas.microsoft.com/office/drawing/2014/main" id="{B6A78DF5-A2A0-ED40-80EE-791D05788E8C}"/>
                  </a:ext>
                </a:extLst>
              </p:cNvPr>
              <p:cNvSpPr>
                <a:spLocks noChangeArrowheads="1"/>
              </p:cNvSpPr>
              <p:nvPr/>
            </p:nvSpPr>
            <p:spPr bwMode="auto">
              <a:xfrm>
                <a:off x="627" y="2580"/>
                <a:ext cx="704"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38" name="Rectangle 919">
              <a:extLst>
                <a:ext uri="{FF2B5EF4-FFF2-40B4-BE49-F238E27FC236}">
                  <a16:creationId xmlns:a16="http://schemas.microsoft.com/office/drawing/2014/main" id="{8734703D-B68E-8748-AD6B-127F1C6C3C67}"/>
                </a:ext>
              </a:extLst>
            </p:cNvPr>
            <p:cNvSpPr>
              <a:spLocks noChangeArrowheads="1"/>
            </p:cNvSpPr>
            <p:nvPr/>
          </p:nvSpPr>
          <p:spPr bwMode="auto">
            <a:xfrm>
              <a:off x="4216" y="1364"/>
              <a:ext cx="594"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39" name="Rectangle 920">
              <a:extLst>
                <a:ext uri="{FF2B5EF4-FFF2-40B4-BE49-F238E27FC236}">
                  <a16:creationId xmlns:a16="http://schemas.microsoft.com/office/drawing/2014/main" id="{43CA87E6-9680-7349-8D67-A42CD1FA829C}"/>
                </a:ext>
              </a:extLst>
            </p:cNvPr>
            <p:cNvSpPr>
              <a:spLocks noChangeArrowheads="1"/>
            </p:cNvSpPr>
            <p:nvPr/>
          </p:nvSpPr>
          <p:spPr bwMode="auto">
            <a:xfrm>
              <a:off x="4224" y="1659"/>
              <a:ext cx="602" cy="42"/>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nvGrpSpPr>
            <p:cNvPr id="40" name="Group 921">
              <a:extLst>
                <a:ext uri="{FF2B5EF4-FFF2-40B4-BE49-F238E27FC236}">
                  <a16:creationId xmlns:a16="http://schemas.microsoft.com/office/drawing/2014/main" id="{B872ACE3-F056-CD42-A484-E0E192157D8E}"/>
                </a:ext>
              </a:extLst>
            </p:cNvPr>
            <p:cNvGrpSpPr>
              <a:grpSpLocks/>
            </p:cNvGrpSpPr>
            <p:nvPr/>
          </p:nvGrpSpPr>
          <p:grpSpPr bwMode="auto">
            <a:xfrm>
              <a:off x="4733" y="1630"/>
              <a:ext cx="586" cy="151"/>
              <a:chOff x="611" y="2571"/>
              <a:chExt cx="730" cy="139"/>
            </a:xfrm>
          </p:grpSpPr>
          <p:sp>
            <p:nvSpPr>
              <p:cNvPr id="57" name="AutoShape 922">
                <a:extLst>
                  <a:ext uri="{FF2B5EF4-FFF2-40B4-BE49-F238E27FC236}">
                    <a16:creationId xmlns:a16="http://schemas.microsoft.com/office/drawing/2014/main" id="{5DEC78F2-B310-7A4B-B9E2-397F21DAF066}"/>
                  </a:ext>
                </a:extLst>
              </p:cNvPr>
              <p:cNvSpPr>
                <a:spLocks noChangeArrowheads="1"/>
              </p:cNvSpPr>
              <p:nvPr/>
            </p:nvSpPr>
            <p:spPr bwMode="auto">
              <a:xfrm>
                <a:off x="613" y="2571"/>
                <a:ext cx="731" cy="136"/>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8" name="AutoShape 923">
                <a:extLst>
                  <a:ext uri="{FF2B5EF4-FFF2-40B4-BE49-F238E27FC236}">
                    <a16:creationId xmlns:a16="http://schemas.microsoft.com/office/drawing/2014/main" id="{4BAC35D5-9AE5-5546-B357-5E9D720FCAE5}"/>
                  </a:ext>
                </a:extLst>
              </p:cNvPr>
              <p:cNvSpPr>
                <a:spLocks noChangeArrowheads="1"/>
              </p:cNvSpPr>
              <p:nvPr/>
            </p:nvSpPr>
            <p:spPr bwMode="auto">
              <a:xfrm>
                <a:off x="632" y="2591"/>
                <a:ext cx="693" cy="10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41" name="Freeform 924">
              <a:extLst>
                <a:ext uri="{FF2B5EF4-FFF2-40B4-BE49-F238E27FC236}">
                  <a16:creationId xmlns:a16="http://schemas.microsoft.com/office/drawing/2014/main" id="{6FEDC341-483C-D340-9720-30D4F4ED649C}"/>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42" name="Group 925">
              <a:extLst>
                <a:ext uri="{FF2B5EF4-FFF2-40B4-BE49-F238E27FC236}">
                  <a16:creationId xmlns:a16="http://schemas.microsoft.com/office/drawing/2014/main" id="{023CE296-3E8C-014C-BCC0-9E5FAB16EBA4}"/>
                </a:ext>
              </a:extLst>
            </p:cNvPr>
            <p:cNvGrpSpPr>
              <a:grpSpLocks/>
            </p:cNvGrpSpPr>
            <p:nvPr/>
          </p:nvGrpSpPr>
          <p:grpSpPr bwMode="auto">
            <a:xfrm>
              <a:off x="4739" y="1327"/>
              <a:ext cx="582" cy="139"/>
              <a:chOff x="614" y="2568"/>
              <a:chExt cx="725" cy="139"/>
            </a:xfrm>
          </p:grpSpPr>
          <p:sp>
            <p:nvSpPr>
              <p:cNvPr id="55" name="AutoShape 926">
                <a:extLst>
                  <a:ext uri="{FF2B5EF4-FFF2-40B4-BE49-F238E27FC236}">
                    <a16:creationId xmlns:a16="http://schemas.microsoft.com/office/drawing/2014/main" id="{8324FC35-D619-B14F-8652-42CE1673CA41}"/>
                  </a:ext>
                </a:extLst>
              </p:cNvPr>
              <p:cNvSpPr>
                <a:spLocks noChangeArrowheads="1"/>
              </p:cNvSpPr>
              <p:nvPr/>
            </p:nvSpPr>
            <p:spPr bwMode="auto">
              <a:xfrm>
                <a:off x="618" y="2569"/>
                <a:ext cx="712"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6" name="AutoShape 927">
                <a:extLst>
                  <a:ext uri="{FF2B5EF4-FFF2-40B4-BE49-F238E27FC236}">
                    <a16:creationId xmlns:a16="http://schemas.microsoft.com/office/drawing/2014/main" id="{ADB26010-A010-6148-81B5-7D84777D49F9}"/>
                  </a:ext>
                </a:extLst>
              </p:cNvPr>
              <p:cNvSpPr>
                <a:spLocks noChangeArrowheads="1"/>
              </p:cNvSpPr>
              <p:nvPr/>
            </p:nvSpPr>
            <p:spPr bwMode="auto">
              <a:xfrm>
                <a:off x="637" y="2583"/>
                <a:ext cx="683"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43" name="Rectangle 928">
              <a:extLst>
                <a:ext uri="{FF2B5EF4-FFF2-40B4-BE49-F238E27FC236}">
                  <a16:creationId xmlns:a16="http://schemas.microsoft.com/office/drawing/2014/main" id="{4D097071-15BC-014D-9F42-A6D93DB09C77}"/>
                </a:ext>
              </a:extLst>
            </p:cNvPr>
            <p:cNvSpPr>
              <a:spLocks noChangeArrowheads="1"/>
            </p:cNvSpPr>
            <p:nvPr/>
          </p:nvSpPr>
          <p:spPr bwMode="auto">
            <a:xfrm>
              <a:off x="5253" y="429"/>
              <a:ext cx="69"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44" name="Freeform 929">
              <a:extLst>
                <a:ext uri="{FF2B5EF4-FFF2-40B4-BE49-F238E27FC236}">
                  <a16:creationId xmlns:a16="http://schemas.microsoft.com/office/drawing/2014/main" id="{F9F71B50-9FCA-3043-ABA0-141F7A1FC1C1}"/>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5" name="Freeform 930">
              <a:extLst>
                <a:ext uri="{FF2B5EF4-FFF2-40B4-BE49-F238E27FC236}">
                  <a16:creationId xmlns:a16="http://schemas.microsoft.com/office/drawing/2014/main" id="{222AC8FF-2FBE-6B4F-857C-494DB4552291}"/>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6" name="Oval 931">
              <a:extLst>
                <a:ext uri="{FF2B5EF4-FFF2-40B4-BE49-F238E27FC236}">
                  <a16:creationId xmlns:a16="http://schemas.microsoft.com/office/drawing/2014/main" id="{B301E399-5801-3843-92C4-100C625F44DC}"/>
                </a:ext>
              </a:extLst>
            </p:cNvPr>
            <p:cNvSpPr>
              <a:spLocks noChangeArrowheads="1"/>
            </p:cNvSpPr>
            <p:nvPr/>
          </p:nvSpPr>
          <p:spPr bwMode="auto">
            <a:xfrm>
              <a:off x="5519" y="2607"/>
              <a:ext cx="46"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47" name="Freeform 932">
              <a:extLst>
                <a:ext uri="{FF2B5EF4-FFF2-40B4-BE49-F238E27FC236}">
                  <a16:creationId xmlns:a16="http://schemas.microsoft.com/office/drawing/2014/main" id="{D9BC880A-8880-D44A-8749-1BFC6B160FA7}"/>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8" name="AutoShape 933">
              <a:extLst>
                <a:ext uri="{FF2B5EF4-FFF2-40B4-BE49-F238E27FC236}">
                  <a16:creationId xmlns:a16="http://schemas.microsoft.com/office/drawing/2014/main" id="{393F8118-0711-154E-A6FA-632710B3E6B5}"/>
                </a:ext>
              </a:extLst>
            </p:cNvPr>
            <p:cNvSpPr>
              <a:spLocks noChangeArrowheads="1"/>
            </p:cNvSpPr>
            <p:nvPr/>
          </p:nvSpPr>
          <p:spPr bwMode="auto">
            <a:xfrm>
              <a:off x="4140" y="2684"/>
              <a:ext cx="1196" cy="141"/>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49" name="AutoShape 934">
              <a:extLst>
                <a:ext uri="{FF2B5EF4-FFF2-40B4-BE49-F238E27FC236}">
                  <a16:creationId xmlns:a16="http://schemas.microsoft.com/office/drawing/2014/main" id="{75D86914-8875-AD43-A7E8-D9BB4787B256}"/>
                </a:ext>
              </a:extLst>
            </p:cNvPr>
            <p:cNvSpPr>
              <a:spLocks noChangeArrowheads="1"/>
            </p:cNvSpPr>
            <p:nvPr/>
          </p:nvSpPr>
          <p:spPr bwMode="auto">
            <a:xfrm>
              <a:off x="4209" y="2713"/>
              <a:ext cx="1067" cy="77"/>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0" name="Oval 935">
              <a:extLst>
                <a:ext uri="{FF2B5EF4-FFF2-40B4-BE49-F238E27FC236}">
                  <a16:creationId xmlns:a16="http://schemas.microsoft.com/office/drawing/2014/main" id="{66D89C89-D606-974B-B75D-0D8717AB55AB}"/>
                </a:ext>
              </a:extLst>
            </p:cNvPr>
            <p:cNvSpPr>
              <a:spLocks noChangeArrowheads="1"/>
            </p:cNvSpPr>
            <p:nvPr/>
          </p:nvSpPr>
          <p:spPr bwMode="auto">
            <a:xfrm>
              <a:off x="4308" y="2382"/>
              <a:ext cx="160"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1" name="Oval 936">
              <a:extLst>
                <a:ext uri="{FF2B5EF4-FFF2-40B4-BE49-F238E27FC236}">
                  <a16:creationId xmlns:a16="http://schemas.microsoft.com/office/drawing/2014/main" id="{25574DBE-4535-ED4F-AEDB-0EF2B4BBF224}"/>
                </a:ext>
              </a:extLst>
            </p:cNvPr>
            <p:cNvSpPr>
              <a:spLocks noChangeArrowheads="1"/>
            </p:cNvSpPr>
            <p:nvPr/>
          </p:nvSpPr>
          <p:spPr bwMode="auto">
            <a:xfrm>
              <a:off x="4483" y="2382"/>
              <a:ext cx="160" cy="148"/>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eaLnBrk="1" hangingPunct="1">
                <a:defRPr/>
              </a:pPr>
              <a:endParaRPr lang="en-US" dirty="0">
                <a:solidFill>
                  <a:srgbClr val="FF0000"/>
                </a:solidFill>
                <a:latin typeface="Arial" charset="0"/>
                <a:cs typeface="Arial" charset="0"/>
              </a:endParaRPr>
            </a:p>
          </p:txBody>
        </p:sp>
        <p:sp>
          <p:nvSpPr>
            <p:cNvPr id="53" name="Oval 937">
              <a:extLst>
                <a:ext uri="{FF2B5EF4-FFF2-40B4-BE49-F238E27FC236}">
                  <a16:creationId xmlns:a16="http://schemas.microsoft.com/office/drawing/2014/main" id="{C64F88BB-8747-804C-9C30-A681CB4DDF50}"/>
                </a:ext>
              </a:extLst>
            </p:cNvPr>
            <p:cNvSpPr>
              <a:spLocks noChangeArrowheads="1"/>
            </p:cNvSpPr>
            <p:nvPr/>
          </p:nvSpPr>
          <p:spPr bwMode="auto">
            <a:xfrm>
              <a:off x="4666" y="2382"/>
              <a:ext cx="152" cy="141"/>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sp>
          <p:nvSpPr>
            <p:cNvPr id="54" name="Rectangle 938">
              <a:extLst>
                <a:ext uri="{FF2B5EF4-FFF2-40B4-BE49-F238E27FC236}">
                  <a16:creationId xmlns:a16="http://schemas.microsoft.com/office/drawing/2014/main" id="{57D7C4B6-8B5D-2942-8D2C-DC825CD47F8D}"/>
                </a:ext>
              </a:extLst>
            </p:cNvPr>
            <p:cNvSpPr>
              <a:spLocks noChangeArrowheads="1"/>
            </p:cNvSpPr>
            <p:nvPr/>
          </p:nvSpPr>
          <p:spPr bwMode="auto">
            <a:xfrm>
              <a:off x="5062" y="1834"/>
              <a:ext cx="84" cy="759"/>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latin typeface="Arial" charset="0"/>
                <a:cs typeface="Arial" charset="0"/>
              </a:endParaRPr>
            </a:p>
          </p:txBody>
        </p:sp>
      </p:grpSp>
      <p:sp>
        <p:nvSpPr>
          <p:cNvPr id="126" name="Oval 355">
            <a:extLst>
              <a:ext uri="{FF2B5EF4-FFF2-40B4-BE49-F238E27FC236}">
                <a16:creationId xmlns:a16="http://schemas.microsoft.com/office/drawing/2014/main" id="{E1CB85AF-850A-124D-8CE3-6ACFED2BA68D}"/>
              </a:ext>
            </a:extLst>
          </p:cNvPr>
          <p:cNvSpPr>
            <a:spLocks noChangeArrowheads="1"/>
          </p:cNvSpPr>
          <p:nvPr/>
        </p:nvSpPr>
        <p:spPr bwMode="auto">
          <a:xfrm>
            <a:off x="6025106" y="1569883"/>
            <a:ext cx="1435100" cy="407987"/>
          </a:xfrm>
          <a:prstGeom prst="ellipse">
            <a:avLst/>
          </a:prstGeom>
          <a:solidFill>
            <a:schemeClr val="bg1"/>
          </a:solidFill>
          <a:ln w="9525">
            <a:solidFill>
              <a:schemeClr val="tx1"/>
            </a:solidFill>
            <a:round/>
            <a:headEnd/>
            <a:tailEnd/>
          </a:ln>
        </p:spPr>
        <p:txBody>
          <a:bodyPr wrap="none" anchor="ctr"/>
          <a:lstStyle/>
          <a:p>
            <a:endParaRPr lang="en-US" dirty="0"/>
          </a:p>
        </p:txBody>
      </p:sp>
      <p:sp>
        <p:nvSpPr>
          <p:cNvPr id="127" name="Oval 356">
            <a:extLst>
              <a:ext uri="{FF2B5EF4-FFF2-40B4-BE49-F238E27FC236}">
                <a16:creationId xmlns:a16="http://schemas.microsoft.com/office/drawing/2014/main" id="{D2388C87-1428-A14C-800A-63448451FD83}"/>
              </a:ext>
            </a:extLst>
          </p:cNvPr>
          <p:cNvSpPr>
            <a:spLocks noChangeArrowheads="1"/>
          </p:cNvSpPr>
          <p:nvPr/>
        </p:nvSpPr>
        <p:spPr bwMode="auto">
          <a:xfrm>
            <a:off x="5612356" y="1706408"/>
            <a:ext cx="815975" cy="196850"/>
          </a:xfrm>
          <a:prstGeom prst="ellipse">
            <a:avLst/>
          </a:prstGeom>
          <a:solidFill>
            <a:schemeClr val="bg1"/>
          </a:solidFill>
          <a:ln w="9525">
            <a:solidFill>
              <a:schemeClr val="tx1"/>
            </a:solidFill>
            <a:round/>
            <a:headEnd/>
            <a:tailEnd/>
          </a:ln>
        </p:spPr>
        <p:txBody>
          <a:bodyPr wrap="none" anchor="ctr"/>
          <a:lstStyle/>
          <a:p>
            <a:endParaRPr lang="en-US" dirty="0"/>
          </a:p>
        </p:txBody>
      </p:sp>
      <p:sp>
        <p:nvSpPr>
          <p:cNvPr id="128" name="Oval 357">
            <a:extLst>
              <a:ext uri="{FF2B5EF4-FFF2-40B4-BE49-F238E27FC236}">
                <a16:creationId xmlns:a16="http://schemas.microsoft.com/office/drawing/2014/main" id="{D0E5DD08-AB0D-4144-91C8-D7DA477FEFB5}"/>
              </a:ext>
            </a:extLst>
          </p:cNvPr>
          <p:cNvSpPr>
            <a:spLocks noChangeArrowheads="1"/>
          </p:cNvSpPr>
          <p:nvPr/>
        </p:nvSpPr>
        <p:spPr bwMode="auto">
          <a:xfrm>
            <a:off x="5528218" y="1861983"/>
            <a:ext cx="350838" cy="153987"/>
          </a:xfrm>
          <a:prstGeom prst="ellipse">
            <a:avLst/>
          </a:prstGeom>
          <a:solidFill>
            <a:schemeClr val="bg1"/>
          </a:solidFill>
          <a:ln w="9525">
            <a:solidFill>
              <a:schemeClr val="tx1"/>
            </a:solidFill>
            <a:round/>
            <a:headEnd/>
            <a:tailEnd/>
          </a:ln>
        </p:spPr>
        <p:txBody>
          <a:bodyPr wrap="none" anchor="ctr"/>
          <a:lstStyle/>
          <a:p>
            <a:endParaRPr lang="en-US" dirty="0"/>
          </a:p>
        </p:txBody>
      </p:sp>
      <p:grpSp>
        <p:nvGrpSpPr>
          <p:cNvPr id="129" name="Group 2">
            <a:extLst>
              <a:ext uri="{FF2B5EF4-FFF2-40B4-BE49-F238E27FC236}">
                <a16:creationId xmlns:a16="http://schemas.microsoft.com/office/drawing/2014/main" id="{B224DD07-F8AD-E94B-AC4A-19AC28378364}"/>
              </a:ext>
            </a:extLst>
          </p:cNvPr>
          <p:cNvGrpSpPr>
            <a:grpSpLocks/>
          </p:cNvGrpSpPr>
          <p:nvPr/>
        </p:nvGrpSpPr>
        <p:grpSpPr bwMode="auto">
          <a:xfrm>
            <a:off x="6964906" y="914245"/>
            <a:ext cx="2897187" cy="1404937"/>
            <a:chOff x="5670550" y="1182688"/>
            <a:chExt cx="2897188" cy="1404937"/>
          </a:xfrm>
        </p:grpSpPr>
        <p:sp>
          <p:nvSpPr>
            <p:cNvPr id="130" name="Oval 354">
              <a:extLst>
                <a:ext uri="{FF2B5EF4-FFF2-40B4-BE49-F238E27FC236}">
                  <a16:creationId xmlns:a16="http://schemas.microsoft.com/office/drawing/2014/main" id="{ABAFD0F1-D93C-DA45-B207-CF5A3584357B}"/>
                </a:ext>
              </a:extLst>
            </p:cNvPr>
            <p:cNvSpPr>
              <a:spLocks noChangeArrowheads="1"/>
            </p:cNvSpPr>
            <p:nvPr/>
          </p:nvSpPr>
          <p:spPr bwMode="auto">
            <a:xfrm>
              <a:off x="5670550" y="1182688"/>
              <a:ext cx="2897188" cy="1404937"/>
            </a:xfrm>
            <a:prstGeom prst="ellipse">
              <a:avLst/>
            </a:prstGeom>
            <a:solidFill>
              <a:schemeClr val="bg1"/>
            </a:solidFill>
            <a:ln w="9525">
              <a:solidFill>
                <a:schemeClr val="tx1"/>
              </a:solidFill>
              <a:round/>
              <a:headEnd/>
              <a:tailEnd/>
            </a:ln>
          </p:spPr>
          <p:txBody>
            <a:bodyPr wrap="none" anchor="ctr"/>
            <a:lstStyle/>
            <a:p>
              <a:endParaRPr lang="en-US" dirty="0"/>
            </a:p>
          </p:txBody>
        </p:sp>
        <p:sp>
          <p:nvSpPr>
            <p:cNvPr id="131" name="Text Box 353">
              <a:extLst>
                <a:ext uri="{FF2B5EF4-FFF2-40B4-BE49-F238E27FC236}">
                  <a16:creationId xmlns:a16="http://schemas.microsoft.com/office/drawing/2014/main" id="{2E04FD3D-536F-EC41-8CC4-A8B688252BB7}"/>
                </a:ext>
              </a:extLst>
            </p:cNvPr>
            <p:cNvSpPr txBox="1">
              <a:spLocks noChangeArrowheads="1"/>
            </p:cNvSpPr>
            <p:nvPr/>
          </p:nvSpPr>
          <p:spPr bwMode="auto">
            <a:xfrm>
              <a:off x="6016252" y="1397349"/>
              <a:ext cx="2245988" cy="10833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pPr>
              <a:r>
                <a:rPr lang="en-US" dirty="0">
                  <a:latin typeface="+mn-lt"/>
                  <a:cs typeface="Arial" charset="0"/>
                </a:rPr>
                <a:t>Should arriving packet be allowed in? Departing packet let out?</a:t>
              </a:r>
            </a:p>
          </p:txBody>
        </p:sp>
      </p:grpSp>
      <p:grpSp>
        <p:nvGrpSpPr>
          <p:cNvPr id="132" name="Group 131">
            <a:extLst>
              <a:ext uri="{FF2B5EF4-FFF2-40B4-BE49-F238E27FC236}">
                <a16:creationId xmlns:a16="http://schemas.microsoft.com/office/drawing/2014/main" id="{E6C7D360-97CE-E444-BAB7-249EE9E08ADB}"/>
              </a:ext>
            </a:extLst>
          </p:cNvPr>
          <p:cNvGrpSpPr/>
          <p:nvPr/>
        </p:nvGrpSpPr>
        <p:grpSpPr>
          <a:xfrm>
            <a:off x="5999356" y="2543593"/>
            <a:ext cx="737685" cy="500690"/>
            <a:chOff x="5367131" y="3866019"/>
            <a:chExt cx="1637539" cy="741718"/>
          </a:xfrm>
        </p:grpSpPr>
        <p:sp>
          <p:nvSpPr>
            <p:cNvPr id="133" name="Right Arrow 132">
              <a:extLst>
                <a:ext uri="{FF2B5EF4-FFF2-40B4-BE49-F238E27FC236}">
                  <a16:creationId xmlns:a16="http://schemas.microsoft.com/office/drawing/2014/main" id="{73D4F25E-C81F-004E-BFE3-DF04C7212F77}"/>
                </a:ext>
              </a:extLst>
            </p:cNvPr>
            <p:cNvSpPr/>
            <p:nvPr/>
          </p:nvSpPr>
          <p:spPr>
            <a:xfrm rot="10800000">
              <a:off x="5367131" y="4187685"/>
              <a:ext cx="1060173" cy="172279"/>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4" name="Group 201">
              <a:extLst>
                <a:ext uri="{FF2B5EF4-FFF2-40B4-BE49-F238E27FC236}">
                  <a16:creationId xmlns:a16="http://schemas.microsoft.com/office/drawing/2014/main" id="{90CB7EBC-2272-FB4E-9402-867BE322FC0D}"/>
                </a:ext>
              </a:extLst>
            </p:cNvPr>
            <p:cNvGrpSpPr>
              <a:grpSpLocks/>
            </p:cNvGrpSpPr>
            <p:nvPr/>
          </p:nvGrpSpPr>
          <p:grpSpPr bwMode="auto">
            <a:xfrm>
              <a:off x="6417064" y="3866019"/>
              <a:ext cx="587606" cy="741718"/>
              <a:chOff x="375561" y="297711"/>
              <a:chExt cx="1252683" cy="2138362"/>
            </a:xfrm>
          </p:grpSpPr>
          <p:sp>
            <p:nvSpPr>
              <p:cNvPr id="135" name="Freeform 134">
                <a:extLst>
                  <a:ext uri="{FF2B5EF4-FFF2-40B4-BE49-F238E27FC236}">
                    <a16:creationId xmlns:a16="http://schemas.microsoft.com/office/drawing/2014/main" id="{61334CF0-30C3-BF4D-8E00-8253AD590E7A}"/>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6" name="Freeform 135">
                <a:extLst>
                  <a:ext uri="{FF2B5EF4-FFF2-40B4-BE49-F238E27FC236}">
                    <a16:creationId xmlns:a16="http://schemas.microsoft.com/office/drawing/2014/main" id="{326B27B4-DECE-3142-9140-A1C62709BD01}"/>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37" name="Rectangle 136">
                <a:extLst>
                  <a:ext uri="{FF2B5EF4-FFF2-40B4-BE49-F238E27FC236}">
                    <a16:creationId xmlns:a16="http://schemas.microsoft.com/office/drawing/2014/main" id="{99DE0512-0151-D449-97E2-693E3647A267}"/>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grpSp>
        <p:nvGrpSpPr>
          <p:cNvPr id="138" name="Group 137">
            <a:extLst>
              <a:ext uri="{FF2B5EF4-FFF2-40B4-BE49-F238E27FC236}">
                <a16:creationId xmlns:a16="http://schemas.microsoft.com/office/drawing/2014/main" id="{AA467161-4E43-A943-8CF0-0551130C3765}"/>
              </a:ext>
            </a:extLst>
          </p:cNvPr>
          <p:cNvGrpSpPr/>
          <p:nvPr/>
        </p:nvGrpSpPr>
        <p:grpSpPr>
          <a:xfrm>
            <a:off x="4706724" y="2160734"/>
            <a:ext cx="539872" cy="500690"/>
            <a:chOff x="6417064" y="3866019"/>
            <a:chExt cx="1198427" cy="741718"/>
          </a:xfrm>
        </p:grpSpPr>
        <p:sp>
          <p:nvSpPr>
            <p:cNvPr id="139" name="Right Arrow 138">
              <a:extLst>
                <a:ext uri="{FF2B5EF4-FFF2-40B4-BE49-F238E27FC236}">
                  <a16:creationId xmlns:a16="http://schemas.microsoft.com/office/drawing/2014/main" id="{ED48A8A1-C5F0-664C-9E7C-B4385290B738}"/>
                </a:ext>
              </a:extLst>
            </p:cNvPr>
            <p:cNvSpPr/>
            <p:nvPr/>
          </p:nvSpPr>
          <p:spPr>
            <a:xfrm>
              <a:off x="6555318" y="4171165"/>
              <a:ext cx="1060173" cy="172278"/>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201">
              <a:extLst>
                <a:ext uri="{FF2B5EF4-FFF2-40B4-BE49-F238E27FC236}">
                  <a16:creationId xmlns:a16="http://schemas.microsoft.com/office/drawing/2014/main" id="{9F38C6F8-7430-034C-885F-0781F08D5423}"/>
                </a:ext>
              </a:extLst>
            </p:cNvPr>
            <p:cNvGrpSpPr>
              <a:grpSpLocks/>
            </p:cNvGrpSpPr>
            <p:nvPr/>
          </p:nvGrpSpPr>
          <p:grpSpPr bwMode="auto">
            <a:xfrm>
              <a:off x="6417064" y="3866019"/>
              <a:ext cx="587606" cy="741718"/>
              <a:chOff x="375561" y="297711"/>
              <a:chExt cx="1252683" cy="2138362"/>
            </a:xfrm>
          </p:grpSpPr>
          <p:sp>
            <p:nvSpPr>
              <p:cNvPr id="141" name="Freeform 140">
                <a:extLst>
                  <a:ext uri="{FF2B5EF4-FFF2-40B4-BE49-F238E27FC236}">
                    <a16:creationId xmlns:a16="http://schemas.microsoft.com/office/drawing/2014/main" id="{4DE0FB97-8476-F447-948F-8AB8722A4AAA}"/>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2" name="Freeform 141">
                <a:extLst>
                  <a:ext uri="{FF2B5EF4-FFF2-40B4-BE49-F238E27FC236}">
                    <a16:creationId xmlns:a16="http://schemas.microsoft.com/office/drawing/2014/main" id="{425580B9-9E0A-8947-B275-77E93F2580DA}"/>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43" name="Rectangle 142">
                <a:extLst>
                  <a:ext uri="{FF2B5EF4-FFF2-40B4-BE49-F238E27FC236}">
                    <a16:creationId xmlns:a16="http://schemas.microsoft.com/office/drawing/2014/main" id="{2FA4335F-73DB-5D4A-B84C-265F918FC0A3}"/>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sp>
        <p:nvSpPr>
          <p:cNvPr id="145" name="Rectangle 4">
            <a:extLst>
              <a:ext uri="{FF2B5EF4-FFF2-40B4-BE49-F238E27FC236}">
                <a16:creationId xmlns:a16="http://schemas.microsoft.com/office/drawing/2014/main" id="{4D3ACD00-6D12-2C41-A8E5-58F89EF94552}"/>
              </a:ext>
            </a:extLst>
          </p:cNvPr>
          <p:cNvSpPr txBox="1">
            <a:spLocks noChangeArrowheads="1"/>
          </p:cNvSpPr>
          <p:nvPr/>
        </p:nvSpPr>
        <p:spPr>
          <a:xfrm>
            <a:off x="673100" y="3702204"/>
            <a:ext cx="10444666" cy="2698595"/>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CC0000"/>
                </a:solidFill>
              </a:rPr>
              <a:t>example 1: </a:t>
            </a:r>
            <a:r>
              <a:rPr lang="en-US" sz="2400" dirty="0"/>
              <a:t>block incoming and outgoing datagrams with IP protocol field = 17 and with either source or dest port = 23</a:t>
            </a:r>
          </a:p>
          <a:p>
            <a:pPr lvl="1"/>
            <a:r>
              <a:rPr lang="en-US" dirty="0">
                <a:solidFill>
                  <a:srgbClr val="C00000"/>
                </a:solidFill>
              </a:rPr>
              <a:t>result: </a:t>
            </a:r>
            <a:r>
              <a:rPr lang="en-US" dirty="0"/>
              <a:t>all incoming, outgoing UDP flows and telnet connections are blocked</a:t>
            </a:r>
          </a:p>
          <a:p>
            <a:r>
              <a:rPr lang="en-US" sz="2400" dirty="0">
                <a:solidFill>
                  <a:srgbClr val="CC0000"/>
                </a:solidFill>
              </a:rPr>
              <a:t>example 2: </a:t>
            </a:r>
            <a:r>
              <a:rPr lang="en-US" sz="2400" dirty="0"/>
              <a:t>block inbound TCP segments with ACK=0</a:t>
            </a:r>
          </a:p>
          <a:p>
            <a:pPr lvl="1"/>
            <a:r>
              <a:rPr lang="en-US" dirty="0">
                <a:solidFill>
                  <a:srgbClr val="C00000"/>
                </a:solidFill>
              </a:rPr>
              <a:t>result: </a:t>
            </a:r>
            <a:r>
              <a:rPr lang="en-US" dirty="0"/>
              <a:t>prevents external clients from making TCP connections with internal clients, but allows internal clients to connect to outside</a:t>
            </a:r>
          </a:p>
        </p:txBody>
      </p:sp>
    </p:spTree>
    <p:extLst>
      <p:ext uri="{BB962C8B-B14F-4D97-AF65-F5344CB8AC3E}">
        <p14:creationId xmlns:p14="http://schemas.microsoft.com/office/powerpoint/2010/main" val="62216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5">
                                            <p:txEl>
                                              <p:pRg st="2" end="2"/>
                                            </p:txEl>
                                          </p:spTgt>
                                        </p:tgtEl>
                                        <p:attrNameLst>
                                          <p:attrName>style.visibility</p:attrName>
                                        </p:attrNameLst>
                                      </p:cBhvr>
                                      <p:to>
                                        <p:strVal val="visible"/>
                                      </p:to>
                                    </p:set>
                                    <p:animEffect transition="in" filter="dissolve">
                                      <p:cBhvr>
                                        <p:cTn id="7" dur="500"/>
                                        <p:tgtEl>
                                          <p:spTgt spid="145">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5">
                                            <p:txEl>
                                              <p:pRg st="3" end="3"/>
                                            </p:txEl>
                                          </p:spTgt>
                                        </p:tgtEl>
                                        <p:attrNameLst>
                                          <p:attrName>style.visibility</p:attrName>
                                        </p:attrNameLst>
                                      </p:cBhvr>
                                      <p:to>
                                        <p:strVal val="visible"/>
                                      </p:to>
                                    </p:set>
                                    <p:animEffect transition="in" filter="dissolve">
                                      <p:cBhvr>
                                        <p:cTn id="10" dur="500"/>
                                        <p:tgtEl>
                                          <p:spTgt spid="14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108</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Stateless packet filtering: more examples</a:t>
            </a:r>
          </a:p>
        </p:txBody>
      </p:sp>
      <p:graphicFrame>
        <p:nvGraphicFramePr>
          <p:cNvPr id="144" name="Group 28">
            <a:extLst>
              <a:ext uri="{FF2B5EF4-FFF2-40B4-BE49-F238E27FC236}">
                <a16:creationId xmlns:a16="http://schemas.microsoft.com/office/drawing/2014/main" id="{F1467964-6918-9049-8FA1-6CB88B183AD6}"/>
              </a:ext>
            </a:extLst>
          </p:cNvPr>
          <p:cNvGraphicFramePr>
            <a:graphicFrameLocks noGrp="1"/>
          </p:cNvGraphicFramePr>
          <p:nvPr>
            <p:extLst>
              <p:ext uri="{D42A27DB-BD31-4B8C-83A1-F6EECF244321}">
                <p14:modId xmlns:p14="http://schemas.microsoft.com/office/powerpoint/2010/main" val="4007740042"/>
              </p:ext>
            </p:extLst>
          </p:nvPr>
        </p:nvGraphicFramePr>
        <p:xfrm>
          <a:off x="1215483" y="1345698"/>
          <a:ext cx="9946887" cy="4889761"/>
        </p:xfrm>
        <a:graphic>
          <a:graphicData uri="http://schemas.openxmlformats.org/drawingml/2006/table">
            <a:tbl>
              <a:tblPr/>
              <a:tblGrid>
                <a:gridCol w="4583150">
                  <a:extLst>
                    <a:ext uri="{9D8B030D-6E8A-4147-A177-3AD203B41FA5}">
                      <a16:colId xmlns:a16="http://schemas.microsoft.com/office/drawing/2014/main" val="20000"/>
                    </a:ext>
                  </a:extLst>
                </a:gridCol>
                <a:gridCol w="5363737">
                  <a:extLst>
                    <a:ext uri="{9D8B030D-6E8A-4147-A177-3AD203B41FA5}">
                      <a16:colId xmlns:a16="http://schemas.microsoft.com/office/drawing/2014/main" val="20001"/>
                    </a:ext>
                  </a:extLst>
                </a:gridCol>
              </a:tblGrid>
              <a:tr h="494254">
                <a:tc>
                  <a:txBody>
                    <a:bodyPr/>
                    <a:lstStyle/>
                    <a:p>
                      <a:pPr marL="0" marR="0" lvl="0" indent="0" algn="ctr" defTabSz="914400" rtl="0" eaLnBrk="0" fontAlgn="base" latinLnBrk="0" hangingPunct="0">
                        <a:lnSpc>
                          <a:spcPct val="85000"/>
                        </a:lnSpc>
                        <a:spcBef>
                          <a:spcPct val="20000"/>
                        </a:spcBef>
                        <a:spcAft>
                          <a:spcPct val="0"/>
                        </a:spcAft>
                        <a:buClr>
                          <a:srgbClr val="000099"/>
                        </a:buClr>
                        <a:buSzPct val="75000"/>
                        <a:buFont typeface="ZapfDingbats" charset="0"/>
                        <a:buNone/>
                        <a:tabLst/>
                      </a:pPr>
                      <a:r>
                        <a:rPr kumimoji="0" lang="en-US" sz="2800" b="0" i="0" u="none" strike="noStrike" cap="none" normalizeH="0" baseline="0" dirty="0">
                          <a:ln>
                            <a:noFill/>
                          </a:ln>
                          <a:solidFill>
                            <a:schemeClr val="bg1"/>
                          </a:solidFill>
                          <a:effectLst/>
                          <a:latin typeface="+mn-lt"/>
                          <a:ea typeface="ＭＳ Ｐゴシック" charset="0"/>
                          <a:cs typeface="Arial"/>
                        </a:rPr>
                        <a:t>Policy</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5000"/>
                        </a:lnSpc>
                        <a:spcBef>
                          <a:spcPct val="0"/>
                        </a:spcBef>
                        <a:spcAft>
                          <a:spcPct val="50000"/>
                        </a:spcAft>
                        <a:buClrTx/>
                        <a:buSzTx/>
                        <a:buFontTx/>
                        <a:buNone/>
                        <a:tabLst/>
                      </a:pPr>
                      <a:r>
                        <a:rPr kumimoji="0" lang="en-US" sz="2800" b="0" i="0" u="none" strike="noStrike" cap="none" normalizeH="0" baseline="0" dirty="0">
                          <a:ln>
                            <a:noFill/>
                          </a:ln>
                          <a:solidFill>
                            <a:schemeClr val="bg1"/>
                          </a:solidFill>
                          <a:effectLst/>
                          <a:latin typeface="+mn-lt"/>
                          <a:ea typeface="ＭＳ Ｐゴシック" charset="0"/>
                          <a:cs typeface="Arial"/>
                        </a:rPr>
                        <a:t>Firewall Setting</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12A0"/>
                    </a:solidFill>
                  </a:tcPr>
                </a:tc>
                <a:extLst>
                  <a:ext uri="{0D108BD9-81ED-4DB2-BD59-A6C34878D82A}">
                    <a16:rowId xmlns:a16="http://schemas.microsoft.com/office/drawing/2014/main" val="10000"/>
                  </a:ext>
                </a:extLst>
              </a:tr>
              <a:tr h="685895">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rgbClr val="000099"/>
                          </a:solidFill>
                          <a:effectLst/>
                          <a:latin typeface="+mn-lt"/>
                          <a:ea typeface="ＭＳ Ｐゴシック" charset="0"/>
                          <a:cs typeface="Arial"/>
                        </a:rPr>
                        <a:t>no outside Web access </a:t>
                      </a:r>
                      <a:endParaRPr kumimoji="0" lang="en-US" sz="3200" b="0" i="0" u="none" strike="noStrike" cap="none" normalizeH="0" baseline="0" dirty="0">
                        <a:ln>
                          <a:noFill/>
                        </a:ln>
                        <a:solidFill>
                          <a:srgbClr val="000099"/>
                        </a:solidFill>
                        <a:effectLst/>
                        <a:latin typeface="+mn-lt"/>
                        <a:ea typeface="ＭＳ Ｐゴシック" charset="0"/>
                        <a:cs typeface="Arial"/>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Arial"/>
                        </a:rPr>
                        <a:t>drop all outgoing packets to any IP address, port 80</a:t>
                      </a:r>
                      <a:endParaRPr kumimoji="0" lang="en-US" sz="36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5968">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rgbClr val="000099"/>
                          </a:solidFill>
                          <a:effectLst/>
                          <a:latin typeface="+mn-lt"/>
                          <a:ea typeface="ＭＳ Ｐゴシック" charset="0"/>
                          <a:cs typeface="Arial"/>
                        </a:rPr>
                        <a:t>no incoming TCP connections, except those for institution</a:t>
                      </a:r>
                      <a:r>
                        <a:rPr kumimoji="0" lang="ja-JP" altLang="en-US" sz="2400" b="0" i="0" u="none" strike="noStrike" cap="none" normalizeH="0" baseline="0">
                          <a:ln>
                            <a:noFill/>
                          </a:ln>
                          <a:solidFill>
                            <a:srgbClr val="000099"/>
                          </a:solidFill>
                          <a:effectLst/>
                          <a:latin typeface="+mn-lt"/>
                          <a:ea typeface="ＭＳ Ｐゴシック" charset="0"/>
                          <a:cs typeface="Arial"/>
                        </a:rPr>
                        <a:t>’</a:t>
                      </a:r>
                      <a:r>
                        <a:rPr kumimoji="0" lang="en-US" sz="2400" b="0" i="0" u="none" strike="noStrike" cap="none" normalizeH="0" baseline="0" dirty="0">
                          <a:ln>
                            <a:noFill/>
                          </a:ln>
                          <a:solidFill>
                            <a:srgbClr val="000099"/>
                          </a:solidFill>
                          <a:effectLst/>
                          <a:latin typeface="+mn-lt"/>
                          <a:ea typeface="ＭＳ Ｐゴシック" charset="0"/>
                          <a:cs typeface="Arial"/>
                        </a:rPr>
                        <a:t>s public Web server only.</a:t>
                      </a:r>
                      <a:endParaRPr kumimoji="0" lang="en-US" sz="3200" b="0" i="0" u="none" strike="noStrike" cap="none" normalizeH="0" baseline="0" dirty="0">
                        <a:ln>
                          <a:noFill/>
                        </a:ln>
                        <a:solidFill>
                          <a:srgbClr val="000099"/>
                        </a:solidFill>
                        <a:effectLst/>
                        <a:latin typeface="+mn-lt"/>
                        <a:ea typeface="ＭＳ Ｐゴシック" charset="0"/>
                        <a:cs typeface="Arial"/>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ct val="20000"/>
                        </a:spcBef>
                        <a:spcAft>
                          <a:spcPct val="0"/>
                        </a:spcAft>
                        <a:buClr>
                          <a:srgbClr val="000099"/>
                        </a:buClr>
                        <a:buSzPct val="75000"/>
                        <a:buFont typeface="ZapfDingbats" charset="0"/>
                        <a:buNone/>
                        <a:tabLst/>
                      </a:pPr>
                      <a:r>
                        <a:rPr kumimoji="0" lang="en-US" sz="2400" b="0" i="0" u="none" strike="noStrike" cap="none" normalizeH="0" baseline="0" dirty="0">
                          <a:ln>
                            <a:noFill/>
                          </a:ln>
                          <a:solidFill>
                            <a:schemeClr val="tx1"/>
                          </a:solidFill>
                          <a:effectLst/>
                          <a:latin typeface="+mn-lt"/>
                          <a:ea typeface="ＭＳ Ｐゴシック" charset="0"/>
                          <a:cs typeface="Arial"/>
                        </a:rPr>
                        <a:t>drop all incoming TCP SYN packets to any IP except 130.207.244.203, port 80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913">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rgbClr val="000099"/>
                          </a:solidFill>
                          <a:effectLst/>
                          <a:latin typeface="+mn-lt"/>
                          <a:ea typeface="ＭＳ Ｐゴシック" charset="0"/>
                          <a:cs typeface="Arial"/>
                        </a:rPr>
                        <a:t>prevent Web-radios from eating up the available bandwidth.</a:t>
                      </a:r>
                      <a:endParaRPr kumimoji="0" lang="en-US" sz="3200" b="0" i="0" u="none" strike="noStrike" cap="none" normalizeH="0" baseline="0" dirty="0">
                        <a:ln>
                          <a:noFill/>
                        </a:ln>
                        <a:solidFill>
                          <a:srgbClr val="000099"/>
                        </a:solidFill>
                        <a:effectLst/>
                        <a:latin typeface="+mn-lt"/>
                        <a:ea typeface="ＭＳ Ｐゴシック" charset="0"/>
                        <a:cs typeface="Arial"/>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Arial"/>
                        </a:rPr>
                        <a:t>drop all incoming UDP packets - except DNS and router broadcasts.</a:t>
                      </a:r>
                      <a:endParaRPr kumimoji="0" lang="en-US" sz="36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14515">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rgbClr val="000099"/>
                          </a:solidFill>
                          <a:effectLst/>
                          <a:latin typeface="+mn-lt"/>
                          <a:ea typeface="ＭＳ Ｐゴシック" charset="0"/>
                          <a:cs typeface="Arial"/>
                        </a:rPr>
                        <a:t>prevent your network from being used for a smurf DoS attack.</a:t>
                      </a:r>
                      <a:endParaRPr kumimoji="0" lang="en-US" sz="3200" b="0" i="0" u="none" strike="noStrike" cap="none" normalizeH="0" baseline="0" dirty="0">
                        <a:ln>
                          <a:noFill/>
                        </a:ln>
                        <a:solidFill>
                          <a:srgbClr val="000099"/>
                        </a:solidFill>
                        <a:effectLst/>
                        <a:latin typeface="+mn-lt"/>
                        <a:ea typeface="ＭＳ Ｐゴシック" charset="0"/>
                        <a:cs typeface="Arial"/>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Arial"/>
                        </a:rPr>
                        <a:t>drop all ICMP packets going to a </a:t>
                      </a:r>
                      <a:r>
                        <a:rPr kumimoji="0" lang="ja-JP" altLang="en-US" sz="2400" b="0" i="0" u="none" strike="noStrike" cap="none" normalizeH="0" baseline="0">
                          <a:ln>
                            <a:noFill/>
                          </a:ln>
                          <a:solidFill>
                            <a:schemeClr val="tx1"/>
                          </a:solidFill>
                          <a:effectLst/>
                          <a:latin typeface="+mn-lt"/>
                          <a:ea typeface="ＭＳ Ｐゴシック" charset="0"/>
                          <a:cs typeface="Arial"/>
                        </a:rPr>
                        <a:t>“</a:t>
                      </a:r>
                      <a:r>
                        <a:rPr kumimoji="0" lang="en-US" sz="2400" b="0" i="0" u="none" strike="noStrike" cap="none" normalizeH="0" baseline="0" dirty="0">
                          <a:ln>
                            <a:noFill/>
                          </a:ln>
                          <a:solidFill>
                            <a:schemeClr val="tx1"/>
                          </a:solidFill>
                          <a:effectLst/>
                          <a:latin typeface="+mn-lt"/>
                          <a:ea typeface="ＭＳ Ｐゴシック" charset="0"/>
                          <a:cs typeface="Arial"/>
                        </a:rPr>
                        <a:t>broadcast</a:t>
                      </a:r>
                      <a:r>
                        <a:rPr kumimoji="0" lang="ja-JP" altLang="en-US" sz="2400" b="0" i="0" u="none" strike="noStrike" cap="none" normalizeH="0" baseline="0">
                          <a:ln>
                            <a:noFill/>
                          </a:ln>
                          <a:solidFill>
                            <a:schemeClr val="tx1"/>
                          </a:solidFill>
                          <a:effectLst/>
                          <a:latin typeface="+mn-lt"/>
                          <a:ea typeface="ＭＳ Ｐゴシック" charset="0"/>
                          <a:cs typeface="Arial"/>
                        </a:rPr>
                        <a:t>”</a:t>
                      </a:r>
                      <a:r>
                        <a:rPr kumimoji="0" lang="en-US" sz="2400" b="0" i="0" u="none" strike="noStrike" cap="none" normalizeH="0" baseline="0" dirty="0">
                          <a:ln>
                            <a:noFill/>
                          </a:ln>
                          <a:solidFill>
                            <a:schemeClr val="tx1"/>
                          </a:solidFill>
                          <a:effectLst/>
                          <a:latin typeface="+mn-lt"/>
                          <a:ea typeface="ＭＳ Ｐゴシック" charset="0"/>
                          <a:cs typeface="Arial"/>
                        </a:rPr>
                        <a:t> address (e.g. 130.207.255.255)</a:t>
                      </a:r>
                      <a:endParaRPr kumimoji="0" lang="en-US" sz="36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12913">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rgbClr val="000099"/>
                          </a:solidFill>
                          <a:effectLst/>
                          <a:latin typeface="+mn-lt"/>
                          <a:ea typeface="ＭＳ Ｐゴシック" charset="0"/>
                          <a:cs typeface="Arial"/>
                        </a:rPr>
                        <a:t>prevent your network from being tracerouted</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85000"/>
                        </a:lnSpc>
                        <a:spcBef>
                          <a:spcPct val="0"/>
                        </a:spcBef>
                        <a:spcAft>
                          <a:spcPct val="50000"/>
                        </a:spcAft>
                        <a:buClrTx/>
                        <a:buSzTx/>
                        <a:buFontTx/>
                        <a:buNone/>
                        <a:tabLst/>
                      </a:pPr>
                      <a:r>
                        <a:rPr kumimoji="0" lang="en-US" sz="2400" b="0" i="0" u="none" strike="noStrike" cap="none" normalizeH="0" baseline="0" dirty="0">
                          <a:ln>
                            <a:noFill/>
                          </a:ln>
                          <a:solidFill>
                            <a:schemeClr val="tx1"/>
                          </a:solidFill>
                          <a:effectLst/>
                          <a:latin typeface="+mn-lt"/>
                          <a:ea typeface="ＭＳ Ｐゴシック" charset="0"/>
                          <a:cs typeface="Arial"/>
                        </a:rPr>
                        <a:t>drop all outgoing ICMP TTL expired traffic</a:t>
                      </a:r>
                      <a:endParaRPr kumimoji="0" lang="en-US" sz="3600" b="0" i="0" u="none" strike="noStrike" cap="none" normalizeH="0" baseline="0" dirty="0">
                        <a:ln>
                          <a:noFill/>
                        </a:ln>
                        <a:solidFill>
                          <a:schemeClr val="tx1"/>
                        </a:solidFill>
                        <a:effectLst/>
                        <a:latin typeface="+mn-lt"/>
                        <a:ea typeface="ＭＳ Ｐゴシック" charset="0"/>
                        <a:cs typeface="Arial"/>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218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109</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Access Control Lists</a:t>
            </a:r>
          </a:p>
        </p:txBody>
      </p:sp>
      <p:graphicFrame>
        <p:nvGraphicFramePr>
          <p:cNvPr id="6" name="Group 63">
            <a:extLst>
              <a:ext uri="{FF2B5EF4-FFF2-40B4-BE49-F238E27FC236}">
                <a16:creationId xmlns:a16="http://schemas.microsoft.com/office/drawing/2014/main" id="{D75C7F8D-9BBE-D347-ACAA-8114CBCE45BE}"/>
              </a:ext>
            </a:extLst>
          </p:cNvPr>
          <p:cNvGraphicFramePr>
            <a:graphicFrameLocks noGrp="1"/>
          </p:cNvGraphicFramePr>
          <p:nvPr>
            <p:extLst>
              <p:ext uri="{D42A27DB-BD31-4B8C-83A1-F6EECF244321}">
                <p14:modId xmlns:p14="http://schemas.microsoft.com/office/powerpoint/2010/main" val="490138292"/>
              </p:ext>
            </p:extLst>
          </p:nvPr>
        </p:nvGraphicFramePr>
        <p:xfrm>
          <a:off x="1548509" y="2443240"/>
          <a:ext cx="8418512" cy="3903758"/>
        </p:xfrm>
        <a:graphic>
          <a:graphicData uri="http://schemas.openxmlformats.org/drawingml/2006/table">
            <a:tbl>
              <a:tblPr/>
              <a:tblGrid>
                <a:gridCol w="1228045">
                  <a:extLst>
                    <a:ext uri="{9D8B030D-6E8A-4147-A177-3AD203B41FA5}">
                      <a16:colId xmlns:a16="http://schemas.microsoft.com/office/drawing/2014/main" val="20000"/>
                    </a:ext>
                  </a:extLst>
                </a:gridCol>
                <a:gridCol w="1229708">
                  <a:extLst>
                    <a:ext uri="{9D8B030D-6E8A-4147-A177-3AD203B41FA5}">
                      <a16:colId xmlns:a16="http://schemas.microsoft.com/office/drawing/2014/main" val="20001"/>
                    </a:ext>
                  </a:extLst>
                </a:gridCol>
                <a:gridCol w="1329413">
                  <a:extLst>
                    <a:ext uri="{9D8B030D-6E8A-4147-A177-3AD203B41FA5}">
                      <a16:colId xmlns:a16="http://schemas.microsoft.com/office/drawing/2014/main" val="20002"/>
                    </a:ext>
                  </a:extLst>
                </a:gridCol>
                <a:gridCol w="1243002">
                  <a:extLst>
                    <a:ext uri="{9D8B030D-6E8A-4147-A177-3AD203B41FA5}">
                      <a16:colId xmlns:a16="http://schemas.microsoft.com/office/drawing/2014/main" val="20003"/>
                    </a:ext>
                  </a:extLst>
                </a:gridCol>
                <a:gridCol w="1115046">
                  <a:extLst>
                    <a:ext uri="{9D8B030D-6E8A-4147-A177-3AD203B41FA5}">
                      <a16:colId xmlns:a16="http://schemas.microsoft.com/office/drawing/2014/main" val="20004"/>
                    </a:ext>
                  </a:extLst>
                </a:gridCol>
                <a:gridCol w="1229708">
                  <a:extLst>
                    <a:ext uri="{9D8B030D-6E8A-4147-A177-3AD203B41FA5}">
                      <a16:colId xmlns:a16="http://schemas.microsoft.com/office/drawing/2014/main" val="20005"/>
                    </a:ext>
                  </a:extLst>
                </a:gridCol>
                <a:gridCol w="1043590">
                  <a:extLst>
                    <a:ext uri="{9D8B030D-6E8A-4147-A177-3AD203B41FA5}">
                      <a16:colId xmlns:a16="http://schemas.microsoft.com/office/drawing/2014/main" val="20006"/>
                    </a:ext>
                  </a:extLst>
                </a:gridCol>
              </a:tblGrid>
              <a:tr h="693102">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action</a:t>
                      </a:r>
                    </a:p>
                  </a:txBody>
                  <a:tcPr marL="91427" marR="91427" marT="44815" marB="448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source</a:t>
                      </a:r>
                    </a:p>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address</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dest</a:t>
                      </a:r>
                    </a:p>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address</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protocol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source</a:t>
                      </a:r>
                    </a:p>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port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dest</a:t>
                      </a:r>
                    </a:p>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port</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flag</a:t>
                      </a:r>
                    </a:p>
                    <a:p>
                      <a:pPr marL="0" marR="0" lvl="0" indent="0" algn="ctr" defTabSz="914400" rtl="0" eaLnBrk="0" fontAlgn="base" latinLnBrk="0" hangingPunct="0">
                        <a:lnSpc>
                          <a:spcPct val="10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mn-lt"/>
                          <a:cs typeface="Arial"/>
                        </a:rPr>
                        <a:t>bit</a:t>
                      </a:r>
                    </a:p>
                  </a:txBody>
                  <a:tcPr marL="91427" marR="91427" marT="44815" marB="4481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extLst>
                  <a:ext uri="{0D108BD9-81ED-4DB2-BD59-A6C34878D82A}">
                    <a16:rowId xmlns:a16="http://schemas.microsoft.com/office/drawing/2014/main" val="10000"/>
                  </a:ext>
                </a:extLst>
              </a:tr>
              <a:tr h="69310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allow</a:t>
                      </a:r>
                    </a:p>
                  </a:txBody>
                  <a:tcPr marL="91427" marR="91427" marT="44815" marB="448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TCP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any</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800" b="0" i="0" u="none" strike="noStrike" cap="none" normalizeH="0" baseline="0" dirty="0">
                        <a:ln>
                          <a:noFill/>
                        </a:ln>
                        <a:solidFill>
                          <a:schemeClr val="tx1"/>
                        </a:solidFill>
                        <a:effectLst/>
                        <a:latin typeface="Arial"/>
                        <a:cs typeface="Arial"/>
                      </a:endParaRPr>
                    </a:p>
                  </a:txBody>
                  <a:tcPr marL="91427" marR="91427" marT="44815" marB="4481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9127">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allow</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800" b="0" i="0" u="none" strike="noStrike" cap="none" normalizeH="0" baseline="0" dirty="0">
                        <a:ln>
                          <a:noFill/>
                        </a:ln>
                        <a:solidFill>
                          <a:schemeClr val="tx1"/>
                        </a:solidFill>
                        <a:effectLst/>
                        <a:latin typeface="Arial"/>
                        <a:cs typeface="Arial"/>
                      </a:endParaRPr>
                    </a:p>
                  </a:txBody>
                  <a:tcPr marL="91427" marR="91427" marT="44815" marB="448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800" b="0" i="0" u="none" strike="noStrike" cap="none" normalizeH="0" baseline="0" dirty="0">
                        <a:ln>
                          <a:noFill/>
                        </a:ln>
                        <a:solidFill>
                          <a:schemeClr val="tx1"/>
                        </a:solidFill>
                        <a:effectLst/>
                        <a:latin typeface="Arial"/>
                        <a:cs typeface="Arial"/>
                      </a:endParaRP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TCP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80</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ACK</a:t>
                      </a:r>
                    </a:p>
                  </a:txBody>
                  <a:tcPr marL="91427" marR="91427" marT="44815" marB="4481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310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allow</a:t>
                      </a:r>
                    </a:p>
                  </a:txBody>
                  <a:tcPr marL="91427" marR="91427" marT="44815" marB="448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UDP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93102">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allow</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800" b="0" i="0" u="none" strike="noStrike" cap="none" normalizeH="0" baseline="0" dirty="0">
                        <a:ln>
                          <a:noFill/>
                        </a:ln>
                        <a:solidFill>
                          <a:schemeClr val="tx1"/>
                        </a:solidFill>
                        <a:effectLst/>
                        <a:latin typeface="Arial"/>
                        <a:cs typeface="Arial"/>
                      </a:endParaRPr>
                    </a:p>
                  </a:txBody>
                  <a:tcPr marL="91427" marR="91427" marT="44815" marB="448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222.22/16</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800" b="0" i="0" u="none" strike="noStrike" cap="none" normalizeH="0" baseline="0" dirty="0">
                        <a:ln>
                          <a:noFill/>
                        </a:ln>
                        <a:solidFill>
                          <a:schemeClr val="tx1"/>
                        </a:solidFill>
                        <a:effectLst/>
                        <a:latin typeface="Arial"/>
                        <a:cs typeface="Arial"/>
                      </a:endParaRP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UDP</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53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&gt; 1023</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t>
                      </a:r>
                    </a:p>
                  </a:txBody>
                  <a:tcPr marL="91427" marR="91427" marT="44815" marB="4481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2127">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deny</a:t>
                      </a:r>
                    </a:p>
                  </a:txBody>
                  <a:tcPr marL="91427" marR="91427" marT="44815" marB="44815"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tx1"/>
                          </a:solidFill>
                          <a:effectLst/>
                          <a:latin typeface="Arial"/>
                          <a:cs typeface="Arial"/>
                        </a:rPr>
                        <a:t>all</a:t>
                      </a:r>
                    </a:p>
                  </a:txBody>
                  <a:tcPr marL="91427" marR="91427" marT="44815" marB="44815"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7" name="Rectangle 61">
            <a:extLst>
              <a:ext uri="{FF2B5EF4-FFF2-40B4-BE49-F238E27FC236}">
                <a16:creationId xmlns:a16="http://schemas.microsoft.com/office/drawing/2014/main" id="{0EDA4416-727A-6547-9914-66C8B3C40330}"/>
              </a:ext>
            </a:extLst>
          </p:cNvPr>
          <p:cNvSpPr>
            <a:spLocks noChangeArrowheads="1"/>
          </p:cNvSpPr>
          <p:nvPr/>
        </p:nvSpPr>
        <p:spPr bwMode="auto">
          <a:xfrm>
            <a:off x="1028700" y="1278058"/>
            <a:ext cx="10512812" cy="1012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801688" indent="-801688">
              <a:lnSpc>
                <a:spcPct val="90000"/>
              </a:lnSpc>
              <a:spcBef>
                <a:spcPts val="400"/>
              </a:spcBef>
              <a:buClr>
                <a:srgbClr val="000099"/>
              </a:buClr>
              <a:buSzPct val="75000"/>
            </a:pPr>
            <a:r>
              <a:rPr lang="en-US" sz="3200" dirty="0">
                <a:solidFill>
                  <a:srgbClr val="CC0000"/>
                </a:solidFill>
                <a:cs typeface="Gill Sans MT" charset="0"/>
              </a:rPr>
              <a:t>ACL:</a:t>
            </a:r>
            <a:r>
              <a:rPr lang="en-US" sz="2400" dirty="0">
                <a:solidFill>
                  <a:srgbClr val="CC0000"/>
                </a:solidFill>
                <a:cs typeface="Gill Sans MT" charset="0"/>
              </a:rPr>
              <a:t> </a:t>
            </a:r>
            <a:r>
              <a:rPr lang="en-US" sz="2800" dirty="0">
                <a:cs typeface="Gill Sans MT" charset="0"/>
              </a:rPr>
              <a:t>table of rules, applied top to bottom to incoming packets: (action, condition) pairs: looks like OpenFlow forwarding (Ch. 4)!</a:t>
            </a:r>
            <a:endParaRPr lang="en-US" sz="2400" dirty="0">
              <a:cs typeface="Gill Sans MT" charset="0"/>
            </a:endParaRPr>
          </a:p>
        </p:txBody>
      </p:sp>
    </p:spTree>
    <p:extLst>
      <p:ext uri="{BB962C8B-B14F-4D97-AF65-F5344CB8AC3E}">
        <p14:creationId xmlns:p14="http://schemas.microsoft.com/office/powerpoint/2010/main" val="309397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2FB0-B1E9-4BFA-B12F-06084197A743}"/>
              </a:ext>
            </a:extLst>
          </p:cNvPr>
          <p:cNvSpPr>
            <a:spLocks noGrp="1"/>
          </p:cNvSpPr>
          <p:nvPr>
            <p:ph type="title"/>
          </p:nvPr>
        </p:nvSpPr>
        <p:spPr/>
        <p:txBody>
          <a:bodyPr/>
          <a:lstStyle/>
          <a:p>
            <a:r>
              <a:rPr lang="en-US" dirty="0"/>
              <a:t>Traffic Analysis Example</a:t>
            </a:r>
          </a:p>
        </p:txBody>
      </p:sp>
      <p:sp>
        <p:nvSpPr>
          <p:cNvPr id="3" name="Content Placeholder 2">
            <a:extLst>
              <a:ext uri="{FF2B5EF4-FFF2-40B4-BE49-F238E27FC236}">
                <a16:creationId xmlns:a16="http://schemas.microsoft.com/office/drawing/2014/main" id="{CE12D7C0-643E-4210-A2D3-4B264417C0D0}"/>
              </a:ext>
            </a:extLst>
          </p:cNvPr>
          <p:cNvSpPr>
            <a:spLocks noGrp="1"/>
          </p:cNvSpPr>
          <p:nvPr>
            <p:ph idx="1"/>
          </p:nvPr>
        </p:nvSpPr>
        <p:spPr/>
        <p:txBody>
          <a:bodyPr/>
          <a:lstStyle/>
          <a:p>
            <a:r>
              <a:rPr lang="en-US" dirty="0"/>
              <a:t>“Spying on the smart home: Privacy attacks and defenses on encrypted IoT traffic”</a:t>
            </a:r>
          </a:p>
        </p:txBody>
      </p:sp>
      <p:pic>
        <p:nvPicPr>
          <p:cNvPr id="5" name="Picture 4" descr="Chart, line chart&#10;&#10;Description automatically generated">
            <a:extLst>
              <a:ext uri="{FF2B5EF4-FFF2-40B4-BE49-F238E27FC236}">
                <a16:creationId xmlns:a16="http://schemas.microsoft.com/office/drawing/2014/main" id="{91A4669F-C792-4855-BC79-6B3EEEEAE3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2675866"/>
            <a:ext cx="7772400" cy="3953535"/>
          </a:xfrm>
          <a:prstGeom prst="rect">
            <a:avLst/>
          </a:prstGeom>
        </p:spPr>
      </p:pic>
    </p:spTree>
    <p:extLst>
      <p:ext uri="{BB962C8B-B14F-4D97-AF65-F5344CB8AC3E}">
        <p14:creationId xmlns:p14="http://schemas.microsoft.com/office/powerpoint/2010/main" val="78970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B5D319-C1D2-3864-543A-9A54DDA7173B}"/>
              </a:ext>
            </a:extLst>
          </p:cNvPr>
          <p:cNvSpPr>
            <a:spLocks noGrp="1"/>
          </p:cNvSpPr>
          <p:nvPr>
            <p:ph idx="1"/>
          </p:nvPr>
        </p:nvSpPr>
        <p:spPr/>
        <p:txBody>
          <a:bodyPr/>
          <a:lstStyle/>
          <a:p>
            <a:r>
              <a:rPr lang="en-US" b="0" i="0" dirty="0">
                <a:solidFill>
                  <a:srgbClr val="404040"/>
                </a:solidFill>
                <a:effectLst/>
                <a:latin typeface="Monaco"/>
              </a:rPr>
              <a:t>iptables -A INPUT -p </a:t>
            </a:r>
            <a:r>
              <a:rPr lang="en-US" b="0" i="0" dirty="0" err="1">
                <a:solidFill>
                  <a:srgbClr val="404040"/>
                </a:solidFill>
                <a:effectLst/>
                <a:latin typeface="Monaco"/>
              </a:rPr>
              <a:t>tcp</a:t>
            </a:r>
            <a:r>
              <a:rPr lang="en-US" b="0" i="0" dirty="0">
                <a:solidFill>
                  <a:srgbClr val="404040"/>
                </a:solidFill>
                <a:effectLst/>
                <a:latin typeface="Monaco"/>
              </a:rPr>
              <a:t> --</a:t>
            </a:r>
            <a:r>
              <a:rPr lang="en-US" b="0" i="0" dirty="0" err="1">
                <a:solidFill>
                  <a:srgbClr val="404040"/>
                </a:solidFill>
                <a:effectLst/>
                <a:latin typeface="Monaco"/>
              </a:rPr>
              <a:t>dport</a:t>
            </a:r>
            <a:r>
              <a:rPr lang="en-US" b="0" i="0" dirty="0">
                <a:solidFill>
                  <a:srgbClr val="404040"/>
                </a:solidFill>
                <a:effectLst/>
                <a:latin typeface="Monaco"/>
              </a:rPr>
              <a:t> </a:t>
            </a:r>
            <a:r>
              <a:rPr lang="en-US" b="0" i="0" dirty="0" err="1">
                <a:solidFill>
                  <a:srgbClr val="404040"/>
                </a:solidFill>
                <a:effectLst/>
                <a:latin typeface="Monaco"/>
              </a:rPr>
              <a:t>ssh</a:t>
            </a:r>
            <a:r>
              <a:rPr lang="en-US" b="0" i="0" dirty="0">
                <a:solidFill>
                  <a:srgbClr val="404040"/>
                </a:solidFill>
                <a:effectLst/>
                <a:latin typeface="Monaco"/>
              </a:rPr>
              <a:t> -s 10.10.10.10 -j DROP</a:t>
            </a:r>
          </a:p>
          <a:p>
            <a:pPr marL="130175" indent="0">
              <a:buNone/>
            </a:pPr>
            <a:r>
              <a:rPr lang="en-US" b="0" i="0" dirty="0">
                <a:solidFill>
                  <a:srgbClr val="404040"/>
                </a:solidFill>
                <a:effectLst/>
                <a:latin typeface="Roboto" panose="02000000000000000000" pitchFamily="2" charset="0"/>
              </a:rPr>
              <a:t> block SSH connections from 10.10.10.10.</a:t>
            </a:r>
            <a:endParaRPr lang="en-US" dirty="0"/>
          </a:p>
        </p:txBody>
      </p:sp>
      <p:sp>
        <p:nvSpPr>
          <p:cNvPr id="3" name="Title 2">
            <a:extLst>
              <a:ext uri="{FF2B5EF4-FFF2-40B4-BE49-F238E27FC236}">
                <a16:creationId xmlns:a16="http://schemas.microsoft.com/office/drawing/2014/main" id="{C7EFADB6-A705-809A-2BB6-68A044AA935F}"/>
              </a:ext>
            </a:extLst>
          </p:cNvPr>
          <p:cNvSpPr>
            <a:spLocks noGrp="1"/>
          </p:cNvSpPr>
          <p:nvPr>
            <p:ph type="title"/>
          </p:nvPr>
        </p:nvSpPr>
        <p:spPr/>
        <p:txBody>
          <a:bodyPr/>
          <a:lstStyle/>
          <a:p>
            <a:r>
              <a:rPr lang="en-US" dirty="0" err="1"/>
              <a:t>Iptable</a:t>
            </a:r>
            <a:r>
              <a:rPr lang="en-US" dirty="0"/>
              <a:t> on Ubuntu</a:t>
            </a:r>
          </a:p>
        </p:txBody>
      </p:sp>
      <p:sp>
        <p:nvSpPr>
          <p:cNvPr id="4" name="Slide Number Placeholder 3">
            <a:extLst>
              <a:ext uri="{FF2B5EF4-FFF2-40B4-BE49-F238E27FC236}">
                <a16:creationId xmlns:a16="http://schemas.microsoft.com/office/drawing/2014/main" id="{A7B8F10F-4400-C4C7-DA8C-8861C20A9B94}"/>
              </a:ext>
            </a:extLst>
          </p:cNvPr>
          <p:cNvSpPr>
            <a:spLocks noGrp="1"/>
          </p:cNvSpPr>
          <p:nvPr>
            <p:ph type="sldNum" sz="quarter" idx="4"/>
          </p:nvPr>
        </p:nvSpPr>
        <p:spPr/>
        <p:txBody>
          <a:bodyPr/>
          <a:lstStyle/>
          <a:p>
            <a:r>
              <a:rPr lang="en-US"/>
              <a:t>Security: 8- </a:t>
            </a:r>
            <a:fld id="{C4204591-24BD-A542-B9D5-F8D8A88D2FEE}" type="slidenum">
              <a:rPr lang="en-US" smtClean="0"/>
              <a:pPr/>
              <a:t>110</a:t>
            </a:fld>
            <a:endParaRPr lang="en-US" dirty="0"/>
          </a:p>
        </p:txBody>
      </p:sp>
      <p:pic>
        <p:nvPicPr>
          <p:cNvPr id="3074" name="Picture 2" descr="IPTables Network Filtering | CYBERPUNK">
            <a:extLst>
              <a:ext uri="{FF2B5EF4-FFF2-40B4-BE49-F238E27FC236}">
                <a16:creationId xmlns:a16="http://schemas.microsoft.com/office/drawing/2014/main" id="{571244AB-4722-424E-83C1-6EE0DF6E0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381" y="2849549"/>
            <a:ext cx="7046432" cy="3875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64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111</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Stateful packet filtering</a:t>
            </a:r>
          </a:p>
        </p:txBody>
      </p:sp>
      <p:sp>
        <p:nvSpPr>
          <p:cNvPr id="9" name="Rectangle 4">
            <a:extLst>
              <a:ext uri="{FF2B5EF4-FFF2-40B4-BE49-F238E27FC236}">
                <a16:creationId xmlns:a16="http://schemas.microsoft.com/office/drawing/2014/main" id="{8B9D1692-9687-5348-9251-BC3EE4115CF5}"/>
              </a:ext>
            </a:extLst>
          </p:cNvPr>
          <p:cNvSpPr txBox="1">
            <a:spLocks noChangeArrowheads="1"/>
          </p:cNvSpPr>
          <p:nvPr/>
        </p:nvSpPr>
        <p:spPr>
          <a:xfrm>
            <a:off x="934998" y="1290560"/>
            <a:ext cx="10829539" cy="45926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7813" indent="-277813"/>
            <a:r>
              <a:rPr lang="en-US" i="1" dirty="0">
                <a:solidFill>
                  <a:srgbClr val="0012A0"/>
                </a:solidFill>
              </a:rPr>
              <a:t>stateless packet filter</a:t>
            </a:r>
            <a:r>
              <a:rPr lang="en-US" i="1" dirty="0">
                <a:solidFill>
                  <a:srgbClr val="CC0000"/>
                </a:solidFill>
              </a:rPr>
              <a:t>: </a:t>
            </a:r>
            <a:r>
              <a:rPr lang="en-US" dirty="0"/>
              <a:t>heavy handed tool</a:t>
            </a:r>
          </a:p>
          <a:p>
            <a:pPr lvl="1"/>
            <a:r>
              <a:rPr lang="en-US" sz="2200" dirty="0"/>
              <a:t>admits packets that “</a:t>
            </a:r>
            <a:r>
              <a:rPr lang="en-US" altLang="ja-JP" sz="2200" dirty="0"/>
              <a:t>make no sense,” e.g., dest port = 80, ACK bit set, even though no TCP connection established:</a:t>
            </a:r>
            <a:endParaRPr lang="en-US" sz="2200" dirty="0"/>
          </a:p>
        </p:txBody>
      </p:sp>
      <p:graphicFrame>
        <p:nvGraphicFramePr>
          <p:cNvPr id="11" name="Group 32">
            <a:extLst>
              <a:ext uri="{FF2B5EF4-FFF2-40B4-BE49-F238E27FC236}">
                <a16:creationId xmlns:a16="http://schemas.microsoft.com/office/drawing/2014/main" id="{2CC2E2AC-CBC4-FA4F-898F-3B5149A1A593}"/>
              </a:ext>
            </a:extLst>
          </p:cNvPr>
          <p:cNvGraphicFramePr>
            <a:graphicFrameLocks noGrp="1"/>
          </p:cNvGraphicFramePr>
          <p:nvPr>
            <p:extLst>
              <p:ext uri="{D42A27DB-BD31-4B8C-83A1-F6EECF244321}">
                <p14:modId xmlns:p14="http://schemas.microsoft.com/office/powerpoint/2010/main" val="3400402494"/>
              </p:ext>
            </p:extLst>
          </p:nvPr>
        </p:nvGraphicFramePr>
        <p:xfrm>
          <a:off x="2311555" y="2631688"/>
          <a:ext cx="7643813" cy="1325563"/>
        </p:xfrm>
        <a:graphic>
          <a:graphicData uri="http://schemas.openxmlformats.org/drawingml/2006/table">
            <a:tbl>
              <a:tblPr/>
              <a:tblGrid>
                <a:gridCol w="1114425">
                  <a:extLst>
                    <a:ext uri="{9D8B030D-6E8A-4147-A177-3AD203B41FA5}">
                      <a16:colId xmlns:a16="http://schemas.microsoft.com/office/drawing/2014/main" val="20000"/>
                    </a:ext>
                  </a:extLst>
                </a:gridCol>
                <a:gridCol w="11176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128713">
                  <a:extLst>
                    <a:ext uri="{9D8B030D-6E8A-4147-A177-3AD203B41FA5}">
                      <a16:colId xmlns:a16="http://schemas.microsoft.com/office/drawing/2014/main" val="20003"/>
                    </a:ext>
                  </a:extLst>
                </a:gridCol>
                <a:gridCol w="1012825">
                  <a:extLst>
                    <a:ext uri="{9D8B030D-6E8A-4147-A177-3AD203B41FA5}">
                      <a16:colId xmlns:a16="http://schemas.microsoft.com/office/drawing/2014/main" val="20004"/>
                    </a:ext>
                  </a:extLst>
                </a:gridCol>
                <a:gridCol w="1116012">
                  <a:extLst>
                    <a:ext uri="{9D8B030D-6E8A-4147-A177-3AD203B41FA5}">
                      <a16:colId xmlns:a16="http://schemas.microsoft.com/office/drawing/2014/main" val="20005"/>
                    </a:ext>
                  </a:extLst>
                </a:gridCol>
                <a:gridCol w="947738">
                  <a:extLst>
                    <a:ext uri="{9D8B030D-6E8A-4147-A177-3AD203B41FA5}">
                      <a16:colId xmlns:a16="http://schemas.microsoft.com/office/drawing/2014/main" val="20006"/>
                    </a:ext>
                  </a:extLst>
                </a:gridCol>
              </a:tblGrid>
              <a:tr h="626718">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action</a:t>
                      </a:r>
                    </a:p>
                  </a:txBody>
                  <a:tcPr marT="45229" marB="452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source</a:t>
                      </a:r>
                    </a:p>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address</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dest</a:t>
                      </a:r>
                    </a:p>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address</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protocol</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source</a:t>
                      </a:r>
                    </a:p>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port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dest</a:t>
                      </a:r>
                    </a:p>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port</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tc>
                  <a:txBody>
                    <a:bodyPr/>
                    <a:lstStyle/>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flag</a:t>
                      </a:r>
                    </a:p>
                    <a:p>
                      <a:pPr marL="0" marR="0" lvl="0" indent="0" algn="ctr" defTabSz="914400" rtl="0" eaLnBrk="0" fontAlgn="base" latinLnBrk="0" hangingPunct="0">
                        <a:lnSpc>
                          <a:spcPct val="80000"/>
                        </a:lnSpc>
                        <a:spcBef>
                          <a:spcPts val="0"/>
                        </a:spcBef>
                        <a:spcAft>
                          <a:spcPct val="0"/>
                        </a:spcAft>
                        <a:buClr>
                          <a:srgbClr val="000099"/>
                        </a:buClr>
                        <a:buSzPct val="75000"/>
                        <a:buFont typeface="ZapfDingbats" pitchFamily="82" charset="2"/>
                        <a:buNone/>
                        <a:tabLst/>
                      </a:pPr>
                      <a:r>
                        <a:rPr kumimoji="0" lang="en-US" sz="1800" b="0" i="0" u="none" strike="noStrike" cap="none" normalizeH="0" baseline="0" dirty="0">
                          <a:ln>
                            <a:noFill/>
                          </a:ln>
                          <a:solidFill>
                            <a:schemeClr val="bg1"/>
                          </a:solidFill>
                          <a:effectLst/>
                          <a:latin typeface="Calibri" panose="020F0502020204030204" pitchFamily="34" charset="0"/>
                          <a:cs typeface="Calibri" panose="020F0502020204030204" pitchFamily="34" charset="0"/>
                        </a:rPr>
                        <a:t>bit</a:t>
                      </a:r>
                    </a:p>
                  </a:txBody>
                  <a:tcPr marT="45229" marB="452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12A0"/>
                    </a:solidFill>
                  </a:tcPr>
                </a:tc>
                <a:extLst>
                  <a:ext uri="{0D108BD9-81ED-4DB2-BD59-A6C34878D82A}">
                    <a16:rowId xmlns:a16="http://schemas.microsoft.com/office/drawing/2014/main" val="10000"/>
                  </a:ext>
                </a:extLst>
              </a:tr>
              <a:tr h="698845">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allow</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600" b="0" i="0" u="none" strike="noStrike" cap="none" normalizeH="0" baseline="0" dirty="0">
                        <a:ln>
                          <a:noFill/>
                        </a:ln>
                        <a:solidFill>
                          <a:schemeClr val="tx1"/>
                        </a:solidFill>
                        <a:effectLst/>
                        <a:latin typeface="Arial"/>
                        <a:cs typeface="Arial"/>
                      </a:endParaRPr>
                    </a:p>
                  </a:txBody>
                  <a:tcPr marT="45229" marB="45229"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outside of</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222.22/16</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222.22/16</a:t>
                      </a:r>
                    </a:p>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endParaRPr kumimoji="0" lang="en-US" sz="1600" b="0" i="0" u="none" strike="noStrike" cap="none" normalizeH="0" baseline="0" dirty="0">
                        <a:ln>
                          <a:noFill/>
                        </a:ln>
                        <a:solidFill>
                          <a:schemeClr val="tx1"/>
                        </a:solidFill>
                        <a:effectLst/>
                        <a:latin typeface="Arial"/>
                        <a:cs typeface="Arial"/>
                      </a:endParaRP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TCP</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80</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&gt; 1023</a:t>
                      </a:r>
                    </a:p>
                  </a:txBody>
                  <a:tcPr marT="45229" marB="4522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000099"/>
                        </a:buClr>
                        <a:buSzPct val="75000"/>
                        <a:buFont typeface="ZapfDingbats" pitchFamily="82" charset="2"/>
                        <a:buNone/>
                        <a:tabLst/>
                      </a:pPr>
                      <a:r>
                        <a:rPr kumimoji="0" lang="en-US" sz="1600" b="0" i="0" u="none" strike="noStrike" cap="none" normalizeH="0" baseline="0" dirty="0">
                          <a:ln>
                            <a:noFill/>
                          </a:ln>
                          <a:solidFill>
                            <a:schemeClr val="tx1"/>
                          </a:solidFill>
                          <a:effectLst/>
                          <a:latin typeface="Arial"/>
                          <a:cs typeface="Arial"/>
                        </a:rPr>
                        <a:t>ACK</a:t>
                      </a:r>
                    </a:p>
                  </a:txBody>
                  <a:tcPr marT="45229" marB="45229"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Rectangle 283">
            <a:extLst>
              <a:ext uri="{FF2B5EF4-FFF2-40B4-BE49-F238E27FC236}">
                <a16:creationId xmlns:a16="http://schemas.microsoft.com/office/drawing/2014/main" id="{0967380F-E7AA-7544-AE87-3545A24F156A}"/>
              </a:ext>
            </a:extLst>
          </p:cNvPr>
          <p:cNvSpPr>
            <a:spLocks noChangeArrowheads="1"/>
          </p:cNvSpPr>
          <p:nvPr/>
        </p:nvSpPr>
        <p:spPr bwMode="auto">
          <a:xfrm>
            <a:off x="908980" y="4362567"/>
            <a:ext cx="10721742" cy="165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38125" indent="-238125">
              <a:spcBef>
                <a:spcPct val="20000"/>
              </a:spcBef>
              <a:buClr>
                <a:srgbClr val="000099"/>
              </a:buClr>
              <a:buSzPct val="100000"/>
              <a:buFont typeface="Wingdings" charset="2"/>
              <a:buChar char="§"/>
            </a:pPr>
            <a:r>
              <a:rPr lang="en-US" sz="2800" i="1" dirty="0">
                <a:solidFill>
                  <a:srgbClr val="0012A0"/>
                </a:solidFill>
                <a:cs typeface="Gill Sans MT" charset="0"/>
              </a:rPr>
              <a:t>stateful packet filter:</a:t>
            </a:r>
            <a:r>
              <a:rPr lang="en-US" sz="2800" dirty="0">
                <a:solidFill>
                  <a:srgbClr val="0012A0"/>
                </a:solidFill>
                <a:cs typeface="Gill Sans MT" charset="0"/>
              </a:rPr>
              <a:t> </a:t>
            </a:r>
            <a:r>
              <a:rPr lang="en-US" sz="2800" dirty="0">
                <a:cs typeface="Gill Sans MT" charset="0"/>
              </a:rPr>
              <a:t>track status of every TCP connection</a:t>
            </a:r>
          </a:p>
          <a:p>
            <a:pPr marL="695325" lvl="1" indent="-238125">
              <a:spcBef>
                <a:spcPct val="20000"/>
              </a:spcBef>
              <a:buClr>
                <a:srgbClr val="000099"/>
              </a:buClr>
              <a:buFont typeface="Arial"/>
              <a:buChar char="•"/>
            </a:pPr>
            <a:r>
              <a:rPr lang="en-US" sz="2400" dirty="0">
                <a:cs typeface="Gill Sans MT" charset="0"/>
              </a:rPr>
              <a:t>track connection setup (SYN), teardown (FIN): determine whether incoming, outgoing packets </a:t>
            </a:r>
            <a:r>
              <a:rPr lang="en-US" altLang="ja-JP" sz="2400" dirty="0">
                <a:cs typeface="Gill Sans MT" charset="0"/>
              </a:rPr>
              <a:t>“makes sense”</a:t>
            </a:r>
          </a:p>
          <a:p>
            <a:pPr marL="695325" lvl="1" indent="-238125">
              <a:spcBef>
                <a:spcPct val="20000"/>
              </a:spcBef>
              <a:buClr>
                <a:srgbClr val="000099"/>
              </a:buClr>
              <a:buFont typeface="Arial"/>
              <a:buChar char="•"/>
            </a:pPr>
            <a:r>
              <a:rPr lang="en-US" sz="2400" dirty="0">
                <a:cs typeface="Gill Sans MT" charset="0"/>
              </a:rPr>
              <a:t>timeout inactive connections at firewall: no longer admit packets</a:t>
            </a:r>
          </a:p>
          <a:p>
            <a:pPr marL="695325" lvl="1" indent="-238125">
              <a:spcBef>
                <a:spcPct val="20000"/>
              </a:spcBef>
              <a:buClr>
                <a:schemeClr val="accent2"/>
              </a:buClr>
              <a:buSzPct val="75000"/>
              <a:buFont typeface="Arial"/>
              <a:buChar char="•"/>
            </a:pPr>
            <a:endParaRPr lang="en-US" dirty="0"/>
          </a:p>
        </p:txBody>
      </p:sp>
    </p:spTree>
    <p:extLst>
      <p:ext uri="{BB962C8B-B14F-4D97-AF65-F5344CB8AC3E}">
        <p14:creationId xmlns:p14="http://schemas.microsoft.com/office/powerpoint/2010/main" val="29549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0FCB35-C904-54E6-D307-D12FB233D6FF}"/>
              </a:ext>
            </a:extLst>
          </p:cNvPr>
          <p:cNvSpPr>
            <a:spLocks noGrp="1"/>
          </p:cNvSpPr>
          <p:nvPr>
            <p:ph type="title"/>
          </p:nvPr>
        </p:nvSpPr>
        <p:spPr/>
        <p:txBody>
          <a:bodyPr/>
          <a:lstStyle/>
          <a:p>
            <a:r>
              <a:rPr lang="en-US" dirty="0"/>
              <a:t>Stateful packet filtering Example</a:t>
            </a:r>
          </a:p>
        </p:txBody>
      </p:sp>
      <p:sp>
        <p:nvSpPr>
          <p:cNvPr id="4" name="Slide Number Placeholder 3">
            <a:extLst>
              <a:ext uri="{FF2B5EF4-FFF2-40B4-BE49-F238E27FC236}">
                <a16:creationId xmlns:a16="http://schemas.microsoft.com/office/drawing/2014/main" id="{518B9834-2987-E904-A8E5-62037118D7C5}"/>
              </a:ext>
            </a:extLst>
          </p:cNvPr>
          <p:cNvSpPr>
            <a:spLocks noGrp="1"/>
          </p:cNvSpPr>
          <p:nvPr>
            <p:ph type="sldNum" sz="quarter" idx="4"/>
          </p:nvPr>
        </p:nvSpPr>
        <p:spPr/>
        <p:txBody>
          <a:bodyPr/>
          <a:lstStyle/>
          <a:p>
            <a:r>
              <a:rPr lang="en-US"/>
              <a:t>Security: 8- </a:t>
            </a:r>
            <a:fld id="{C4204591-24BD-A542-B9D5-F8D8A88D2FEE}" type="slidenum">
              <a:rPr lang="en-US" smtClean="0"/>
              <a:pPr/>
              <a:t>112</a:t>
            </a:fld>
            <a:endParaRPr lang="en-US" dirty="0"/>
          </a:p>
        </p:txBody>
      </p:sp>
      <p:pic>
        <p:nvPicPr>
          <p:cNvPr id="4098" name="Picture 2">
            <a:extLst>
              <a:ext uri="{FF2B5EF4-FFF2-40B4-BE49-F238E27FC236}">
                <a16:creationId xmlns:a16="http://schemas.microsoft.com/office/drawing/2014/main" id="{16C4CA61-0A51-05F0-D572-0E029EA1C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369" y="1585450"/>
            <a:ext cx="10015262" cy="4489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254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113</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71653"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Intrusion detection systems</a:t>
            </a:r>
          </a:p>
        </p:txBody>
      </p:sp>
      <p:sp>
        <p:nvSpPr>
          <p:cNvPr id="6" name="Rectangle 3">
            <a:extLst>
              <a:ext uri="{FF2B5EF4-FFF2-40B4-BE49-F238E27FC236}">
                <a16:creationId xmlns:a16="http://schemas.microsoft.com/office/drawing/2014/main" id="{1EA87565-816F-F243-842F-6AF42B558A62}"/>
              </a:ext>
            </a:extLst>
          </p:cNvPr>
          <p:cNvSpPr txBox="1">
            <a:spLocks noChangeArrowheads="1"/>
          </p:cNvSpPr>
          <p:nvPr/>
        </p:nvSpPr>
        <p:spPr>
          <a:xfrm>
            <a:off x="833011" y="1482725"/>
            <a:ext cx="11277213" cy="48704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5750"/>
            <a:r>
              <a:rPr lang="en-US" sz="3200" dirty="0"/>
              <a:t>packet filtering:</a:t>
            </a:r>
          </a:p>
          <a:p>
            <a:pPr lvl="1"/>
            <a:r>
              <a:rPr lang="en-US" sz="2800" dirty="0"/>
              <a:t>operates on TCP/IP headers only</a:t>
            </a:r>
          </a:p>
          <a:p>
            <a:pPr lvl="1"/>
            <a:r>
              <a:rPr lang="en-US" sz="2800" dirty="0"/>
              <a:t>no correlation check among sessions </a:t>
            </a:r>
          </a:p>
          <a:p>
            <a:pPr indent="-285750"/>
            <a:r>
              <a:rPr lang="en-US" sz="3200" dirty="0">
                <a:solidFill>
                  <a:srgbClr val="CC0000"/>
                </a:solidFill>
              </a:rPr>
              <a:t>IDS: intrusion detection system</a:t>
            </a:r>
          </a:p>
          <a:p>
            <a:pPr lvl="1"/>
            <a:r>
              <a:rPr lang="en-US" sz="2800" dirty="0">
                <a:solidFill>
                  <a:srgbClr val="C00000"/>
                </a:solidFill>
              </a:rPr>
              <a:t>deep packet inspection: </a:t>
            </a:r>
            <a:r>
              <a:rPr lang="en-US" sz="2800" dirty="0"/>
              <a:t>look at packet contents (e.g., check character strings in packet against database of known virus, attack strings)</a:t>
            </a:r>
          </a:p>
          <a:p>
            <a:pPr lvl="1"/>
            <a:r>
              <a:rPr lang="en-US" sz="2800" dirty="0">
                <a:solidFill>
                  <a:srgbClr val="000099"/>
                </a:solidFill>
              </a:rPr>
              <a:t>examine correlation</a:t>
            </a:r>
            <a:r>
              <a:rPr lang="en-US" sz="2800" dirty="0"/>
              <a:t> among multiple packets</a:t>
            </a:r>
          </a:p>
          <a:p>
            <a:pPr lvl="2"/>
            <a:r>
              <a:rPr lang="en-US" sz="2400" dirty="0">
                <a:cs typeface="Gill Sans MT" charset="0"/>
              </a:rPr>
              <a:t>port scanning</a:t>
            </a:r>
          </a:p>
          <a:p>
            <a:pPr lvl="2"/>
            <a:r>
              <a:rPr lang="en-US" sz="2400" dirty="0">
                <a:cs typeface="Gill Sans MT" charset="0"/>
              </a:rPr>
              <a:t>network mapping</a:t>
            </a:r>
          </a:p>
          <a:p>
            <a:pPr lvl="2"/>
            <a:r>
              <a:rPr lang="en-US" sz="2400" dirty="0">
                <a:cs typeface="Gill Sans MT" charset="0"/>
              </a:rPr>
              <a:t>DoS attack</a:t>
            </a:r>
          </a:p>
        </p:txBody>
      </p:sp>
    </p:spTree>
    <p:extLst>
      <p:ext uri="{BB962C8B-B14F-4D97-AF65-F5344CB8AC3E}">
        <p14:creationId xmlns:p14="http://schemas.microsoft.com/office/powerpoint/2010/main" val="4165008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 name="Oval 652">
            <a:extLst>
              <a:ext uri="{FF2B5EF4-FFF2-40B4-BE49-F238E27FC236}">
                <a16:creationId xmlns:a16="http://schemas.microsoft.com/office/drawing/2014/main" id="{D8859DB2-6D15-8D4F-810D-7A22BBDAF94E}"/>
              </a:ext>
            </a:extLst>
          </p:cNvPr>
          <p:cNvSpPr/>
          <p:nvPr/>
        </p:nvSpPr>
        <p:spPr>
          <a:xfrm>
            <a:off x="5352585" y="3757961"/>
            <a:ext cx="1929163" cy="1917106"/>
          </a:xfrm>
          <a:prstGeom prst="ellipse">
            <a:avLst/>
          </a:prstGeom>
          <a:solidFill>
            <a:srgbClr val="9A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8" name="Freeform 627">
            <a:extLst>
              <a:ext uri="{FF2B5EF4-FFF2-40B4-BE49-F238E27FC236}">
                <a16:creationId xmlns:a16="http://schemas.microsoft.com/office/drawing/2014/main" id="{14B9577C-15F6-6444-94EF-4A48FBE3D491}"/>
              </a:ext>
            </a:extLst>
          </p:cNvPr>
          <p:cNvSpPr>
            <a:spLocks/>
          </p:cNvSpPr>
          <p:nvPr/>
        </p:nvSpPr>
        <p:spPr bwMode="auto">
          <a:xfrm>
            <a:off x="2171255" y="2415743"/>
            <a:ext cx="3648994" cy="1808285"/>
          </a:xfrm>
          <a:custGeom>
            <a:avLst/>
            <a:gdLst/>
            <a:ahLst/>
            <a:cxnLst/>
            <a:rect l="0" t="0" r="r" b="b"/>
            <a:pathLst>
              <a:path w="10000" h="10000">
                <a:moveTo>
                  <a:pt x="323" y="164"/>
                </a:moveTo>
                <a:lnTo>
                  <a:pt x="341" y="143"/>
                </a:lnTo>
                <a:cubicBezTo>
                  <a:pt x="349" y="129"/>
                  <a:pt x="357" y="116"/>
                  <a:pt x="365" y="102"/>
                </a:cubicBezTo>
                <a:lnTo>
                  <a:pt x="413" y="72"/>
                </a:lnTo>
                <a:cubicBezTo>
                  <a:pt x="429" y="58"/>
                  <a:pt x="445" y="45"/>
                  <a:pt x="461" y="31"/>
                </a:cubicBezTo>
                <a:lnTo>
                  <a:pt x="514" y="10"/>
                </a:lnTo>
                <a:cubicBezTo>
                  <a:pt x="534" y="7"/>
                  <a:pt x="554" y="3"/>
                  <a:pt x="574" y="0"/>
                </a:cubicBezTo>
                <a:lnTo>
                  <a:pt x="628" y="0"/>
                </a:lnTo>
                <a:lnTo>
                  <a:pt x="694" y="0"/>
                </a:lnTo>
                <a:cubicBezTo>
                  <a:pt x="716" y="3"/>
                  <a:pt x="738" y="7"/>
                  <a:pt x="760" y="10"/>
                </a:cubicBezTo>
                <a:lnTo>
                  <a:pt x="825" y="31"/>
                </a:lnTo>
                <a:lnTo>
                  <a:pt x="891" y="61"/>
                </a:lnTo>
                <a:cubicBezTo>
                  <a:pt x="915" y="71"/>
                  <a:pt x="939" y="82"/>
                  <a:pt x="963" y="92"/>
                </a:cubicBezTo>
                <a:cubicBezTo>
                  <a:pt x="989" y="106"/>
                  <a:pt x="1015" y="119"/>
                  <a:pt x="1041" y="133"/>
                </a:cubicBezTo>
                <a:lnTo>
                  <a:pt x="1118" y="174"/>
                </a:lnTo>
                <a:lnTo>
                  <a:pt x="1196" y="225"/>
                </a:lnTo>
                <a:lnTo>
                  <a:pt x="1268" y="276"/>
                </a:lnTo>
                <a:cubicBezTo>
                  <a:pt x="1294" y="290"/>
                  <a:pt x="1320" y="303"/>
                  <a:pt x="1346" y="317"/>
                </a:cubicBezTo>
                <a:lnTo>
                  <a:pt x="1513" y="440"/>
                </a:lnTo>
                <a:lnTo>
                  <a:pt x="1681" y="553"/>
                </a:lnTo>
                <a:lnTo>
                  <a:pt x="1848" y="665"/>
                </a:lnTo>
                <a:lnTo>
                  <a:pt x="2022" y="778"/>
                </a:lnTo>
                <a:cubicBezTo>
                  <a:pt x="2050" y="798"/>
                  <a:pt x="2077" y="819"/>
                  <a:pt x="2105" y="839"/>
                </a:cubicBezTo>
                <a:cubicBezTo>
                  <a:pt x="2133" y="853"/>
                  <a:pt x="2161" y="866"/>
                  <a:pt x="2189" y="880"/>
                </a:cubicBezTo>
                <a:cubicBezTo>
                  <a:pt x="2217" y="894"/>
                  <a:pt x="2245" y="907"/>
                  <a:pt x="2273" y="921"/>
                </a:cubicBezTo>
                <a:lnTo>
                  <a:pt x="2356" y="972"/>
                </a:lnTo>
                <a:lnTo>
                  <a:pt x="2440" y="993"/>
                </a:lnTo>
                <a:cubicBezTo>
                  <a:pt x="2468" y="1003"/>
                  <a:pt x="2496" y="1014"/>
                  <a:pt x="2524" y="1024"/>
                </a:cubicBezTo>
                <a:lnTo>
                  <a:pt x="2608" y="1054"/>
                </a:lnTo>
                <a:cubicBezTo>
                  <a:pt x="2638" y="1057"/>
                  <a:pt x="2667" y="1061"/>
                  <a:pt x="2697" y="1064"/>
                </a:cubicBezTo>
                <a:cubicBezTo>
                  <a:pt x="2725" y="1068"/>
                  <a:pt x="2753" y="1071"/>
                  <a:pt x="2781" y="1075"/>
                </a:cubicBezTo>
                <a:lnTo>
                  <a:pt x="2853" y="1075"/>
                </a:lnTo>
                <a:cubicBezTo>
                  <a:pt x="2881" y="1262"/>
                  <a:pt x="2909" y="1143"/>
                  <a:pt x="2937" y="1330"/>
                </a:cubicBezTo>
                <a:cubicBezTo>
                  <a:pt x="2963" y="1118"/>
                  <a:pt x="2988" y="1287"/>
                  <a:pt x="3014" y="1075"/>
                </a:cubicBezTo>
                <a:cubicBezTo>
                  <a:pt x="3042" y="1071"/>
                  <a:pt x="3070" y="1068"/>
                  <a:pt x="3098" y="1064"/>
                </a:cubicBezTo>
                <a:lnTo>
                  <a:pt x="3182" y="1064"/>
                </a:lnTo>
                <a:lnTo>
                  <a:pt x="3343" y="1024"/>
                </a:lnTo>
                <a:lnTo>
                  <a:pt x="3505" y="1003"/>
                </a:lnTo>
                <a:lnTo>
                  <a:pt x="3672" y="972"/>
                </a:lnTo>
                <a:lnTo>
                  <a:pt x="3834" y="921"/>
                </a:lnTo>
                <a:lnTo>
                  <a:pt x="4007" y="880"/>
                </a:lnTo>
                <a:lnTo>
                  <a:pt x="4175" y="850"/>
                </a:lnTo>
                <a:lnTo>
                  <a:pt x="4348" y="809"/>
                </a:lnTo>
                <a:lnTo>
                  <a:pt x="4528" y="788"/>
                </a:lnTo>
                <a:cubicBezTo>
                  <a:pt x="4562" y="785"/>
                  <a:pt x="4595" y="781"/>
                  <a:pt x="4629" y="778"/>
                </a:cubicBezTo>
                <a:cubicBezTo>
                  <a:pt x="4659" y="775"/>
                  <a:pt x="4689" y="771"/>
                  <a:pt x="4719" y="768"/>
                </a:cubicBezTo>
                <a:lnTo>
                  <a:pt x="4809" y="768"/>
                </a:lnTo>
                <a:lnTo>
                  <a:pt x="4904" y="768"/>
                </a:lnTo>
                <a:lnTo>
                  <a:pt x="5006" y="778"/>
                </a:lnTo>
                <a:lnTo>
                  <a:pt x="5102" y="778"/>
                </a:lnTo>
                <a:cubicBezTo>
                  <a:pt x="5138" y="781"/>
                  <a:pt x="5173" y="785"/>
                  <a:pt x="5209" y="788"/>
                </a:cubicBezTo>
                <a:lnTo>
                  <a:pt x="5311" y="809"/>
                </a:lnTo>
                <a:lnTo>
                  <a:pt x="5419" y="839"/>
                </a:lnTo>
                <a:lnTo>
                  <a:pt x="5520" y="860"/>
                </a:lnTo>
                <a:lnTo>
                  <a:pt x="5634" y="901"/>
                </a:lnTo>
                <a:lnTo>
                  <a:pt x="5748" y="931"/>
                </a:lnTo>
                <a:lnTo>
                  <a:pt x="5861" y="972"/>
                </a:lnTo>
                <a:lnTo>
                  <a:pt x="5999" y="1003"/>
                </a:lnTo>
                <a:lnTo>
                  <a:pt x="6124" y="1044"/>
                </a:lnTo>
                <a:lnTo>
                  <a:pt x="6256" y="1085"/>
                </a:lnTo>
                <a:lnTo>
                  <a:pt x="6394" y="1126"/>
                </a:lnTo>
                <a:lnTo>
                  <a:pt x="6531" y="1167"/>
                </a:lnTo>
                <a:lnTo>
                  <a:pt x="6681" y="1218"/>
                </a:lnTo>
                <a:lnTo>
                  <a:pt x="6824" y="1269"/>
                </a:lnTo>
                <a:lnTo>
                  <a:pt x="7117" y="1372"/>
                </a:lnTo>
                <a:lnTo>
                  <a:pt x="7410" y="1494"/>
                </a:lnTo>
                <a:lnTo>
                  <a:pt x="7703" y="1627"/>
                </a:lnTo>
                <a:lnTo>
                  <a:pt x="7853" y="1699"/>
                </a:lnTo>
                <a:lnTo>
                  <a:pt x="7996" y="1771"/>
                </a:lnTo>
                <a:lnTo>
                  <a:pt x="8140" y="1842"/>
                </a:lnTo>
                <a:lnTo>
                  <a:pt x="8278" y="1914"/>
                </a:lnTo>
                <a:cubicBezTo>
                  <a:pt x="8322" y="1941"/>
                  <a:pt x="8365" y="1969"/>
                  <a:pt x="8409" y="1996"/>
                </a:cubicBezTo>
                <a:lnTo>
                  <a:pt x="8547" y="2078"/>
                </a:lnTo>
                <a:cubicBezTo>
                  <a:pt x="8589" y="2105"/>
                  <a:pt x="8630" y="2133"/>
                  <a:pt x="8672" y="2160"/>
                </a:cubicBezTo>
                <a:lnTo>
                  <a:pt x="8798" y="2252"/>
                </a:lnTo>
                <a:lnTo>
                  <a:pt x="8911" y="2344"/>
                </a:lnTo>
                <a:lnTo>
                  <a:pt x="9025" y="2436"/>
                </a:lnTo>
                <a:lnTo>
                  <a:pt x="9133" y="2538"/>
                </a:lnTo>
                <a:cubicBezTo>
                  <a:pt x="9149" y="2552"/>
                  <a:pt x="9165" y="2565"/>
                  <a:pt x="9181" y="2579"/>
                </a:cubicBezTo>
                <a:lnTo>
                  <a:pt x="9228" y="2641"/>
                </a:lnTo>
                <a:lnTo>
                  <a:pt x="9276" y="2692"/>
                </a:lnTo>
                <a:cubicBezTo>
                  <a:pt x="9290" y="2706"/>
                  <a:pt x="9304" y="2719"/>
                  <a:pt x="9318" y="2733"/>
                </a:cubicBezTo>
                <a:cubicBezTo>
                  <a:pt x="9332" y="2753"/>
                  <a:pt x="9346" y="2774"/>
                  <a:pt x="9360" y="2794"/>
                </a:cubicBezTo>
                <a:cubicBezTo>
                  <a:pt x="9374" y="2815"/>
                  <a:pt x="9388" y="2835"/>
                  <a:pt x="9402" y="2856"/>
                </a:cubicBezTo>
                <a:lnTo>
                  <a:pt x="9444" y="2907"/>
                </a:lnTo>
                <a:cubicBezTo>
                  <a:pt x="9456" y="2927"/>
                  <a:pt x="9468" y="2948"/>
                  <a:pt x="9480" y="2968"/>
                </a:cubicBezTo>
                <a:cubicBezTo>
                  <a:pt x="9492" y="2989"/>
                  <a:pt x="9504" y="3009"/>
                  <a:pt x="9516" y="3030"/>
                </a:cubicBezTo>
                <a:cubicBezTo>
                  <a:pt x="9528" y="3047"/>
                  <a:pt x="9539" y="3064"/>
                  <a:pt x="9551" y="3081"/>
                </a:cubicBezTo>
                <a:lnTo>
                  <a:pt x="9611" y="3204"/>
                </a:lnTo>
                <a:cubicBezTo>
                  <a:pt x="9629" y="3248"/>
                  <a:pt x="9647" y="3293"/>
                  <a:pt x="9665" y="3337"/>
                </a:cubicBezTo>
                <a:cubicBezTo>
                  <a:pt x="9683" y="3385"/>
                  <a:pt x="9701" y="3432"/>
                  <a:pt x="9719" y="3480"/>
                </a:cubicBezTo>
                <a:cubicBezTo>
                  <a:pt x="9735" y="3531"/>
                  <a:pt x="9751" y="3583"/>
                  <a:pt x="9767" y="3634"/>
                </a:cubicBezTo>
                <a:lnTo>
                  <a:pt x="9809" y="3787"/>
                </a:lnTo>
                <a:cubicBezTo>
                  <a:pt x="9823" y="3838"/>
                  <a:pt x="9836" y="3890"/>
                  <a:pt x="9850" y="3941"/>
                </a:cubicBezTo>
                <a:cubicBezTo>
                  <a:pt x="9858" y="4002"/>
                  <a:pt x="9866" y="4064"/>
                  <a:pt x="9874" y="4125"/>
                </a:cubicBezTo>
                <a:cubicBezTo>
                  <a:pt x="9884" y="4180"/>
                  <a:pt x="9894" y="4234"/>
                  <a:pt x="9904" y="4289"/>
                </a:cubicBezTo>
                <a:cubicBezTo>
                  <a:pt x="9914" y="4354"/>
                  <a:pt x="9924" y="4418"/>
                  <a:pt x="9934" y="4483"/>
                </a:cubicBezTo>
                <a:cubicBezTo>
                  <a:pt x="9940" y="4544"/>
                  <a:pt x="9946" y="4606"/>
                  <a:pt x="9952" y="4667"/>
                </a:cubicBezTo>
                <a:cubicBezTo>
                  <a:pt x="9958" y="4729"/>
                  <a:pt x="9964" y="4790"/>
                  <a:pt x="9970" y="4852"/>
                </a:cubicBezTo>
                <a:cubicBezTo>
                  <a:pt x="9974" y="4917"/>
                  <a:pt x="9978" y="4981"/>
                  <a:pt x="9982" y="5046"/>
                </a:cubicBezTo>
                <a:lnTo>
                  <a:pt x="9994" y="5241"/>
                </a:lnTo>
                <a:lnTo>
                  <a:pt x="9994" y="5425"/>
                </a:lnTo>
                <a:lnTo>
                  <a:pt x="10000" y="5629"/>
                </a:lnTo>
                <a:lnTo>
                  <a:pt x="9994" y="5824"/>
                </a:lnTo>
                <a:lnTo>
                  <a:pt x="9994" y="6018"/>
                </a:lnTo>
                <a:lnTo>
                  <a:pt x="9988" y="6213"/>
                </a:lnTo>
                <a:cubicBezTo>
                  <a:pt x="9984" y="6278"/>
                  <a:pt x="9980" y="6342"/>
                  <a:pt x="9976" y="6407"/>
                </a:cubicBezTo>
                <a:lnTo>
                  <a:pt x="9958" y="6602"/>
                </a:lnTo>
                <a:lnTo>
                  <a:pt x="9946" y="6776"/>
                </a:lnTo>
                <a:cubicBezTo>
                  <a:pt x="9940" y="6837"/>
                  <a:pt x="9934" y="6899"/>
                  <a:pt x="9928" y="6960"/>
                </a:cubicBezTo>
                <a:lnTo>
                  <a:pt x="9904" y="7134"/>
                </a:lnTo>
                <a:cubicBezTo>
                  <a:pt x="9894" y="7195"/>
                  <a:pt x="9884" y="7257"/>
                  <a:pt x="9874" y="7318"/>
                </a:cubicBezTo>
                <a:cubicBezTo>
                  <a:pt x="9868" y="7373"/>
                  <a:pt x="9862" y="7427"/>
                  <a:pt x="9856" y="7482"/>
                </a:cubicBezTo>
                <a:cubicBezTo>
                  <a:pt x="9846" y="7537"/>
                  <a:pt x="9837" y="7591"/>
                  <a:pt x="9827" y="7646"/>
                </a:cubicBezTo>
                <a:lnTo>
                  <a:pt x="9791" y="7799"/>
                </a:lnTo>
                <a:lnTo>
                  <a:pt x="9761" y="7943"/>
                </a:lnTo>
                <a:cubicBezTo>
                  <a:pt x="9749" y="7991"/>
                  <a:pt x="9737" y="8038"/>
                  <a:pt x="9725" y="8086"/>
                </a:cubicBezTo>
                <a:cubicBezTo>
                  <a:pt x="9713" y="8130"/>
                  <a:pt x="9701" y="8175"/>
                  <a:pt x="9689" y="8219"/>
                </a:cubicBezTo>
                <a:cubicBezTo>
                  <a:pt x="9677" y="8257"/>
                  <a:pt x="9665" y="8294"/>
                  <a:pt x="9653" y="8332"/>
                </a:cubicBezTo>
                <a:cubicBezTo>
                  <a:pt x="9639" y="8369"/>
                  <a:pt x="9625" y="8407"/>
                  <a:pt x="9611" y="8444"/>
                </a:cubicBezTo>
                <a:cubicBezTo>
                  <a:pt x="9597" y="8475"/>
                  <a:pt x="9583" y="8505"/>
                  <a:pt x="9569" y="8536"/>
                </a:cubicBezTo>
                <a:cubicBezTo>
                  <a:pt x="9553" y="8567"/>
                  <a:pt x="9538" y="8597"/>
                  <a:pt x="9522" y="8628"/>
                </a:cubicBezTo>
                <a:lnTo>
                  <a:pt x="9474" y="8721"/>
                </a:lnTo>
                <a:cubicBezTo>
                  <a:pt x="9454" y="8745"/>
                  <a:pt x="9434" y="8768"/>
                  <a:pt x="9414" y="8792"/>
                </a:cubicBezTo>
                <a:cubicBezTo>
                  <a:pt x="9394" y="8819"/>
                  <a:pt x="9374" y="8847"/>
                  <a:pt x="9354" y="8874"/>
                </a:cubicBezTo>
                <a:cubicBezTo>
                  <a:pt x="9332" y="8895"/>
                  <a:pt x="9310" y="8915"/>
                  <a:pt x="9288" y="8936"/>
                </a:cubicBezTo>
                <a:cubicBezTo>
                  <a:pt x="9268" y="8956"/>
                  <a:pt x="9248" y="8977"/>
                  <a:pt x="9228" y="8997"/>
                </a:cubicBezTo>
                <a:lnTo>
                  <a:pt x="9157" y="9048"/>
                </a:lnTo>
                <a:cubicBezTo>
                  <a:pt x="9131" y="9069"/>
                  <a:pt x="9105" y="9089"/>
                  <a:pt x="9079" y="9110"/>
                </a:cubicBezTo>
                <a:lnTo>
                  <a:pt x="9007" y="9161"/>
                </a:lnTo>
                <a:lnTo>
                  <a:pt x="8929" y="9191"/>
                </a:lnTo>
                <a:lnTo>
                  <a:pt x="8846" y="9232"/>
                </a:lnTo>
                <a:cubicBezTo>
                  <a:pt x="8818" y="9242"/>
                  <a:pt x="8790" y="9253"/>
                  <a:pt x="8762" y="9263"/>
                </a:cubicBezTo>
                <a:cubicBezTo>
                  <a:pt x="8734" y="9277"/>
                  <a:pt x="8706" y="9290"/>
                  <a:pt x="8678" y="9304"/>
                </a:cubicBezTo>
                <a:cubicBezTo>
                  <a:pt x="8648" y="9314"/>
                  <a:pt x="8619" y="9325"/>
                  <a:pt x="8589" y="9335"/>
                </a:cubicBezTo>
                <a:lnTo>
                  <a:pt x="8493" y="9365"/>
                </a:lnTo>
                <a:lnTo>
                  <a:pt x="8313" y="9406"/>
                </a:lnTo>
                <a:lnTo>
                  <a:pt x="8122" y="9447"/>
                </a:lnTo>
                <a:lnTo>
                  <a:pt x="7931" y="9478"/>
                </a:lnTo>
                <a:lnTo>
                  <a:pt x="7733" y="9519"/>
                </a:lnTo>
                <a:lnTo>
                  <a:pt x="7530" y="9539"/>
                </a:lnTo>
                <a:lnTo>
                  <a:pt x="7339" y="9580"/>
                </a:lnTo>
                <a:lnTo>
                  <a:pt x="7141" y="9611"/>
                </a:lnTo>
                <a:lnTo>
                  <a:pt x="6950" y="9662"/>
                </a:lnTo>
                <a:lnTo>
                  <a:pt x="6854" y="9683"/>
                </a:lnTo>
                <a:lnTo>
                  <a:pt x="6758" y="9713"/>
                </a:lnTo>
                <a:lnTo>
                  <a:pt x="6651" y="9724"/>
                </a:lnTo>
                <a:lnTo>
                  <a:pt x="6549" y="9744"/>
                </a:lnTo>
                <a:lnTo>
                  <a:pt x="6441" y="9765"/>
                </a:lnTo>
                <a:lnTo>
                  <a:pt x="6334" y="9785"/>
                </a:lnTo>
                <a:lnTo>
                  <a:pt x="6226" y="9806"/>
                </a:lnTo>
                <a:lnTo>
                  <a:pt x="6112" y="9816"/>
                </a:lnTo>
                <a:lnTo>
                  <a:pt x="5885" y="9857"/>
                </a:lnTo>
                <a:lnTo>
                  <a:pt x="5652" y="9887"/>
                </a:lnTo>
                <a:lnTo>
                  <a:pt x="5425" y="9918"/>
                </a:lnTo>
                <a:lnTo>
                  <a:pt x="5185" y="9928"/>
                </a:lnTo>
                <a:lnTo>
                  <a:pt x="4958" y="9949"/>
                </a:lnTo>
                <a:lnTo>
                  <a:pt x="4731" y="9959"/>
                </a:lnTo>
                <a:lnTo>
                  <a:pt x="4623" y="9969"/>
                </a:lnTo>
                <a:lnTo>
                  <a:pt x="4510" y="9969"/>
                </a:lnTo>
                <a:lnTo>
                  <a:pt x="4402" y="9990"/>
                </a:lnTo>
                <a:lnTo>
                  <a:pt x="4294" y="9990"/>
                </a:lnTo>
                <a:lnTo>
                  <a:pt x="4193" y="9990"/>
                </a:lnTo>
                <a:lnTo>
                  <a:pt x="4091" y="10000"/>
                </a:lnTo>
                <a:lnTo>
                  <a:pt x="3995" y="10000"/>
                </a:lnTo>
                <a:lnTo>
                  <a:pt x="3894" y="10000"/>
                </a:lnTo>
                <a:lnTo>
                  <a:pt x="3804" y="10000"/>
                </a:lnTo>
                <a:lnTo>
                  <a:pt x="3714" y="10000"/>
                </a:lnTo>
                <a:lnTo>
                  <a:pt x="3630" y="10000"/>
                </a:lnTo>
                <a:lnTo>
                  <a:pt x="3547" y="10000"/>
                </a:lnTo>
                <a:cubicBezTo>
                  <a:pt x="3521" y="9997"/>
                  <a:pt x="3495" y="9993"/>
                  <a:pt x="3469" y="9990"/>
                </a:cubicBezTo>
                <a:lnTo>
                  <a:pt x="3391" y="9990"/>
                </a:lnTo>
                <a:lnTo>
                  <a:pt x="3325" y="9990"/>
                </a:lnTo>
                <a:lnTo>
                  <a:pt x="3254" y="9969"/>
                </a:lnTo>
                <a:lnTo>
                  <a:pt x="3182" y="9969"/>
                </a:lnTo>
                <a:lnTo>
                  <a:pt x="3122" y="9969"/>
                </a:lnTo>
                <a:cubicBezTo>
                  <a:pt x="3100" y="9966"/>
                  <a:pt x="3078" y="9962"/>
                  <a:pt x="3056" y="9959"/>
                </a:cubicBezTo>
                <a:cubicBezTo>
                  <a:pt x="3038" y="9956"/>
                  <a:pt x="3020" y="9952"/>
                  <a:pt x="3002" y="9949"/>
                </a:cubicBezTo>
                <a:lnTo>
                  <a:pt x="2949" y="9949"/>
                </a:lnTo>
                <a:cubicBezTo>
                  <a:pt x="2929" y="9946"/>
                  <a:pt x="2909" y="9942"/>
                  <a:pt x="2889" y="9939"/>
                </a:cubicBezTo>
                <a:cubicBezTo>
                  <a:pt x="2871" y="9935"/>
                  <a:pt x="2853" y="9932"/>
                  <a:pt x="2835" y="9928"/>
                </a:cubicBezTo>
                <a:cubicBezTo>
                  <a:pt x="2817" y="9925"/>
                  <a:pt x="2799" y="9921"/>
                  <a:pt x="2781" y="9918"/>
                </a:cubicBezTo>
                <a:lnTo>
                  <a:pt x="2679" y="9887"/>
                </a:lnTo>
                <a:lnTo>
                  <a:pt x="2584" y="9867"/>
                </a:lnTo>
                <a:cubicBezTo>
                  <a:pt x="2554" y="9853"/>
                  <a:pt x="2524" y="9840"/>
                  <a:pt x="2494" y="9826"/>
                </a:cubicBezTo>
                <a:cubicBezTo>
                  <a:pt x="2462" y="9819"/>
                  <a:pt x="2430" y="9813"/>
                  <a:pt x="2398" y="9806"/>
                </a:cubicBezTo>
                <a:lnTo>
                  <a:pt x="2225" y="9724"/>
                </a:lnTo>
                <a:cubicBezTo>
                  <a:pt x="2195" y="9710"/>
                  <a:pt x="2165" y="9697"/>
                  <a:pt x="2135" y="9683"/>
                </a:cubicBezTo>
                <a:cubicBezTo>
                  <a:pt x="2105" y="9669"/>
                  <a:pt x="2075" y="9656"/>
                  <a:pt x="2045" y="9642"/>
                </a:cubicBezTo>
                <a:lnTo>
                  <a:pt x="1950" y="9591"/>
                </a:lnTo>
                <a:lnTo>
                  <a:pt x="1842" y="9539"/>
                </a:lnTo>
                <a:lnTo>
                  <a:pt x="1740" y="9498"/>
                </a:lnTo>
                <a:lnTo>
                  <a:pt x="1633" y="9447"/>
                </a:lnTo>
                <a:lnTo>
                  <a:pt x="1519" y="9396"/>
                </a:lnTo>
                <a:lnTo>
                  <a:pt x="1411" y="9355"/>
                </a:lnTo>
                <a:cubicBezTo>
                  <a:pt x="1371" y="9335"/>
                  <a:pt x="1332" y="9314"/>
                  <a:pt x="1292" y="9294"/>
                </a:cubicBezTo>
                <a:lnTo>
                  <a:pt x="1178" y="9243"/>
                </a:lnTo>
                <a:lnTo>
                  <a:pt x="1071" y="9181"/>
                </a:lnTo>
                <a:lnTo>
                  <a:pt x="957" y="9120"/>
                </a:lnTo>
                <a:lnTo>
                  <a:pt x="849" y="9069"/>
                </a:lnTo>
                <a:lnTo>
                  <a:pt x="748" y="8976"/>
                </a:lnTo>
                <a:cubicBezTo>
                  <a:pt x="716" y="8952"/>
                  <a:pt x="684" y="8929"/>
                  <a:pt x="652" y="8905"/>
                </a:cubicBezTo>
                <a:lnTo>
                  <a:pt x="550" y="8813"/>
                </a:lnTo>
                <a:lnTo>
                  <a:pt x="508" y="8762"/>
                </a:lnTo>
                <a:lnTo>
                  <a:pt x="467" y="8721"/>
                </a:lnTo>
                <a:cubicBezTo>
                  <a:pt x="453" y="8700"/>
                  <a:pt x="439" y="8680"/>
                  <a:pt x="425" y="8659"/>
                </a:cubicBezTo>
                <a:lnTo>
                  <a:pt x="383" y="8608"/>
                </a:lnTo>
                <a:cubicBezTo>
                  <a:pt x="371" y="8588"/>
                  <a:pt x="359" y="8567"/>
                  <a:pt x="347" y="8547"/>
                </a:cubicBezTo>
                <a:lnTo>
                  <a:pt x="317" y="8475"/>
                </a:lnTo>
                <a:cubicBezTo>
                  <a:pt x="305" y="8455"/>
                  <a:pt x="293" y="8434"/>
                  <a:pt x="281" y="8414"/>
                </a:cubicBezTo>
                <a:lnTo>
                  <a:pt x="251" y="8342"/>
                </a:lnTo>
                <a:lnTo>
                  <a:pt x="221" y="8270"/>
                </a:lnTo>
                <a:cubicBezTo>
                  <a:pt x="215" y="8246"/>
                  <a:pt x="209" y="8223"/>
                  <a:pt x="203" y="8199"/>
                </a:cubicBezTo>
                <a:cubicBezTo>
                  <a:pt x="193" y="8172"/>
                  <a:pt x="183" y="8144"/>
                  <a:pt x="173" y="8117"/>
                </a:cubicBezTo>
                <a:cubicBezTo>
                  <a:pt x="167" y="8093"/>
                  <a:pt x="162" y="8069"/>
                  <a:pt x="156" y="8045"/>
                </a:cubicBezTo>
                <a:cubicBezTo>
                  <a:pt x="148" y="8018"/>
                  <a:pt x="140" y="7990"/>
                  <a:pt x="132" y="7963"/>
                </a:cubicBezTo>
                <a:cubicBezTo>
                  <a:pt x="128" y="7936"/>
                  <a:pt x="124" y="7908"/>
                  <a:pt x="120" y="7881"/>
                </a:cubicBezTo>
                <a:cubicBezTo>
                  <a:pt x="108" y="7820"/>
                  <a:pt x="96" y="7758"/>
                  <a:pt x="84" y="7697"/>
                </a:cubicBezTo>
                <a:lnTo>
                  <a:pt x="54" y="7523"/>
                </a:lnTo>
                <a:cubicBezTo>
                  <a:pt x="50" y="7458"/>
                  <a:pt x="46" y="7394"/>
                  <a:pt x="42" y="7329"/>
                </a:cubicBezTo>
                <a:cubicBezTo>
                  <a:pt x="38" y="7261"/>
                  <a:pt x="34" y="7192"/>
                  <a:pt x="30" y="7124"/>
                </a:cubicBezTo>
                <a:cubicBezTo>
                  <a:pt x="24" y="7052"/>
                  <a:pt x="18" y="6981"/>
                  <a:pt x="12" y="6909"/>
                </a:cubicBezTo>
                <a:cubicBezTo>
                  <a:pt x="10" y="6837"/>
                  <a:pt x="8" y="6766"/>
                  <a:pt x="6" y="6694"/>
                </a:cubicBezTo>
                <a:lnTo>
                  <a:pt x="6" y="6479"/>
                </a:lnTo>
                <a:lnTo>
                  <a:pt x="0" y="6254"/>
                </a:lnTo>
                <a:lnTo>
                  <a:pt x="0" y="6018"/>
                </a:lnTo>
                <a:cubicBezTo>
                  <a:pt x="2" y="5936"/>
                  <a:pt x="4" y="5855"/>
                  <a:pt x="6" y="5773"/>
                </a:cubicBezTo>
                <a:lnTo>
                  <a:pt x="6" y="5527"/>
                </a:lnTo>
                <a:cubicBezTo>
                  <a:pt x="8" y="5442"/>
                  <a:pt x="10" y="5356"/>
                  <a:pt x="12" y="5271"/>
                </a:cubicBezTo>
                <a:lnTo>
                  <a:pt x="12" y="5026"/>
                </a:lnTo>
                <a:lnTo>
                  <a:pt x="12" y="4893"/>
                </a:lnTo>
                <a:lnTo>
                  <a:pt x="12" y="4749"/>
                </a:lnTo>
                <a:lnTo>
                  <a:pt x="12" y="4606"/>
                </a:lnTo>
                <a:lnTo>
                  <a:pt x="12" y="4452"/>
                </a:lnTo>
                <a:lnTo>
                  <a:pt x="6" y="4278"/>
                </a:lnTo>
                <a:lnTo>
                  <a:pt x="6" y="4115"/>
                </a:lnTo>
                <a:lnTo>
                  <a:pt x="6" y="3941"/>
                </a:lnTo>
                <a:lnTo>
                  <a:pt x="0" y="3767"/>
                </a:lnTo>
                <a:lnTo>
                  <a:pt x="0" y="3582"/>
                </a:lnTo>
                <a:lnTo>
                  <a:pt x="0" y="3408"/>
                </a:lnTo>
                <a:lnTo>
                  <a:pt x="0" y="3040"/>
                </a:lnTo>
                <a:lnTo>
                  <a:pt x="0" y="2661"/>
                </a:lnTo>
                <a:lnTo>
                  <a:pt x="0" y="2293"/>
                </a:lnTo>
                <a:lnTo>
                  <a:pt x="6" y="2119"/>
                </a:lnTo>
                <a:cubicBezTo>
                  <a:pt x="8" y="2057"/>
                  <a:pt x="10" y="1996"/>
                  <a:pt x="12" y="1934"/>
                </a:cubicBezTo>
                <a:cubicBezTo>
                  <a:pt x="16" y="1880"/>
                  <a:pt x="20" y="1825"/>
                  <a:pt x="24" y="1771"/>
                </a:cubicBezTo>
                <a:lnTo>
                  <a:pt x="30" y="1597"/>
                </a:lnTo>
                <a:cubicBezTo>
                  <a:pt x="34" y="1542"/>
                  <a:pt x="38" y="1488"/>
                  <a:pt x="42" y="1433"/>
                </a:cubicBezTo>
                <a:cubicBezTo>
                  <a:pt x="44" y="1382"/>
                  <a:pt x="46" y="1330"/>
                  <a:pt x="48" y="1279"/>
                </a:cubicBezTo>
                <a:lnTo>
                  <a:pt x="72" y="1126"/>
                </a:lnTo>
                <a:cubicBezTo>
                  <a:pt x="76" y="1078"/>
                  <a:pt x="80" y="1031"/>
                  <a:pt x="84" y="983"/>
                </a:cubicBezTo>
                <a:lnTo>
                  <a:pt x="108" y="839"/>
                </a:lnTo>
                <a:lnTo>
                  <a:pt x="126" y="716"/>
                </a:lnTo>
                <a:cubicBezTo>
                  <a:pt x="136" y="675"/>
                  <a:pt x="146" y="635"/>
                  <a:pt x="156" y="594"/>
                </a:cubicBezTo>
                <a:cubicBezTo>
                  <a:pt x="162" y="560"/>
                  <a:pt x="167" y="525"/>
                  <a:pt x="173" y="491"/>
                </a:cubicBezTo>
                <a:cubicBezTo>
                  <a:pt x="185" y="454"/>
                  <a:pt x="197" y="416"/>
                  <a:pt x="209" y="379"/>
                </a:cubicBezTo>
                <a:cubicBezTo>
                  <a:pt x="213" y="369"/>
                  <a:pt x="217" y="358"/>
                  <a:pt x="221" y="348"/>
                </a:cubicBezTo>
                <a:lnTo>
                  <a:pt x="245" y="297"/>
                </a:lnTo>
                <a:cubicBezTo>
                  <a:pt x="249" y="287"/>
                  <a:pt x="253" y="276"/>
                  <a:pt x="257" y="266"/>
                </a:cubicBezTo>
                <a:cubicBezTo>
                  <a:pt x="265" y="252"/>
                  <a:pt x="273" y="239"/>
                  <a:pt x="281" y="225"/>
                </a:cubicBezTo>
                <a:cubicBezTo>
                  <a:pt x="287" y="215"/>
                  <a:pt x="293" y="204"/>
                  <a:pt x="299" y="194"/>
                </a:cubicBezTo>
                <a:lnTo>
                  <a:pt x="323" y="164"/>
                </a:ln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a:lnSpc>
                <a:spcPct val="80000"/>
              </a:lnSpc>
            </a:pPr>
            <a:endParaRPr lang="en-US" sz="2400" dirty="0"/>
          </a:p>
        </p:txBody>
      </p:sp>
      <p:cxnSp>
        <p:nvCxnSpPr>
          <p:cNvPr id="3" name="Straight Connector 2">
            <a:extLst>
              <a:ext uri="{FF2B5EF4-FFF2-40B4-BE49-F238E27FC236}">
                <a16:creationId xmlns:a16="http://schemas.microsoft.com/office/drawing/2014/main" id="{A2E0BB4B-B9AF-A44C-ACF4-D304D8C0A455}"/>
              </a:ext>
            </a:extLst>
          </p:cNvPr>
          <p:cNvCxnSpPr>
            <a:cxnSpLocks/>
          </p:cNvCxnSpPr>
          <p:nvPr/>
        </p:nvCxnSpPr>
        <p:spPr>
          <a:xfrm>
            <a:off x="4348172" y="3470082"/>
            <a:ext cx="3166946"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114</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71653"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Intrusion detection systems</a:t>
            </a:r>
          </a:p>
        </p:txBody>
      </p:sp>
      <p:sp>
        <p:nvSpPr>
          <p:cNvPr id="318" name="Freeform 2">
            <a:extLst>
              <a:ext uri="{FF2B5EF4-FFF2-40B4-BE49-F238E27FC236}">
                <a16:creationId xmlns:a16="http://schemas.microsoft.com/office/drawing/2014/main" id="{7626D96B-ACBA-2444-94A4-38F4DA71CA5C}"/>
              </a:ext>
            </a:extLst>
          </p:cNvPr>
          <p:cNvSpPr>
            <a:spLocks/>
          </p:cNvSpPr>
          <p:nvPr/>
        </p:nvSpPr>
        <p:spPr bwMode="auto">
          <a:xfrm>
            <a:off x="7415601" y="2968780"/>
            <a:ext cx="3324225" cy="1131888"/>
          </a:xfrm>
          <a:custGeom>
            <a:avLst/>
            <a:gdLst>
              <a:gd name="T0" fmla="*/ 2147483647 w 1198"/>
              <a:gd name="T1" fmla="*/ 2147483647 h 719"/>
              <a:gd name="T2" fmla="*/ 2147483647 w 1198"/>
              <a:gd name="T3" fmla="*/ 0 h 719"/>
              <a:gd name="T4" fmla="*/ 2147483647 w 1198"/>
              <a:gd name="T5" fmla="*/ 2147483647 h 719"/>
              <a:gd name="T6" fmla="*/ 2147483647 w 1198"/>
              <a:gd name="T7" fmla="*/ 2147483647 h 719"/>
              <a:gd name="T8" fmla="*/ 2147483647 w 1198"/>
              <a:gd name="T9" fmla="*/ 2147483647 h 719"/>
              <a:gd name="T10" fmla="*/ 2147483647 w 1198"/>
              <a:gd name="T11" fmla="*/ 2147483647 h 719"/>
              <a:gd name="T12" fmla="*/ 2147483647 w 1198"/>
              <a:gd name="T13" fmla="*/ 2147483647 h 719"/>
              <a:gd name="T14" fmla="*/ 2147483647 w 1198"/>
              <a:gd name="T15" fmla="*/ 2147483647 h 719"/>
              <a:gd name="T16" fmla="*/ 2147483647 w 1198"/>
              <a:gd name="T17" fmla="*/ 2147483647 h 719"/>
              <a:gd name="T18" fmla="*/ 2147483647 w 1198"/>
              <a:gd name="T19" fmla="*/ 2147483647 h 719"/>
              <a:gd name="T20" fmla="*/ 2147483647 w 1198"/>
              <a:gd name="T21" fmla="*/ 2147483647 h 719"/>
              <a:gd name="T22" fmla="*/ 2147483647 w 1198"/>
              <a:gd name="T23" fmla="*/ 2147483647 h 719"/>
              <a:gd name="T24" fmla="*/ 2147483647 w 1198"/>
              <a:gd name="T25" fmla="*/ 2147483647 h 719"/>
              <a:gd name="T26" fmla="*/ 2147483647 w 1198"/>
              <a:gd name="T27" fmla="*/ 2147483647 h 719"/>
              <a:gd name="T28" fmla="*/ 2147483647 w 1198"/>
              <a:gd name="T29" fmla="*/ 2147483647 h 719"/>
              <a:gd name="T30" fmla="*/ 2147483647 w 1198"/>
              <a:gd name="T31" fmla="*/ 2147483647 h 719"/>
              <a:gd name="T32" fmla="*/ 2147483647 w 1198"/>
              <a:gd name="T33" fmla="*/ 2147483647 h 719"/>
              <a:gd name="T34" fmla="*/ 2147483647 w 1198"/>
              <a:gd name="T35" fmla="*/ 2147483647 h 719"/>
              <a:gd name="T36" fmla="*/ 2147483647 w 1198"/>
              <a:gd name="T37" fmla="*/ 2147483647 h 719"/>
              <a:gd name="T38" fmla="*/ 2147483647 w 1198"/>
              <a:gd name="T39" fmla="*/ 2147483647 h 719"/>
              <a:gd name="T40" fmla="*/ 2147483647 w 1198"/>
              <a:gd name="T41" fmla="*/ 2147483647 h 719"/>
              <a:gd name="T42" fmla="*/ 2147483647 w 1198"/>
              <a:gd name="T43" fmla="*/ 2147483647 h 719"/>
              <a:gd name="T44" fmla="*/ 0 w 1198"/>
              <a:gd name="T45" fmla="*/ 2147483647 h 719"/>
              <a:gd name="T46" fmla="*/ 2147483647 w 1198"/>
              <a:gd name="T47" fmla="*/ 2147483647 h 719"/>
              <a:gd name="T48" fmla="*/ 2147483647 w 1198"/>
              <a:gd name="T49" fmla="*/ 2147483647 h 719"/>
              <a:gd name="T50" fmla="*/ 2147483647 w 1198"/>
              <a:gd name="T51" fmla="*/ 2147483647 h 719"/>
              <a:gd name="T52" fmla="*/ 2147483647 w 1198"/>
              <a:gd name="T53" fmla="*/ 2147483647 h 719"/>
              <a:gd name="T54" fmla="*/ 2147483647 w 1198"/>
              <a:gd name="T55" fmla="*/ 2147483647 h 719"/>
              <a:gd name="T56" fmla="*/ 2147483647 w 1198"/>
              <a:gd name="T57" fmla="*/ 2147483647 h 719"/>
              <a:gd name="T58" fmla="*/ 2147483647 w 1198"/>
              <a:gd name="T59" fmla="*/ 2147483647 h 719"/>
              <a:gd name="T60" fmla="*/ 2147483647 w 1198"/>
              <a:gd name="T61" fmla="*/ 2147483647 h 719"/>
              <a:gd name="T62" fmla="*/ 2147483647 w 1198"/>
              <a:gd name="T63" fmla="*/ 2147483647 h 719"/>
              <a:gd name="T64" fmla="*/ 2147483647 w 1198"/>
              <a:gd name="T65" fmla="*/ 2147483647 h 719"/>
              <a:gd name="T66" fmla="*/ 2147483647 w 1198"/>
              <a:gd name="T67" fmla="*/ 2147483647 h 719"/>
              <a:gd name="T68" fmla="*/ 2147483647 w 1198"/>
              <a:gd name="T69" fmla="*/ 2147483647 h 719"/>
              <a:gd name="T70" fmla="*/ 2147483647 w 1198"/>
              <a:gd name="T71" fmla="*/ 2147483647 h 719"/>
              <a:gd name="T72" fmla="*/ 2147483647 w 1198"/>
              <a:gd name="T73" fmla="*/ 2147483647 h 719"/>
              <a:gd name="T74" fmla="*/ 2147483647 w 1198"/>
              <a:gd name="T75" fmla="*/ 2147483647 h 719"/>
              <a:gd name="T76" fmla="*/ 2147483647 w 1198"/>
              <a:gd name="T77" fmla="*/ 2147483647 h 719"/>
              <a:gd name="T78" fmla="*/ 2147483647 w 1198"/>
              <a:gd name="T79" fmla="*/ 2147483647 h 719"/>
              <a:gd name="T80" fmla="*/ 2147483647 w 1198"/>
              <a:gd name="T81" fmla="*/ 2147483647 h 719"/>
              <a:gd name="T82" fmla="*/ 2147483647 w 1198"/>
              <a:gd name="T83" fmla="*/ 2147483647 h 719"/>
              <a:gd name="T84" fmla="*/ 2147483647 w 1198"/>
              <a:gd name="T85" fmla="*/ 2147483647 h 719"/>
              <a:gd name="T86" fmla="*/ 2147483647 w 1198"/>
              <a:gd name="T87" fmla="*/ 2147483647 h 719"/>
              <a:gd name="T88" fmla="*/ 2147483647 w 1198"/>
              <a:gd name="T89" fmla="*/ 2147483647 h 719"/>
              <a:gd name="T90" fmla="*/ 2147483647 w 1198"/>
              <a:gd name="T91" fmla="*/ 2147483647 h 719"/>
              <a:gd name="T92" fmla="*/ 2147483647 w 1198"/>
              <a:gd name="T93" fmla="*/ 2147483647 h 719"/>
              <a:gd name="T94" fmla="*/ 2147483647 w 1198"/>
              <a:gd name="T95" fmla="*/ 2147483647 h 719"/>
              <a:gd name="T96" fmla="*/ 2147483647 w 1198"/>
              <a:gd name="T97" fmla="*/ 2147483647 h 719"/>
              <a:gd name="T98" fmla="*/ 2147483647 w 1198"/>
              <a:gd name="T99" fmla="*/ 2147483647 h 719"/>
              <a:gd name="T100" fmla="*/ 2147483647 w 1198"/>
              <a:gd name="T101" fmla="*/ 2147483647 h 719"/>
              <a:gd name="T102" fmla="*/ 2147483647 w 1198"/>
              <a:gd name="T103" fmla="*/ 2147483647 h 719"/>
              <a:gd name="T104" fmla="*/ 2147483647 w 1198"/>
              <a:gd name="T105" fmla="*/ 2147483647 h 719"/>
              <a:gd name="T106" fmla="*/ 2147483647 w 1198"/>
              <a:gd name="T107" fmla="*/ 2147483647 h 719"/>
              <a:gd name="T108" fmla="*/ 2147483647 w 1198"/>
              <a:gd name="T109" fmla="*/ 2147483647 h 719"/>
              <a:gd name="T110" fmla="*/ 2147483647 w 1198"/>
              <a:gd name="T111" fmla="*/ 2147483647 h 71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198"/>
              <a:gd name="T169" fmla="*/ 0 h 719"/>
              <a:gd name="T170" fmla="*/ 1198 w 1198"/>
              <a:gd name="T171" fmla="*/ 719 h 71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198" h="719">
                <a:moveTo>
                  <a:pt x="1160" y="13"/>
                </a:moveTo>
                <a:lnTo>
                  <a:pt x="1154" y="9"/>
                </a:lnTo>
                <a:lnTo>
                  <a:pt x="1149" y="5"/>
                </a:lnTo>
                <a:lnTo>
                  <a:pt x="1142" y="3"/>
                </a:lnTo>
                <a:lnTo>
                  <a:pt x="1137" y="2"/>
                </a:lnTo>
                <a:lnTo>
                  <a:pt x="1130" y="0"/>
                </a:lnTo>
                <a:lnTo>
                  <a:pt x="1123" y="0"/>
                </a:lnTo>
                <a:lnTo>
                  <a:pt x="1116" y="0"/>
                </a:lnTo>
                <a:lnTo>
                  <a:pt x="1107" y="2"/>
                </a:lnTo>
                <a:lnTo>
                  <a:pt x="1099" y="3"/>
                </a:lnTo>
                <a:lnTo>
                  <a:pt x="1091" y="5"/>
                </a:lnTo>
                <a:lnTo>
                  <a:pt x="1082" y="7"/>
                </a:lnTo>
                <a:lnTo>
                  <a:pt x="1074" y="10"/>
                </a:lnTo>
                <a:lnTo>
                  <a:pt x="1064" y="13"/>
                </a:lnTo>
                <a:lnTo>
                  <a:pt x="1055" y="17"/>
                </a:lnTo>
                <a:lnTo>
                  <a:pt x="1036" y="24"/>
                </a:lnTo>
                <a:lnTo>
                  <a:pt x="1016" y="32"/>
                </a:lnTo>
                <a:lnTo>
                  <a:pt x="997" y="40"/>
                </a:lnTo>
                <a:lnTo>
                  <a:pt x="977" y="49"/>
                </a:lnTo>
                <a:lnTo>
                  <a:pt x="956" y="56"/>
                </a:lnTo>
                <a:lnTo>
                  <a:pt x="936" y="65"/>
                </a:lnTo>
                <a:lnTo>
                  <a:pt x="925" y="67"/>
                </a:lnTo>
                <a:lnTo>
                  <a:pt x="915" y="70"/>
                </a:lnTo>
                <a:lnTo>
                  <a:pt x="904" y="73"/>
                </a:lnTo>
                <a:lnTo>
                  <a:pt x="895" y="75"/>
                </a:lnTo>
                <a:lnTo>
                  <a:pt x="885" y="76"/>
                </a:lnTo>
                <a:lnTo>
                  <a:pt x="875" y="77"/>
                </a:lnTo>
                <a:lnTo>
                  <a:pt x="866" y="77"/>
                </a:lnTo>
                <a:lnTo>
                  <a:pt x="855" y="79"/>
                </a:lnTo>
                <a:lnTo>
                  <a:pt x="837" y="77"/>
                </a:lnTo>
                <a:lnTo>
                  <a:pt x="817" y="76"/>
                </a:lnTo>
                <a:lnTo>
                  <a:pt x="798" y="75"/>
                </a:lnTo>
                <a:lnTo>
                  <a:pt x="778" y="73"/>
                </a:lnTo>
                <a:lnTo>
                  <a:pt x="758" y="70"/>
                </a:lnTo>
                <a:lnTo>
                  <a:pt x="739" y="67"/>
                </a:lnTo>
                <a:lnTo>
                  <a:pt x="719" y="65"/>
                </a:lnTo>
                <a:lnTo>
                  <a:pt x="698" y="61"/>
                </a:lnTo>
                <a:lnTo>
                  <a:pt x="677" y="59"/>
                </a:lnTo>
                <a:lnTo>
                  <a:pt x="655" y="58"/>
                </a:lnTo>
                <a:lnTo>
                  <a:pt x="632" y="56"/>
                </a:lnTo>
                <a:lnTo>
                  <a:pt x="610" y="56"/>
                </a:lnTo>
                <a:lnTo>
                  <a:pt x="599" y="56"/>
                </a:lnTo>
                <a:lnTo>
                  <a:pt x="586" y="56"/>
                </a:lnTo>
                <a:lnTo>
                  <a:pt x="574" y="58"/>
                </a:lnTo>
                <a:lnTo>
                  <a:pt x="562" y="59"/>
                </a:lnTo>
                <a:lnTo>
                  <a:pt x="550" y="61"/>
                </a:lnTo>
                <a:lnTo>
                  <a:pt x="537" y="63"/>
                </a:lnTo>
                <a:lnTo>
                  <a:pt x="524" y="65"/>
                </a:lnTo>
                <a:lnTo>
                  <a:pt x="510" y="68"/>
                </a:lnTo>
                <a:lnTo>
                  <a:pt x="495" y="70"/>
                </a:lnTo>
                <a:lnTo>
                  <a:pt x="480" y="73"/>
                </a:lnTo>
                <a:lnTo>
                  <a:pt x="464" y="76"/>
                </a:lnTo>
                <a:lnTo>
                  <a:pt x="448" y="79"/>
                </a:lnTo>
                <a:lnTo>
                  <a:pt x="432" y="82"/>
                </a:lnTo>
                <a:lnTo>
                  <a:pt x="415" y="86"/>
                </a:lnTo>
                <a:lnTo>
                  <a:pt x="398" y="89"/>
                </a:lnTo>
                <a:lnTo>
                  <a:pt x="380" y="93"/>
                </a:lnTo>
                <a:lnTo>
                  <a:pt x="345" y="100"/>
                </a:lnTo>
                <a:lnTo>
                  <a:pt x="310" y="108"/>
                </a:lnTo>
                <a:lnTo>
                  <a:pt x="274" y="117"/>
                </a:lnTo>
                <a:lnTo>
                  <a:pt x="240" y="128"/>
                </a:lnTo>
                <a:lnTo>
                  <a:pt x="223" y="132"/>
                </a:lnTo>
                <a:lnTo>
                  <a:pt x="206" y="138"/>
                </a:lnTo>
                <a:lnTo>
                  <a:pt x="190" y="144"/>
                </a:lnTo>
                <a:lnTo>
                  <a:pt x="175" y="150"/>
                </a:lnTo>
                <a:lnTo>
                  <a:pt x="159" y="156"/>
                </a:lnTo>
                <a:lnTo>
                  <a:pt x="145" y="163"/>
                </a:lnTo>
                <a:lnTo>
                  <a:pt x="131" y="169"/>
                </a:lnTo>
                <a:lnTo>
                  <a:pt x="117" y="176"/>
                </a:lnTo>
                <a:lnTo>
                  <a:pt x="104" y="183"/>
                </a:lnTo>
                <a:lnTo>
                  <a:pt x="92" y="191"/>
                </a:lnTo>
                <a:lnTo>
                  <a:pt x="82" y="198"/>
                </a:lnTo>
                <a:lnTo>
                  <a:pt x="71" y="206"/>
                </a:lnTo>
                <a:lnTo>
                  <a:pt x="62" y="214"/>
                </a:lnTo>
                <a:lnTo>
                  <a:pt x="54" y="222"/>
                </a:lnTo>
                <a:lnTo>
                  <a:pt x="47" y="232"/>
                </a:lnTo>
                <a:lnTo>
                  <a:pt x="40" y="241"/>
                </a:lnTo>
                <a:lnTo>
                  <a:pt x="34" y="250"/>
                </a:lnTo>
                <a:lnTo>
                  <a:pt x="28" y="262"/>
                </a:lnTo>
                <a:lnTo>
                  <a:pt x="23" y="273"/>
                </a:lnTo>
                <a:lnTo>
                  <a:pt x="19" y="284"/>
                </a:lnTo>
                <a:lnTo>
                  <a:pt x="14" y="297"/>
                </a:lnTo>
                <a:lnTo>
                  <a:pt x="10" y="310"/>
                </a:lnTo>
                <a:lnTo>
                  <a:pt x="8" y="323"/>
                </a:lnTo>
                <a:lnTo>
                  <a:pt x="6" y="336"/>
                </a:lnTo>
                <a:lnTo>
                  <a:pt x="3" y="350"/>
                </a:lnTo>
                <a:lnTo>
                  <a:pt x="2" y="364"/>
                </a:lnTo>
                <a:lnTo>
                  <a:pt x="1" y="378"/>
                </a:lnTo>
                <a:lnTo>
                  <a:pt x="0" y="391"/>
                </a:lnTo>
                <a:lnTo>
                  <a:pt x="0" y="406"/>
                </a:lnTo>
                <a:lnTo>
                  <a:pt x="0" y="420"/>
                </a:lnTo>
                <a:lnTo>
                  <a:pt x="0" y="434"/>
                </a:lnTo>
                <a:lnTo>
                  <a:pt x="1" y="448"/>
                </a:lnTo>
                <a:lnTo>
                  <a:pt x="2" y="461"/>
                </a:lnTo>
                <a:lnTo>
                  <a:pt x="5" y="475"/>
                </a:lnTo>
                <a:lnTo>
                  <a:pt x="6" y="489"/>
                </a:lnTo>
                <a:lnTo>
                  <a:pt x="8" y="502"/>
                </a:lnTo>
                <a:lnTo>
                  <a:pt x="12" y="514"/>
                </a:lnTo>
                <a:lnTo>
                  <a:pt x="14" y="526"/>
                </a:lnTo>
                <a:lnTo>
                  <a:pt x="17" y="539"/>
                </a:lnTo>
                <a:lnTo>
                  <a:pt x="21" y="551"/>
                </a:lnTo>
                <a:lnTo>
                  <a:pt x="24" y="561"/>
                </a:lnTo>
                <a:lnTo>
                  <a:pt x="28" y="572"/>
                </a:lnTo>
                <a:lnTo>
                  <a:pt x="33" y="582"/>
                </a:lnTo>
                <a:lnTo>
                  <a:pt x="37" y="590"/>
                </a:lnTo>
                <a:lnTo>
                  <a:pt x="42" y="600"/>
                </a:lnTo>
                <a:lnTo>
                  <a:pt x="47" y="607"/>
                </a:lnTo>
                <a:lnTo>
                  <a:pt x="51" y="615"/>
                </a:lnTo>
                <a:lnTo>
                  <a:pt x="57" y="621"/>
                </a:lnTo>
                <a:lnTo>
                  <a:pt x="63" y="627"/>
                </a:lnTo>
                <a:lnTo>
                  <a:pt x="70" y="632"/>
                </a:lnTo>
                <a:lnTo>
                  <a:pt x="77" y="638"/>
                </a:lnTo>
                <a:lnTo>
                  <a:pt x="85" y="643"/>
                </a:lnTo>
                <a:lnTo>
                  <a:pt x="92" y="648"/>
                </a:lnTo>
                <a:lnTo>
                  <a:pt x="101" y="651"/>
                </a:lnTo>
                <a:lnTo>
                  <a:pt x="110" y="656"/>
                </a:lnTo>
                <a:lnTo>
                  <a:pt x="119" y="659"/>
                </a:lnTo>
                <a:lnTo>
                  <a:pt x="128" y="662"/>
                </a:lnTo>
                <a:lnTo>
                  <a:pt x="138" y="665"/>
                </a:lnTo>
                <a:lnTo>
                  <a:pt x="159" y="670"/>
                </a:lnTo>
                <a:lnTo>
                  <a:pt x="180" y="673"/>
                </a:lnTo>
                <a:lnTo>
                  <a:pt x="202" y="677"/>
                </a:lnTo>
                <a:lnTo>
                  <a:pt x="225" y="680"/>
                </a:lnTo>
                <a:lnTo>
                  <a:pt x="248" y="683"/>
                </a:lnTo>
                <a:lnTo>
                  <a:pt x="272" y="685"/>
                </a:lnTo>
                <a:lnTo>
                  <a:pt x="295" y="686"/>
                </a:lnTo>
                <a:lnTo>
                  <a:pt x="319" y="689"/>
                </a:lnTo>
                <a:lnTo>
                  <a:pt x="342" y="692"/>
                </a:lnTo>
                <a:lnTo>
                  <a:pt x="365" y="696"/>
                </a:lnTo>
                <a:lnTo>
                  <a:pt x="377" y="697"/>
                </a:lnTo>
                <a:lnTo>
                  <a:pt x="389" y="698"/>
                </a:lnTo>
                <a:lnTo>
                  <a:pt x="401" y="700"/>
                </a:lnTo>
                <a:lnTo>
                  <a:pt x="413" y="701"/>
                </a:lnTo>
                <a:lnTo>
                  <a:pt x="439" y="704"/>
                </a:lnTo>
                <a:lnTo>
                  <a:pt x="466" y="707"/>
                </a:lnTo>
                <a:lnTo>
                  <a:pt x="492" y="710"/>
                </a:lnTo>
                <a:lnTo>
                  <a:pt x="520" y="711"/>
                </a:lnTo>
                <a:lnTo>
                  <a:pt x="576" y="714"/>
                </a:lnTo>
                <a:lnTo>
                  <a:pt x="604" y="715"/>
                </a:lnTo>
                <a:lnTo>
                  <a:pt x="631" y="717"/>
                </a:lnTo>
                <a:lnTo>
                  <a:pt x="658" y="718"/>
                </a:lnTo>
                <a:lnTo>
                  <a:pt x="684" y="719"/>
                </a:lnTo>
                <a:lnTo>
                  <a:pt x="695" y="719"/>
                </a:lnTo>
                <a:lnTo>
                  <a:pt x="708" y="719"/>
                </a:lnTo>
                <a:lnTo>
                  <a:pt x="720" y="719"/>
                </a:lnTo>
                <a:lnTo>
                  <a:pt x="732" y="719"/>
                </a:lnTo>
                <a:lnTo>
                  <a:pt x="742" y="719"/>
                </a:lnTo>
                <a:lnTo>
                  <a:pt x="753" y="719"/>
                </a:lnTo>
                <a:lnTo>
                  <a:pt x="763" y="719"/>
                </a:lnTo>
                <a:lnTo>
                  <a:pt x="773" y="719"/>
                </a:lnTo>
                <a:lnTo>
                  <a:pt x="782" y="719"/>
                </a:lnTo>
                <a:lnTo>
                  <a:pt x="791" y="719"/>
                </a:lnTo>
                <a:lnTo>
                  <a:pt x="801" y="719"/>
                </a:lnTo>
                <a:lnTo>
                  <a:pt x="809" y="718"/>
                </a:lnTo>
                <a:lnTo>
                  <a:pt x="816" y="718"/>
                </a:lnTo>
                <a:lnTo>
                  <a:pt x="824" y="718"/>
                </a:lnTo>
                <a:lnTo>
                  <a:pt x="839" y="717"/>
                </a:lnTo>
                <a:lnTo>
                  <a:pt x="852" y="715"/>
                </a:lnTo>
                <a:lnTo>
                  <a:pt x="865" y="713"/>
                </a:lnTo>
                <a:lnTo>
                  <a:pt x="876" y="712"/>
                </a:lnTo>
                <a:lnTo>
                  <a:pt x="888" y="710"/>
                </a:lnTo>
                <a:lnTo>
                  <a:pt x="900" y="707"/>
                </a:lnTo>
                <a:lnTo>
                  <a:pt x="910" y="705"/>
                </a:lnTo>
                <a:lnTo>
                  <a:pt x="931" y="700"/>
                </a:lnTo>
                <a:lnTo>
                  <a:pt x="943" y="697"/>
                </a:lnTo>
                <a:lnTo>
                  <a:pt x="953" y="693"/>
                </a:lnTo>
                <a:lnTo>
                  <a:pt x="965" y="691"/>
                </a:lnTo>
                <a:lnTo>
                  <a:pt x="977" y="687"/>
                </a:lnTo>
                <a:lnTo>
                  <a:pt x="990" y="683"/>
                </a:lnTo>
                <a:lnTo>
                  <a:pt x="1002" y="679"/>
                </a:lnTo>
                <a:lnTo>
                  <a:pt x="1015" y="676"/>
                </a:lnTo>
                <a:lnTo>
                  <a:pt x="1029" y="672"/>
                </a:lnTo>
                <a:lnTo>
                  <a:pt x="1056" y="665"/>
                </a:lnTo>
                <a:lnTo>
                  <a:pt x="1070" y="662"/>
                </a:lnTo>
                <a:lnTo>
                  <a:pt x="1083" y="657"/>
                </a:lnTo>
                <a:lnTo>
                  <a:pt x="1096" y="652"/>
                </a:lnTo>
                <a:lnTo>
                  <a:pt x="1109" y="647"/>
                </a:lnTo>
                <a:lnTo>
                  <a:pt x="1120" y="641"/>
                </a:lnTo>
                <a:lnTo>
                  <a:pt x="1132" y="635"/>
                </a:lnTo>
                <a:lnTo>
                  <a:pt x="1142" y="627"/>
                </a:lnTo>
                <a:lnTo>
                  <a:pt x="1152" y="620"/>
                </a:lnTo>
                <a:lnTo>
                  <a:pt x="1160" y="610"/>
                </a:lnTo>
                <a:lnTo>
                  <a:pt x="1165" y="606"/>
                </a:lnTo>
                <a:lnTo>
                  <a:pt x="1168" y="601"/>
                </a:lnTo>
                <a:lnTo>
                  <a:pt x="1174" y="590"/>
                </a:lnTo>
                <a:lnTo>
                  <a:pt x="1180" y="579"/>
                </a:lnTo>
                <a:lnTo>
                  <a:pt x="1184" y="567"/>
                </a:lnTo>
                <a:lnTo>
                  <a:pt x="1188" y="554"/>
                </a:lnTo>
                <a:lnTo>
                  <a:pt x="1191" y="541"/>
                </a:lnTo>
                <a:lnTo>
                  <a:pt x="1194" y="527"/>
                </a:lnTo>
                <a:lnTo>
                  <a:pt x="1195" y="513"/>
                </a:lnTo>
                <a:lnTo>
                  <a:pt x="1196" y="498"/>
                </a:lnTo>
                <a:lnTo>
                  <a:pt x="1197" y="483"/>
                </a:lnTo>
                <a:lnTo>
                  <a:pt x="1197" y="467"/>
                </a:lnTo>
                <a:lnTo>
                  <a:pt x="1197" y="450"/>
                </a:lnTo>
                <a:lnTo>
                  <a:pt x="1197" y="433"/>
                </a:lnTo>
                <a:lnTo>
                  <a:pt x="1197" y="415"/>
                </a:lnTo>
                <a:lnTo>
                  <a:pt x="1197" y="398"/>
                </a:lnTo>
                <a:lnTo>
                  <a:pt x="1197" y="380"/>
                </a:lnTo>
                <a:lnTo>
                  <a:pt x="1196" y="361"/>
                </a:lnTo>
                <a:lnTo>
                  <a:pt x="1196" y="352"/>
                </a:lnTo>
                <a:lnTo>
                  <a:pt x="1196" y="343"/>
                </a:lnTo>
                <a:lnTo>
                  <a:pt x="1196" y="331"/>
                </a:lnTo>
                <a:lnTo>
                  <a:pt x="1196" y="321"/>
                </a:lnTo>
                <a:lnTo>
                  <a:pt x="1197" y="309"/>
                </a:lnTo>
                <a:lnTo>
                  <a:pt x="1197" y="297"/>
                </a:lnTo>
                <a:lnTo>
                  <a:pt x="1197" y="284"/>
                </a:lnTo>
                <a:lnTo>
                  <a:pt x="1197" y="271"/>
                </a:lnTo>
                <a:lnTo>
                  <a:pt x="1198" y="246"/>
                </a:lnTo>
                <a:lnTo>
                  <a:pt x="1198" y="219"/>
                </a:lnTo>
                <a:lnTo>
                  <a:pt x="1198" y="192"/>
                </a:lnTo>
                <a:lnTo>
                  <a:pt x="1197" y="166"/>
                </a:lnTo>
                <a:lnTo>
                  <a:pt x="1196" y="141"/>
                </a:lnTo>
                <a:lnTo>
                  <a:pt x="1196" y="128"/>
                </a:lnTo>
                <a:lnTo>
                  <a:pt x="1195" y="116"/>
                </a:lnTo>
                <a:lnTo>
                  <a:pt x="1194" y="103"/>
                </a:lnTo>
                <a:lnTo>
                  <a:pt x="1191" y="93"/>
                </a:lnTo>
                <a:lnTo>
                  <a:pt x="1190" y="81"/>
                </a:lnTo>
                <a:lnTo>
                  <a:pt x="1188" y="70"/>
                </a:lnTo>
                <a:lnTo>
                  <a:pt x="1186" y="61"/>
                </a:lnTo>
                <a:lnTo>
                  <a:pt x="1183" y="52"/>
                </a:lnTo>
                <a:lnTo>
                  <a:pt x="1180" y="44"/>
                </a:lnTo>
                <a:lnTo>
                  <a:pt x="1176" y="35"/>
                </a:lnTo>
                <a:lnTo>
                  <a:pt x="1173" y="28"/>
                </a:lnTo>
                <a:lnTo>
                  <a:pt x="1169" y="23"/>
                </a:lnTo>
                <a:lnTo>
                  <a:pt x="1165" y="17"/>
                </a:lnTo>
                <a:lnTo>
                  <a:pt x="1160" y="13"/>
                </a:lnTo>
                <a:close/>
              </a:path>
            </a:pathLst>
          </a:custGeom>
          <a:gradFill rotWithShape="1">
            <a:gsLst>
              <a:gs pos="0">
                <a:srgbClr val="9AE0FF"/>
              </a:gs>
              <a:gs pos="100000">
                <a:srgbClr val="FFFFFF"/>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2" name="Line 320">
            <a:extLst>
              <a:ext uri="{FF2B5EF4-FFF2-40B4-BE49-F238E27FC236}">
                <a16:creationId xmlns:a16="http://schemas.microsoft.com/office/drawing/2014/main" id="{F4A22207-5EB4-2447-8FF6-CBD1B6F7E76A}"/>
              </a:ext>
            </a:extLst>
          </p:cNvPr>
          <p:cNvSpPr>
            <a:spLocks noChangeShapeType="1"/>
          </p:cNvSpPr>
          <p:nvPr/>
        </p:nvSpPr>
        <p:spPr bwMode="auto">
          <a:xfrm>
            <a:off x="6264663" y="3524405"/>
            <a:ext cx="11113" cy="557213"/>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Line 354">
            <a:extLst>
              <a:ext uri="{FF2B5EF4-FFF2-40B4-BE49-F238E27FC236}">
                <a16:creationId xmlns:a16="http://schemas.microsoft.com/office/drawing/2014/main" id="{0E3A1382-1B27-8547-AA98-D895622E10A9}"/>
              </a:ext>
            </a:extLst>
          </p:cNvPr>
          <p:cNvSpPr>
            <a:spLocks noChangeShapeType="1"/>
          </p:cNvSpPr>
          <p:nvPr/>
        </p:nvSpPr>
        <p:spPr bwMode="auto">
          <a:xfrm flipH="1">
            <a:off x="5778888" y="4327680"/>
            <a:ext cx="325438" cy="2286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4" name="Line 355">
            <a:extLst>
              <a:ext uri="{FF2B5EF4-FFF2-40B4-BE49-F238E27FC236}">
                <a16:creationId xmlns:a16="http://schemas.microsoft.com/office/drawing/2014/main" id="{A0B27A4F-3BEB-5E4F-A153-E04048E55DF8}"/>
              </a:ext>
            </a:extLst>
          </p:cNvPr>
          <p:cNvSpPr>
            <a:spLocks noChangeShapeType="1"/>
          </p:cNvSpPr>
          <p:nvPr/>
        </p:nvSpPr>
        <p:spPr bwMode="auto">
          <a:xfrm flipH="1">
            <a:off x="6191638" y="4327680"/>
            <a:ext cx="61913" cy="44608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5" name="Line 356">
            <a:extLst>
              <a:ext uri="{FF2B5EF4-FFF2-40B4-BE49-F238E27FC236}">
                <a16:creationId xmlns:a16="http://schemas.microsoft.com/office/drawing/2014/main" id="{7BE0DE33-F5FB-3949-9CBD-AABD141B6D56}"/>
              </a:ext>
            </a:extLst>
          </p:cNvPr>
          <p:cNvSpPr>
            <a:spLocks noChangeShapeType="1"/>
          </p:cNvSpPr>
          <p:nvPr/>
        </p:nvSpPr>
        <p:spPr bwMode="auto">
          <a:xfrm>
            <a:off x="6561526" y="4267355"/>
            <a:ext cx="136525" cy="17145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6" name="Text Box 357">
            <a:extLst>
              <a:ext uri="{FF2B5EF4-FFF2-40B4-BE49-F238E27FC236}">
                <a16:creationId xmlns:a16="http://schemas.microsoft.com/office/drawing/2014/main" id="{6ADCF597-E673-EE43-B3CB-5793FE8AC128}"/>
              </a:ext>
            </a:extLst>
          </p:cNvPr>
          <p:cNvSpPr txBox="1">
            <a:spLocks noChangeArrowheads="1"/>
          </p:cNvSpPr>
          <p:nvPr/>
        </p:nvSpPr>
        <p:spPr bwMode="auto">
          <a:xfrm>
            <a:off x="4989127" y="4517483"/>
            <a:ext cx="769634" cy="541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sz="1800" dirty="0">
                <a:solidFill>
                  <a:srgbClr val="000000"/>
                </a:solidFill>
                <a:latin typeface="+mn-lt"/>
                <a:cs typeface="Arial" charset="0"/>
              </a:rPr>
              <a:t>Web</a:t>
            </a:r>
          </a:p>
          <a:p>
            <a:pPr eaLnBrk="0" fontAlgn="base" hangingPunct="0">
              <a:lnSpc>
                <a:spcPct val="80000"/>
              </a:lnSpc>
              <a:spcBef>
                <a:spcPct val="0"/>
              </a:spcBef>
              <a:spcAft>
                <a:spcPct val="0"/>
              </a:spcAft>
            </a:pPr>
            <a:r>
              <a:rPr lang="en-US" sz="1800" dirty="0">
                <a:solidFill>
                  <a:srgbClr val="000000"/>
                </a:solidFill>
                <a:latin typeface="+mn-lt"/>
                <a:cs typeface="Arial" charset="0"/>
              </a:rPr>
              <a:t>server</a:t>
            </a:r>
          </a:p>
        </p:txBody>
      </p:sp>
      <p:sp>
        <p:nvSpPr>
          <p:cNvPr id="437" name="Text Box 358">
            <a:extLst>
              <a:ext uri="{FF2B5EF4-FFF2-40B4-BE49-F238E27FC236}">
                <a16:creationId xmlns:a16="http://schemas.microsoft.com/office/drawing/2014/main" id="{EB04F490-51BE-A046-AAC2-BDEA9325B93F}"/>
              </a:ext>
            </a:extLst>
          </p:cNvPr>
          <p:cNvSpPr txBox="1">
            <a:spLocks noChangeArrowheads="1"/>
          </p:cNvSpPr>
          <p:nvPr/>
        </p:nvSpPr>
        <p:spPr bwMode="auto">
          <a:xfrm>
            <a:off x="5816950" y="5015068"/>
            <a:ext cx="769634" cy="541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en-US" sz="1800" dirty="0">
                <a:solidFill>
                  <a:srgbClr val="000000"/>
                </a:solidFill>
                <a:latin typeface="+mn-lt"/>
                <a:cs typeface="Arial" charset="0"/>
              </a:rPr>
              <a:t>FTP</a:t>
            </a:r>
          </a:p>
          <a:p>
            <a:pPr algn="ctr" eaLnBrk="0" fontAlgn="base" hangingPunct="0">
              <a:lnSpc>
                <a:spcPct val="80000"/>
              </a:lnSpc>
              <a:spcBef>
                <a:spcPct val="0"/>
              </a:spcBef>
              <a:spcAft>
                <a:spcPct val="0"/>
              </a:spcAft>
            </a:pPr>
            <a:r>
              <a:rPr lang="en-US" sz="1800" dirty="0">
                <a:solidFill>
                  <a:srgbClr val="000000"/>
                </a:solidFill>
                <a:latin typeface="+mn-lt"/>
                <a:cs typeface="Arial" charset="0"/>
              </a:rPr>
              <a:t>server</a:t>
            </a:r>
          </a:p>
        </p:txBody>
      </p:sp>
      <p:sp>
        <p:nvSpPr>
          <p:cNvPr id="438" name="Text Box 359">
            <a:extLst>
              <a:ext uri="{FF2B5EF4-FFF2-40B4-BE49-F238E27FC236}">
                <a16:creationId xmlns:a16="http://schemas.microsoft.com/office/drawing/2014/main" id="{C7318176-0A83-414C-8D61-60718612A235}"/>
              </a:ext>
            </a:extLst>
          </p:cNvPr>
          <p:cNvSpPr txBox="1">
            <a:spLocks noChangeArrowheads="1"/>
          </p:cNvSpPr>
          <p:nvPr/>
        </p:nvSpPr>
        <p:spPr bwMode="auto">
          <a:xfrm>
            <a:off x="6332461" y="4789604"/>
            <a:ext cx="769634" cy="5410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en-US" sz="1800" dirty="0">
                <a:solidFill>
                  <a:srgbClr val="000000"/>
                </a:solidFill>
                <a:latin typeface="+mn-lt"/>
                <a:cs typeface="Arial" charset="0"/>
              </a:rPr>
              <a:t>DNS</a:t>
            </a:r>
          </a:p>
          <a:p>
            <a:pPr algn="ctr" eaLnBrk="0" fontAlgn="base" hangingPunct="0">
              <a:lnSpc>
                <a:spcPct val="80000"/>
              </a:lnSpc>
              <a:spcBef>
                <a:spcPct val="0"/>
              </a:spcBef>
              <a:spcAft>
                <a:spcPct val="0"/>
              </a:spcAft>
            </a:pPr>
            <a:r>
              <a:rPr lang="en-US" sz="1800" dirty="0">
                <a:solidFill>
                  <a:srgbClr val="000000"/>
                </a:solidFill>
                <a:latin typeface="+mn-lt"/>
                <a:cs typeface="Arial" charset="0"/>
              </a:rPr>
              <a:t>server</a:t>
            </a:r>
          </a:p>
        </p:txBody>
      </p:sp>
      <p:sp>
        <p:nvSpPr>
          <p:cNvPr id="456" name="Text Box 378">
            <a:extLst>
              <a:ext uri="{FF2B5EF4-FFF2-40B4-BE49-F238E27FC236}">
                <a16:creationId xmlns:a16="http://schemas.microsoft.com/office/drawing/2014/main" id="{4131D6E7-EFD0-2740-9337-20BE0B869BC4}"/>
              </a:ext>
            </a:extLst>
          </p:cNvPr>
          <p:cNvSpPr txBox="1">
            <a:spLocks noChangeArrowheads="1"/>
          </p:cNvSpPr>
          <p:nvPr/>
        </p:nvSpPr>
        <p:spPr bwMode="auto">
          <a:xfrm>
            <a:off x="7742703" y="3348347"/>
            <a:ext cx="1197892" cy="3951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sz="2400" dirty="0">
                <a:solidFill>
                  <a:srgbClr val="000000"/>
                </a:solidFill>
                <a:latin typeface="+mn-lt"/>
                <a:cs typeface="Arial" charset="0"/>
              </a:rPr>
              <a:t>Internet</a:t>
            </a:r>
          </a:p>
        </p:txBody>
      </p:sp>
      <p:sp>
        <p:nvSpPr>
          <p:cNvPr id="457" name="Text Box 379">
            <a:extLst>
              <a:ext uri="{FF2B5EF4-FFF2-40B4-BE49-F238E27FC236}">
                <a16:creationId xmlns:a16="http://schemas.microsoft.com/office/drawing/2014/main" id="{AE85133C-B35B-B64A-B9B3-0CC3047D9EF8}"/>
              </a:ext>
            </a:extLst>
          </p:cNvPr>
          <p:cNvSpPr txBox="1">
            <a:spLocks noChangeArrowheads="1"/>
          </p:cNvSpPr>
          <p:nvPr/>
        </p:nvSpPr>
        <p:spPr bwMode="auto">
          <a:xfrm>
            <a:off x="7282821" y="4508706"/>
            <a:ext cx="1881156" cy="69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sz="2400" dirty="0">
                <a:solidFill>
                  <a:srgbClr val="000000"/>
                </a:solidFill>
                <a:latin typeface="+mn-lt"/>
                <a:cs typeface="Arial" charset="0"/>
              </a:rPr>
              <a:t>demilitarized </a:t>
            </a:r>
          </a:p>
          <a:p>
            <a:pPr eaLnBrk="0" fontAlgn="base" hangingPunct="0">
              <a:lnSpc>
                <a:spcPct val="80000"/>
              </a:lnSpc>
              <a:spcBef>
                <a:spcPct val="0"/>
              </a:spcBef>
              <a:spcAft>
                <a:spcPct val="0"/>
              </a:spcAft>
            </a:pPr>
            <a:r>
              <a:rPr lang="en-US" sz="2400" dirty="0">
                <a:solidFill>
                  <a:srgbClr val="000000"/>
                </a:solidFill>
                <a:latin typeface="+mn-lt"/>
                <a:cs typeface="Arial" charset="0"/>
              </a:rPr>
              <a:t>zone</a:t>
            </a:r>
          </a:p>
        </p:txBody>
      </p:sp>
      <p:sp>
        <p:nvSpPr>
          <p:cNvPr id="458" name="Text Box 381">
            <a:extLst>
              <a:ext uri="{FF2B5EF4-FFF2-40B4-BE49-F238E27FC236}">
                <a16:creationId xmlns:a16="http://schemas.microsoft.com/office/drawing/2014/main" id="{FF0762E1-80CD-3842-92FE-8E4B85C3DABB}"/>
              </a:ext>
            </a:extLst>
          </p:cNvPr>
          <p:cNvSpPr txBox="1">
            <a:spLocks noChangeArrowheads="1"/>
          </p:cNvSpPr>
          <p:nvPr/>
        </p:nvSpPr>
        <p:spPr bwMode="auto">
          <a:xfrm>
            <a:off x="5878901" y="2354418"/>
            <a:ext cx="878446" cy="319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lnSpc>
                <a:spcPct val="80000"/>
              </a:lnSpc>
              <a:spcBef>
                <a:spcPct val="0"/>
              </a:spcBef>
              <a:spcAft>
                <a:spcPct val="0"/>
              </a:spcAft>
            </a:pPr>
            <a:r>
              <a:rPr lang="en-US" sz="1800" dirty="0">
                <a:solidFill>
                  <a:srgbClr val="000000"/>
                </a:solidFill>
                <a:latin typeface="+mn-lt"/>
                <a:cs typeface="Arial" charset="0"/>
              </a:rPr>
              <a:t>firewall</a:t>
            </a:r>
          </a:p>
        </p:txBody>
      </p:sp>
      <p:sp>
        <p:nvSpPr>
          <p:cNvPr id="459" name="Oval 384">
            <a:extLst>
              <a:ext uri="{FF2B5EF4-FFF2-40B4-BE49-F238E27FC236}">
                <a16:creationId xmlns:a16="http://schemas.microsoft.com/office/drawing/2014/main" id="{ECBF88DE-88E6-CC4B-847A-4F0370958D3D}"/>
              </a:ext>
            </a:extLst>
          </p:cNvPr>
          <p:cNvSpPr>
            <a:spLocks noChangeArrowheads="1"/>
          </p:cNvSpPr>
          <p:nvPr/>
        </p:nvSpPr>
        <p:spPr bwMode="auto">
          <a:xfrm>
            <a:off x="6209139" y="3816505"/>
            <a:ext cx="134938" cy="134938"/>
          </a:xfrm>
          <a:prstGeom prst="ellipse">
            <a:avLst/>
          </a:prstGeom>
          <a:solidFill>
            <a:srgbClr val="FF0000"/>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0" name="Text Box 385">
            <a:extLst>
              <a:ext uri="{FF2B5EF4-FFF2-40B4-BE49-F238E27FC236}">
                <a16:creationId xmlns:a16="http://schemas.microsoft.com/office/drawing/2014/main" id="{586D51DA-DED4-4D47-895A-C6E060E891C8}"/>
              </a:ext>
            </a:extLst>
          </p:cNvPr>
          <p:cNvSpPr txBox="1">
            <a:spLocks noChangeArrowheads="1"/>
          </p:cNvSpPr>
          <p:nvPr/>
        </p:nvSpPr>
        <p:spPr bwMode="auto">
          <a:xfrm>
            <a:off x="3349079" y="4584855"/>
            <a:ext cx="1282979" cy="7903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en-US" sz="2800" dirty="0">
                <a:solidFill>
                  <a:srgbClr val="CC0000"/>
                </a:solidFill>
                <a:latin typeface="+mn-lt"/>
                <a:cs typeface="Arial" charset="0"/>
              </a:rPr>
              <a:t>IDS </a:t>
            </a:r>
          </a:p>
          <a:p>
            <a:pPr algn="ctr" eaLnBrk="0" fontAlgn="base" hangingPunct="0">
              <a:lnSpc>
                <a:spcPct val="80000"/>
              </a:lnSpc>
              <a:spcBef>
                <a:spcPct val="0"/>
              </a:spcBef>
              <a:spcAft>
                <a:spcPct val="0"/>
              </a:spcAft>
            </a:pPr>
            <a:r>
              <a:rPr lang="en-US" sz="2800" dirty="0">
                <a:solidFill>
                  <a:srgbClr val="CC0000"/>
                </a:solidFill>
                <a:latin typeface="+mn-lt"/>
                <a:cs typeface="Arial" charset="0"/>
              </a:rPr>
              <a:t>sensors</a:t>
            </a:r>
          </a:p>
        </p:txBody>
      </p:sp>
      <p:sp>
        <p:nvSpPr>
          <p:cNvPr id="461" name="Line 389">
            <a:extLst>
              <a:ext uri="{FF2B5EF4-FFF2-40B4-BE49-F238E27FC236}">
                <a16:creationId xmlns:a16="http://schemas.microsoft.com/office/drawing/2014/main" id="{D870C84A-2946-E04C-B442-16BDF3CB67F9}"/>
              </a:ext>
            </a:extLst>
          </p:cNvPr>
          <p:cNvSpPr>
            <a:spLocks noChangeShapeType="1"/>
          </p:cNvSpPr>
          <p:nvPr/>
        </p:nvSpPr>
        <p:spPr bwMode="auto">
          <a:xfrm flipV="1">
            <a:off x="4027876" y="3941918"/>
            <a:ext cx="2152650" cy="695325"/>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62" name="Rectangle 392">
            <a:extLst>
              <a:ext uri="{FF2B5EF4-FFF2-40B4-BE49-F238E27FC236}">
                <a16:creationId xmlns:a16="http://schemas.microsoft.com/office/drawing/2014/main" id="{582B9E92-FCA8-7F42-94E2-AFBDF341B2A9}"/>
              </a:ext>
            </a:extLst>
          </p:cNvPr>
          <p:cNvSpPr txBox="1">
            <a:spLocks noChangeArrowheads="1"/>
          </p:cNvSpPr>
          <p:nvPr/>
        </p:nvSpPr>
        <p:spPr bwMode="auto">
          <a:xfrm>
            <a:off x="1028700" y="1535972"/>
            <a:ext cx="10577926" cy="6496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Font typeface="Wingdings" charset="2"/>
              <a:buNone/>
            </a:pPr>
            <a:r>
              <a:rPr lang="en-US" sz="3200" kern="0" dirty="0"/>
              <a:t>multiple IDSs: different types of checking at different locations</a:t>
            </a:r>
          </a:p>
        </p:txBody>
      </p:sp>
      <p:sp>
        <p:nvSpPr>
          <p:cNvPr id="464" name="Rectangle 198">
            <a:extLst>
              <a:ext uri="{FF2B5EF4-FFF2-40B4-BE49-F238E27FC236}">
                <a16:creationId xmlns:a16="http://schemas.microsoft.com/office/drawing/2014/main" id="{2D520648-86EB-5A48-A5A8-B5FA80E2759F}"/>
              </a:ext>
            </a:extLst>
          </p:cNvPr>
          <p:cNvSpPr>
            <a:spLocks noChangeArrowheads="1"/>
          </p:cNvSpPr>
          <p:nvPr/>
        </p:nvSpPr>
        <p:spPr bwMode="auto">
          <a:xfrm>
            <a:off x="5509013" y="3545043"/>
            <a:ext cx="41275" cy="198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fontAlgn="base" hangingPunct="0">
              <a:spcBef>
                <a:spcPct val="0"/>
              </a:spcBef>
              <a:spcAft>
                <a:spcPct val="0"/>
              </a:spcAft>
            </a:pPr>
            <a:r>
              <a:rPr lang="en-US" sz="1300" dirty="0">
                <a:solidFill>
                  <a:srgbClr val="000000"/>
                </a:solidFill>
                <a:latin typeface="Arial" charset="0"/>
                <a:ea typeface="ＭＳ Ｐゴシック" charset="0"/>
              </a:rPr>
              <a:t> </a:t>
            </a:r>
            <a:endParaRPr lang="en-US" dirty="0">
              <a:solidFill>
                <a:srgbClr val="000000"/>
              </a:solidFill>
              <a:latin typeface="Arial" charset="0"/>
              <a:ea typeface="ＭＳ Ｐゴシック" charset="0"/>
            </a:endParaRPr>
          </a:p>
        </p:txBody>
      </p:sp>
      <p:sp>
        <p:nvSpPr>
          <p:cNvPr id="466" name="Line 20">
            <a:extLst>
              <a:ext uri="{FF2B5EF4-FFF2-40B4-BE49-F238E27FC236}">
                <a16:creationId xmlns:a16="http://schemas.microsoft.com/office/drawing/2014/main" id="{99F7DD3B-0C28-0147-8915-068D8FFB2072}"/>
              </a:ext>
            </a:extLst>
          </p:cNvPr>
          <p:cNvSpPr>
            <a:spLocks noChangeShapeType="1"/>
          </p:cNvSpPr>
          <p:nvPr/>
        </p:nvSpPr>
        <p:spPr bwMode="auto">
          <a:xfrm flipH="1">
            <a:off x="2510226" y="2986243"/>
            <a:ext cx="5556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7" name="Line 21">
            <a:extLst>
              <a:ext uri="{FF2B5EF4-FFF2-40B4-BE49-F238E27FC236}">
                <a16:creationId xmlns:a16="http://schemas.microsoft.com/office/drawing/2014/main" id="{DA6C8CAD-43FF-BA4B-83DF-30BD09CDB478}"/>
              </a:ext>
            </a:extLst>
          </p:cNvPr>
          <p:cNvSpPr>
            <a:spLocks noChangeShapeType="1"/>
          </p:cNvSpPr>
          <p:nvPr/>
        </p:nvSpPr>
        <p:spPr bwMode="auto">
          <a:xfrm flipH="1">
            <a:off x="2772163" y="3033868"/>
            <a:ext cx="396875" cy="4826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8" name="Line 22">
            <a:extLst>
              <a:ext uri="{FF2B5EF4-FFF2-40B4-BE49-F238E27FC236}">
                <a16:creationId xmlns:a16="http://schemas.microsoft.com/office/drawing/2014/main" id="{BF1722E4-071D-4447-9A49-0D99A6424775}"/>
              </a:ext>
            </a:extLst>
          </p:cNvPr>
          <p:cNvSpPr>
            <a:spLocks noChangeShapeType="1"/>
          </p:cNvSpPr>
          <p:nvPr/>
        </p:nvSpPr>
        <p:spPr bwMode="auto">
          <a:xfrm>
            <a:off x="3316676" y="3062443"/>
            <a:ext cx="73025" cy="29527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69" name="Group 44">
            <a:extLst>
              <a:ext uri="{FF2B5EF4-FFF2-40B4-BE49-F238E27FC236}">
                <a16:creationId xmlns:a16="http://schemas.microsoft.com/office/drawing/2014/main" id="{B8E74B28-0E30-1746-8213-B2EBD4621910}"/>
              </a:ext>
            </a:extLst>
          </p:cNvPr>
          <p:cNvGrpSpPr>
            <a:grpSpLocks/>
          </p:cNvGrpSpPr>
          <p:nvPr/>
        </p:nvGrpSpPr>
        <p:grpSpPr bwMode="auto">
          <a:xfrm>
            <a:off x="2054613" y="2769551"/>
            <a:ext cx="568325" cy="481012"/>
            <a:chOff x="-44" y="1473"/>
            <a:chExt cx="981" cy="1105"/>
          </a:xfrm>
        </p:grpSpPr>
        <p:pic>
          <p:nvPicPr>
            <p:cNvPr id="470" name="Picture 45" descr="desktop_computer_stylized_medium">
              <a:extLst>
                <a:ext uri="{FF2B5EF4-FFF2-40B4-BE49-F238E27FC236}">
                  <a16:creationId xmlns:a16="http://schemas.microsoft.com/office/drawing/2014/main" id="{58E13354-4BBC-DE4D-A3D3-A2B28A99F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 name="Freeform 46">
              <a:extLst>
                <a:ext uri="{FF2B5EF4-FFF2-40B4-BE49-F238E27FC236}">
                  <a16:creationId xmlns:a16="http://schemas.microsoft.com/office/drawing/2014/main" id="{FFDB0BBD-44C0-5145-AB79-7351ED648346}"/>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72" name="Group 44">
            <a:extLst>
              <a:ext uri="{FF2B5EF4-FFF2-40B4-BE49-F238E27FC236}">
                <a16:creationId xmlns:a16="http://schemas.microsoft.com/office/drawing/2014/main" id="{1CF48981-0802-BD49-B1DC-404B3A4C090D}"/>
              </a:ext>
            </a:extLst>
          </p:cNvPr>
          <p:cNvGrpSpPr>
            <a:grpSpLocks/>
          </p:cNvGrpSpPr>
          <p:nvPr/>
        </p:nvGrpSpPr>
        <p:grpSpPr bwMode="auto">
          <a:xfrm>
            <a:off x="2989651" y="3278343"/>
            <a:ext cx="568325" cy="481012"/>
            <a:chOff x="-44" y="1473"/>
            <a:chExt cx="981" cy="1105"/>
          </a:xfrm>
        </p:grpSpPr>
        <p:pic>
          <p:nvPicPr>
            <p:cNvPr id="473" name="Picture 45" descr="desktop_computer_stylized_medium">
              <a:extLst>
                <a:ext uri="{FF2B5EF4-FFF2-40B4-BE49-F238E27FC236}">
                  <a16:creationId xmlns:a16="http://schemas.microsoft.com/office/drawing/2014/main" id="{92F35510-F025-1C4B-9387-20EF3A986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4" name="Freeform 46">
              <a:extLst>
                <a:ext uri="{FF2B5EF4-FFF2-40B4-BE49-F238E27FC236}">
                  <a16:creationId xmlns:a16="http://schemas.microsoft.com/office/drawing/2014/main" id="{BF28A15C-1BFC-3B46-ABF7-F557A6236353}"/>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75" name="Line 21">
            <a:extLst>
              <a:ext uri="{FF2B5EF4-FFF2-40B4-BE49-F238E27FC236}">
                <a16:creationId xmlns:a16="http://schemas.microsoft.com/office/drawing/2014/main" id="{3A927FBA-ABAB-7F4A-A784-5F4356406AE1}"/>
              </a:ext>
            </a:extLst>
          </p:cNvPr>
          <p:cNvSpPr>
            <a:spLocks noChangeShapeType="1"/>
          </p:cNvSpPr>
          <p:nvPr/>
        </p:nvSpPr>
        <p:spPr bwMode="auto">
          <a:xfrm>
            <a:off x="3535751" y="2992593"/>
            <a:ext cx="377825" cy="30480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6" name="Line 22">
            <a:extLst>
              <a:ext uri="{FF2B5EF4-FFF2-40B4-BE49-F238E27FC236}">
                <a16:creationId xmlns:a16="http://schemas.microsoft.com/office/drawing/2014/main" id="{E215D6AD-7F95-A04B-A98D-7A95A1F69B91}"/>
              </a:ext>
            </a:extLst>
          </p:cNvPr>
          <p:cNvSpPr>
            <a:spLocks noChangeShapeType="1"/>
          </p:cNvSpPr>
          <p:nvPr/>
        </p:nvSpPr>
        <p:spPr bwMode="auto">
          <a:xfrm flipH="1">
            <a:off x="3767526" y="3487893"/>
            <a:ext cx="120650" cy="2936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7" name="Line 22">
            <a:extLst>
              <a:ext uri="{FF2B5EF4-FFF2-40B4-BE49-F238E27FC236}">
                <a16:creationId xmlns:a16="http://schemas.microsoft.com/office/drawing/2014/main" id="{5A8B80E0-2E04-724B-B707-36EBBAF80F9E}"/>
              </a:ext>
            </a:extLst>
          </p:cNvPr>
          <p:cNvSpPr>
            <a:spLocks noChangeShapeType="1"/>
          </p:cNvSpPr>
          <p:nvPr/>
        </p:nvSpPr>
        <p:spPr bwMode="auto">
          <a:xfrm>
            <a:off x="4172338" y="3499005"/>
            <a:ext cx="73025" cy="295275"/>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8" name="Line 20">
            <a:extLst>
              <a:ext uri="{FF2B5EF4-FFF2-40B4-BE49-F238E27FC236}">
                <a16:creationId xmlns:a16="http://schemas.microsoft.com/office/drawing/2014/main" id="{1CBF3FF4-51AA-D840-9C47-E975B8CFF930}"/>
              </a:ext>
            </a:extLst>
          </p:cNvPr>
          <p:cNvSpPr>
            <a:spLocks noChangeShapeType="1"/>
          </p:cNvSpPr>
          <p:nvPr/>
        </p:nvSpPr>
        <p:spPr bwMode="auto">
          <a:xfrm flipH="1">
            <a:off x="3369063" y="2946555"/>
            <a:ext cx="55562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79" name="Group 44">
            <a:extLst>
              <a:ext uri="{FF2B5EF4-FFF2-40B4-BE49-F238E27FC236}">
                <a16:creationId xmlns:a16="http://schemas.microsoft.com/office/drawing/2014/main" id="{FA873F0F-83EE-614A-A6A6-136DD4D484F1}"/>
              </a:ext>
            </a:extLst>
          </p:cNvPr>
          <p:cNvGrpSpPr>
            <a:grpSpLocks/>
          </p:cNvGrpSpPr>
          <p:nvPr/>
        </p:nvGrpSpPr>
        <p:grpSpPr bwMode="auto">
          <a:xfrm>
            <a:off x="3394463" y="3651405"/>
            <a:ext cx="568325" cy="481013"/>
            <a:chOff x="-44" y="1473"/>
            <a:chExt cx="981" cy="1105"/>
          </a:xfrm>
        </p:grpSpPr>
        <p:pic>
          <p:nvPicPr>
            <p:cNvPr id="480" name="Picture 45" descr="desktop_computer_stylized_medium">
              <a:extLst>
                <a:ext uri="{FF2B5EF4-FFF2-40B4-BE49-F238E27FC236}">
                  <a16:creationId xmlns:a16="http://schemas.microsoft.com/office/drawing/2014/main" id="{CD2C99BD-C509-184C-BEE0-D33E2258F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1" name="Freeform 46">
              <a:extLst>
                <a:ext uri="{FF2B5EF4-FFF2-40B4-BE49-F238E27FC236}">
                  <a16:creationId xmlns:a16="http://schemas.microsoft.com/office/drawing/2014/main" id="{D9F16CF8-FB14-724A-A59E-61D5070BCB3C}"/>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82" name="Group 44">
            <a:extLst>
              <a:ext uri="{FF2B5EF4-FFF2-40B4-BE49-F238E27FC236}">
                <a16:creationId xmlns:a16="http://schemas.microsoft.com/office/drawing/2014/main" id="{9BB3F9B0-5CE4-414C-8181-A76DE392300B}"/>
              </a:ext>
            </a:extLst>
          </p:cNvPr>
          <p:cNvGrpSpPr>
            <a:grpSpLocks/>
          </p:cNvGrpSpPr>
          <p:nvPr/>
        </p:nvGrpSpPr>
        <p:grpSpPr bwMode="auto">
          <a:xfrm>
            <a:off x="3851663" y="3719668"/>
            <a:ext cx="568325" cy="481012"/>
            <a:chOff x="-44" y="1473"/>
            <a:chExt cx="981" cy="1105"/>
          </a:xfrm>
        </p:grpSpPr>
        <p:pic>
          <p:nvPicPr>
            <p:cNvPr id="483" name="Picture 45" descr="desktop_computer_stylized_medium">
              <a:extLst>
                <a:ext uri="{FF2B5EF4-FFF2-40B4-BE49-F238E27FC236}">
                  <a16:creationId xmlns:a16="http://schemas.microsoft.com/office/drawing/2014/main" id="{7523B2BA-EB75-524B-9362-1C9AC2B32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4" name="Freeform 46">
              <a:extLst>
                <a:ext uri="{FF2B5EF4-FFF2-40B4-BE49-F238E27FC236}">
                  <a16:creationId xmlns:a16="http://schemas.microsoft.com/office/drawing/2014/main" id="{57EEFA02-5655-6342-8315-00F2C252991A}"/>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87" name="Group 44">
            <a:extLst>
              <a:ext uri="{FF2B5EF4-FFF2-40B4-BE49-F238E27FC236}">
                <a16:creationId xmlns:a16="http://schemas.microsoft.com/office/drawing/2014/main" id="{CF405292-4F89-D34E-BDE5-80DA1AC46B59}"/>
              </a:ext>
            </a:extLst>
          </p:cNvPr>
          <p:cNvGrpSpPr>
            <a:grpSpLocks/>
          </p:cNvGrpSpPr>
          <p:nvPr/>
        </p:nvGrpSpPr>
        <p:grpSpPr bwMode="auto">
          <a:xfrm>
            <a:off x="3645288" y="2656043"/>
            <a:ext cx="568325" cy="481012"/>
            <a:chOff x="-44" y="1473"/>
            <a:chExt cx="981" cy="1105"/>
          </a:xfrm>
        </p:grpSpPr>
        <p:pic>
          <p:nvPicPr>
            <p:cNvPr id="488" name="Picture 45" descr="desktop_computer_stylized_medium">
              <a:extLst>
                <a:ext uri="{FF2B5EF4-FFF2-40B4-BE49-F238E27FC236}">
                  <a16:creationId xmlns:a16="http://schemas.microsoft.com/office/drawing/2014/main" id="{F50E822E-D731-AC4A-8D2B-332BF6123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9" name="Freeform 46">
              <a:extLst>
                <a:ext uri="{FF2B5EF4-FFF2-40B4-BE49-F238E27FC236}">
                  <a16:creationId xmlns:a16="http://schemas.microsoft.com/office/drawing/2014/main" id="{1E50317E-90B3-504A-9FAF-FC1992CB8C71}"/>
                </a:ext>
              </a:extLst>
            </p:cNvPr>
            <p:cNvSpPr>
              <a:spLocks/>
            </p:cNvSpPr>
            <p:nvPr/>
          </p:nvSpPr>
          <p:spPr bwMode="auto">
            <a:xfrm flipH="1">
              <a:off x="374" y="1579"/>
              <a:ext cx="477" cy="506"/>
            </a:xfrm>
            <a:custGeom>
              <a:avLst/>
              <a:gdLst>
                <a:gd name="T0" fmla="*/ 0 w 356"/>
                <a:gd name="T1" fmla="*/ 0 h 368"/>
                <a:gd name="T2" fmla="*/ 1296 w 356"/>
                <a:gd name="T3" fmla="*/ 69 h 368"/>
                <a:gd name="T4" fmla="*/ 1537 w 356"/>
                <a:gd name="T5" fmla="*/ 1447 h 368"/>
                <a:gd name="T6" fmla="*/ 339 w 356"/>
                <a:gd name="T7" fmla="*/ 1810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90" name="Group 906">
            <a:extLst>
              <a:ext uri="{FF2B5EF4-FFF2-40B4-BE49-F238E27FC236}">
                <a16:creationId xmlns:a16="http://schemas.microsoft.com/office/drawing/2014/main" id="{1C91236D-4DC5-F149-B840-B0400CB870DD}"/>
              </a:ext>
            </a:extLst>
          </p:cNvPr>
          <p:cNvGrpSpPr>
            <a:grpSpLocks/>
          </p:cNvGrpSpPr>
          <p:nvPr/>
        </p:nvGrpSpPr>
        <p:grpSpPr bwMode="auto">
          <a:xfrm>
            <a:off x="2524513" y="3446618"/>
            <a:ext cx="285750" cy="536575"/>
            <a:chOff x="4140" y="429"/>
            <a:chExt cx="1425" cy="2396"/>
          </a:xfrm>
        </p:grpSpPr>
        <p:sp>
          <p:nvSpPr>
            <p:cNvPr id="491" name="Freeform 907">
              <a:extLst>
                <a:ext uri="{FF2B5EF4-FFF2-40B4-BE49-F238E27FC236}">
                  <a16:creationId xmlns:a16="http://schemas.microsoft.com/office/drawing/2014/main" id="{7DA0D1D7-53E1-324E-A3FD-5A0F5FAF2600}"/>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2" name="Rectangle 908">
              <a:extLst>
                <a:ext uri="{FF2B5EF4-FFF2-40B4-BE49-F238E27FC236}">
                  <a16:creationId xmlns:a16="http://schemas.microsoft.com/office/drawing/2014/main" id="{B80514CA-945D-8342-AC72-999DE092148C}"/>
                </a:ext>
              </a:extLst>
            </p:cNvPr>
            <p:cNvSpPr>
              <a:spLocks noChangeArrowheads="1"/>
            </p:cNvSpPr>
            <p:nvPr/>
          </p:nvSpPr>
          <p:spPr bwMode="auto">
            <a:xfrm>
              <a:off x="4211" y="429"/>
              <a:ext cx="1037" cy="2283"/>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493" name="Freeform 909">
              <a:extLst>
                <a:ext uri="{FF2B5EF4-FFF2-40B4-BE49-F238E27FC236}">
                  <a16:creationId xmlns:a16="http://schemas.microsoft.com/office/drawing/2014/main" id="{20FC8100-5112-3049-A5B1-FC0F31456B2C}"/>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4" name="Freeform 910">
              <a:extLst>
                <a:ext uri="{FF2B5EF4-FFF2-40B4-BE49-F238E27FC236}">
                  <a16:creationId xmlns:a16="http://schemas.microsoft.com/office/drawing/2014/main" id="{CB8BA0B8-48F5-8545-A1B9-BBD07DC1AE0E}"/>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5" name="Rectangle 911">
              <a:extLst>
                <a:ext uri="{FF2B5EF4-FFF2-40B4-BE49-F238E27FC236}">
                  <a16:creationId xmlns:a16="http://schemas.microsoft.com/office/drawing/2014/main" id="{8DDED4AF-823E-9243-9F45-93DE85B5E807}"/>
                </a:ext>
              </a:extLst>
            </p:cNvPr>
            <p:cNvSpPr>
              <a:spLocks noChangeArrowheads="1"/>
            </p:cNvSpPr>
            <p:nvPr/>
          </p:nvSpPr>
          <p:spPr bwMode="auto">
            <a:xfrm>
              <a:off x="4211" y="691"/>
              <a:ext cx="594"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496" name="Group 912">
              <a:extLst>
                <a:ext uri="{FF2B5EF4-FFF2-40B4-BE49-F238E27FC236}">
                  <a16:creationId xmlns:a16="http://schemas.microsoft.com/office/drawing/2014/main" id="{F0379376-59CC-5F4C-8179-F1943DA35B24}"/>
                </a:ext>
              </a:extLst>
            </p:cNvPr>
            <p:cNvGrpSpPr>
              <a:grpSpLocks/>
            </p:cNvGrpSpPr>
            <p:nvPr/>
          </p:nvGrpSpPr>
          <p:grpSpPr bwMode="auto">
            <a:xfrm>
              <a:off x="4749" y="668"/>
              <a:ext cx="581" cy="145"/>
              <a:chOff x="614" y="2568"/>
              <a:chExt cx="725" cy="139"/>
            </a:xfrm>
          </p:grpSpPr>
          <p:sp>
            <p:nvSpPr>
              <p:cNvPr id="521" name="AutoShape 913">
                <a:extLst>
                  <a:ext uri="{FF2B5EF4-FFF2-40B4-BE49-F238E27FC236}">
                    <a16:creationId xmlns:a16="http://schemas.microsoft.com/office/drawing/2014/main" id="{BE8465C9-09AE-8744-923B-5E1C3728E6D4}"/>
                  </a:ext>
                </a:extLst>
              </p:cNvPr>
              <p:cNvSpPr>
                <a:spLocks noChangeArrowheads="1"/>
              </p:cNvSpPr>
              <p:nvPr/>
            </p:nvSpPr>
            <p:spPr bwMode="auto">
              <a:xfrm>
                <a:off x="615" y="2570"/>
                <a:ext cx="721"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22" name="AutoShape 914">
                <a:extLst>
                  <a:ext uri="{FF2B5EF4-FFF2-40B4-BE49-F238E27FC236}">
                    <a16:creationId xmlns:a16="http://schemas.microsoft.com/office/drawing/2014/main" id="{B5920BDE-18BC-2F4D-A579-110DD11E91A5}"/>
                  </a:ext>
                </a:extLst>
              </p:cNvPr>
              <p:cNvSpPr>
                <a:spLocks noChangeArrowheads="1"/>
              </p:cNvSpPr>
              <p:nvPr/>
            </p:nvSpPr>
            <p:spPr bwMode="auto">
              <a:xfrm>
                <a:off x="634" y="2584"/>
                <a:ext cx="692"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497" name="Rectangle 915">
              <a:extLst>
                <a:ext uri="{FF2B5EF4-FFF2-40B4-BE49-F238E27FC236}">
                  <a16:creationId xmlns:a16="http://schemas.microsoft.com/office/drawing/2014/main" id="{CE78E810-2C1E-4A42-8021-80EE38CD1434}"/>
                </a:ext>
              </a:extLst>
            </p:cNvPr>
            <p:cNvSpPr>
              <a:spLocks noChangeArrowheads="1"/>
            </p:cNvSpPr>
            <p:nvPr/>
          </p:nvSpPr>
          <p:spPr bwMode="auto">
            <a:xfrm>
              <a:off x="4227" y="1017"/>
              <a:ext cx="594"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498" name="Group 916">
              <a:extLst>
                <a:ext uri="{FF2B5EF4-FFF2-40B4-BE49-F238E27FC236}">
                  <a16:creationId xmlns:a16="http://schemas.microsoft.com/office/drawing/2014/main" id="{D368B6CD-D993-3A4A-B386-66A5C867D1BD}"/>
                </a:ext>
              </a:extLst>
            </p:cNvPr>
            <p:cNvGrpSpPr>
              <a:grpSpLocks/>
            </p:cNvGrpSpPr>
            <p:nvPr/>
          </p:nvGrpSpPr>
          <p:grpSpPr bwMode="auto">
            <a:xfrm>
              <a:off x="4747" y="994"/>
              <a:ext cx="581" cy="134"/>
              <a:chOff x="614" y="2568"/>
              <a:chExt cx="725" cy="139"/>
            </a:xfrm>
          </p:grpSpPr>
          <p:sp>
            <p:nvSpPr>
              <p:cNvPr id="519" name="AutoShape 917">
                <a:extLst>
                  <a:ext uri="{FF2B5EF4-FFF2-40B4-BE49-F238E27FC236}">
                    <a16:creationId xmlns:a16="http://schemas.microsoft.com/office/drawing/2014/main" id="{B70A5AAF-649F-4649-8493-A1210242A9AF}"/>
                  </a:ext>
                </a:extLst>
              </p:cNvPr>
              <p:cNvSpPr>
                <a:spLocks noChangeArrowheads="1"/>
              </p:cNvSpPr>
              <p:nvPr/>
            </p:nvSpPr>
            <p:spPr bwMode="auto">
              <a:xfrm>
                <a:off x="617" y="2570"/>
                <a:ext cx="721"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20" name="AutoShape 918">
                <a:extLst>
                  <a:ext uri="{FF2B5EF4-FFF2-40B4-BE49-F238E27FC236}">
                    <a16:creationId xmlns:a16="http://schemas.microsoft.com/office/drawing/2014/main" id="{C658474D-5C17-B644-834A-DC81AB16B06C}"/>
                  </a:ext>
                </a:extLst>
              </p:cNvPr>
              <p:cNvSpPr>
                <a:spLocks noChangeArrowheads="1"/>
              </p:cNvSpPr>
              <p:nvPr/>
            </p:nvSpPr>
            <p:spPr bwMode="auto">
              <a:xfrm>
                <a:off x="627" y="2585"/>
                <a:ext cx="701"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499" name="Rectangle 919">
              <a:extLst>
                <a:ext uri="{FF2B5EF4-FFF2-40B4-BE49-F238E27FC236}">
                  <a16:creationId xmlns:a16="http://schemas.microsoft.com/office/drawing/2014/main" id="{64D5A8CF-0780-4D42-80F5-DC4BB0F2D788}"/>
                </a:ext>
              </a:extLst>
            </p:cNvPr>
            <p:cNvSpPr>
              <a:spLocks noChangeArrowheads="1"/>
            </p:cNvSpPr>
            <p:nvPr/>
          </p:nvSpPr>
          <p:spPr bwMode="auto">
            <a:xfrm>
              <a:off x="4211" y="1358"/>
              <a:ext cx="602"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00" name="Rectangle 920">
              <a:extLst>
                <a:ext uri="{FF2B5EF4-FFF2-40B4-BE49-F238E27FC236}">
                  <a16:creationId xmlns:a16="http://schemas.microsoft.com/office/drawing/2014/main" id="{032E6CA4-99BB-8041-B8C2-75A836904BCA}"/>
                </a:ext>
              </a:extLst>
            </p:cNvPr>
            <p:cNvSpPr>
              <a:spLocks noChangeArrowheads="1"/>
            </p:cNvSpPr>
            <p:nvPr/>
          </p:nvSpPr>
          <p:spPr bwMode="auto">
            <a:xfrm>
              <a:off x="4227" y="1655"/>
              <a:ext cx="594" cy="50"/>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01" name="Group 921">
              <a:extLst>
                <a:ext uri="{FF2B5EF4-FFF2-40B4-BE49-F238E27FC236}">
                  <a16:creationId xmlns:a16="http://schemas.microsoft.com/office/drawing/2014/main" id="{0A6760A2-3ADF-C049-A447-864CE2AB2011}"/>
                </a:ext>
              </a:extLst>
            </p:cNvPr>
            <p:cNvGrpSpPr>
              <a:grpSpLocks/>
            </p:cNvGrpSpPr>
            <p:nvPr/>
          </p:nvGrpSpPr>
          <p:grpSpPr bwMode="auto">
            <a:xfrm>
              <a:off x="4733" y="1630"/>
              <a:ext cx="586" cy="151"/>
              <a:chOff x="611" y="2571"/>
              <a:chExt cx="730" cy="139"/>
            </a:xfrm>
          </p:grpSpPr>
          <p:sp>
            <p:nvSpPr>
              <p:cNvPr id="517" name="AutoShape 922">
                <a:extLst>
                  <a:ext uri="{FF2B5EF4-FFF2-40B4-BE49-F238E27FC236}">
                    <a16:creationId xmlns:a16="http://schemas.microsoft.com/office/drawing/2014/main" id="{F3A1B9D4-B27D-5843-ACAB-E3E30BE01364}"/>
                  </a:ext>
                </a:extLst>
              </p:cNvPr>
              <p:cNvSpPr>
                <a:spLocks noChangeArrowheads="1"/>
              </p:cNvSpPr>
              <p:nvPr/>
            </p:nvSpPr>
            <p:spPr bwMode="auto">
              <a:xfrm>
                <a:off x="612" y="2568"/>
                <a:ext cx="730"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8" name="AutoShape 923">
                <a:extLst>
                  <a:ext uri="{FF2B5EF4-FFF2-40B4-BE49-F238E27FC236}">
                    <a16:creationId xmlns:a16="http://schemas.microsoft.com/office/drawing/2014/main" id="{E80AD0CA-1387-6A41-9BA5-1FB7231237A5}"/>
                  </a:ext>
                </a:extLst>
              </p:cNvPr>
              <p:cNvSpPr>
                <a:spLocks noChangeArrowheads="1"/>
              </p:cNvSpPr>
              <p:nvPr/>
            </p:nvSpPr>
            <p:spPr bwMode="auto">
              <a:xfrm>
                <a:off x="632" y="2588"/>
                <a:ext cx="690"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02" name="Freeform 924">
              <a:extLst>
                <a:ext uri="{FF2B5EF4-FFF2-40B4-BE49-F238E27FC236}">
                  <a16:creationId xmlns:a16="http://schemas.microsoft.com/office/drawing/2014/main" id="{EE51236E-A5DD-2F47-A79A-80F0754E731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03" name="Group 925">
              <a:extLst>
                <a:ext uri="{FF2B5EF4-FFF2-40B4-BE49-F238E27FC236}">
                  <a16:creationId xmlns:a16="http://schemas.microsoft.com/office/drawing/2014/main" id="{4C9CAEB7-E909-A34A-B59B-4859A1C19771}"/>
                </a:ext>
              </a:extLst>
            </p:cNvPr>
            <p:cNvGrpSpPr>
              <a:grpSpLocks/>
            </p:cNvGrpSpPr>
            <p:nvPr/>
          </p:nvGrpSpPr>
          <p:grpSpPr bwMode="auto">
            <a:xfrm>
              <a:off x="4739" y="1327"/>
              <a:ext cx="582" cy="139"/>
              <a:chOff x="614" y="2568"/>
              <a:chExt cx="725" cy="139"/>
            </a:xfrm>
          </p:grpSpPr>
          <p:sp>
            <p:nvSpPr>
              <p:cNvPr id="515" name="AutoShape 926">
                <a:extLst>
                  <a:ext uri="{FF2B5EF4-FFF2-40B4-BE49-F238E27FC236}">
                    <a16:creationId xmlns:a16="http://schemas.microsoft.com/office/drawing/2014/main" id="{63D52AC4-AF9D-F446-819E-D4020A61607A}"/>
                  </a:ext>
                </a:extLst>
              </p:cNvPr>
              <p:cNvSpPr>
                <a:spLocks noChangeArrowheads="1"/>
              </p:cNvSpPr>
              <p:nvPr/>
            </p:nvSpPr>
            <p:spPr bwMode="auto">
              <a:xfrm>
                <a:off x="617" y="2570"/>
                <a:ext cx="710" cy="135"/>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6" name="AutoShape 927">
                <a:extLst>
                  <a:ext uri="{FF2B5EF4-FFF2-40B4-BE49-F238E27FC236}">
                    <a16:creationId xmlns:a16="http://schemas.microsoft.com/office/drawing/2014/main" id="{E7846240-A150-9D49-BB09-728647EF38FD}"/>
                  </a:ext>
                </a:extLst>
              </p:cNvPr>
              <p:cNvSpPr>
                <a:spLocks noChangeArrowheads="1"/>
              </p:cNvSpPr>
              <p:nvPr/>
            </p:nvSpPr>
            <p:spPr bwMode="auto">
              <a:xfrm>
                <a:off x="637" y="2584"/>
                <a:ext cx="680" cy="9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04" name="Rectangle 928">
              <a:extLst>
                <a:ext uri="{FF2B5EF4-FFF2-40B4-BE49-F238E27FC236}">
                  <a16:creationId xmlns:a16="http://schemas.microsoft.com/office/drawing/2014/main" id="{DCEF5FC2-6732-7F41-9D04-08BAE6E18C4F}"/>
                </a:ext>
              </a:extLst>
            </p:cNvPr>
            <p:cNvSpPr>
              <a:spLocks noChangeArrowheads="1"/>
            </p:cNvSpPr>
            <p:nvPr/>
          </p:nvSpPr>
          <p:spPr bwMode="auto">
            <a:xfrm>
              <a:off x="5248"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05" name="Freeform 929">
              <a:extLst>
                <a:ext uri="{FF2B5EF4-FFF2-40B4-BE49-F238E27FC236}">
                  <a16:creationId xmlns:a16="http://schemas.microsoft.com/office/drawing/2014/main" id="{7F4F2F0F-CC67-954D-AEF4-46335C830A5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6" name="Freeform 930">
              <a:extLst>
                <a:ext uri="{FF2B5EF4-FFF2-40B4-BE49-F238E27FC236}">
                  <a16:creationId xmlns:a16="http://schemas.microsoft.com/office/drawing/2014/main" id="{2CE704D8-3277-5F42-959B-83E6D0A586F5}"/>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7" name="Oval 931">
              <a:extLst>
                <a:ext uri="{FF2B5EF4-FFF2-40B4-BE49-F238E27FC236}">
                  <a16:creationId xmlns:a16="http://schemas.microsoft.com/office/drawing/2014/main" id="{E4579AE9-156E-F644-B5EC-4D6605FEFB5D}"/>
                </a:ext>
              </a:extLst>
            </p:cNvPr>
            <p:cNvSpPr>
              <a:spLocks noChangeArrowheads="1"/>
            </p:cNvSpPr>
            <p:nvPr/>
          </p:nvSpPr>
          <p:spPr bwMode="auto">
            <a:xfrm>
              <a:off x="5518" y="2605"/>
              <a:ext cx="48" cy="99"/>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08" name="Freeform 932">
              <a:extLst>
                <a:ext uri="{FF2B5EF4-FFF2-40B4-BE49-F238E27FC236}">
                  <a16:creationId xmlns:a16="http://schemas.microsoft.com/office/drawing/2014/main" id="{A8D27C69-5BC0-B643-97C0-03D06DE4A5EA}"/>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9" name="AutoShape 933">
              <a:extLst>
                <a:ext uri="{FF2B5EF4-FFF2-40B4-BE49-F238E27FC236}">
                  <a16:creationId xmlns:a16="http://schemas.microsoft.com/office/drawing/2014/main" id="{7B8EADCF-5DF8-034F-828E-FE3275B6E053}"/>
                </a:ext>
              </a:extLst>
            </p:cNvPr>
            <p:cNvSpPr>
              <a:spLocks noChangeArrowheads="1"/>
            </p:cNvSpPr>
            <p:nvPr/>
          </p:nvSpPr>
          <p:spPr bwMode="auto">
            <a:xfrm>
              <a:off x="4140" y="2683"/>
              <a:ext cx="1195" cy="142"/>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0" name="AutoShape 934">
              <a:extLst>
                <a:ext uri="{FF2B5EF4-FFF2-40B4-BE49-F238E27FC236}">
                  <a16:creationId xmlns:a16="http://schemas.microsoft.com/office/drawing/2014/main" id="{78322920-B626-334F-A144-E87E566C0EC0}"/>
                </a:ext>
              </a:extLst>
            </p:cNvPr>
            <p:cNvSpPr>
              <a:spLocks noChangeArrowheads="1"/>
            </p:cNvSpPr>
            <p:nvPr/>
          </p:nvSpPr>
          <p:spPr bwMode="auto">
            <a:xfrm>
              <a:off x="4211" y="2712"/>
              <a:ext cx="1061" cy="78"/>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1" name="Oval 935">
              <a:extLst>
                <a:ext uri="{FF2B5EF4-FFF2-40B4-BE49-F238E27FC236}">
                  <a16:creationId xmlns:a16="http://schemas.microsoft.com/office/drawing/2014/main" id="{ACBE28B4-4166-E848-8B50-1D6AF149F831}"/>
                </a:ext>
              </a:extLst>
            </p:cNvPr>
            <p:cNvSpPr>
              <a:spLocks noChangeArrowheads="1"/>
            </p:cNvSpPr>
            <p:nvPr/>
          </p:nvSpPr>
          <p:spPr bwMode="auto">
            <a:xfrm>
              <a:off x="4306" y="2385"/>
              <a:ext cx="158" cy="135"/>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2" name="Oval 936">
              <a:extLst>
                <a:ext uri="{FF2B5EF4-FFF2-40B4-BE49-F238E27FC236}">
                  <a16:creationId xmlns:a16="http://schemas.microsoft.com/office/drawing/2014/main" id="{6329F1AB-E377-C144-94AC-060ABE1ECBA6}"/>
                </a:ext>
              </a:extLst>
            </p:cNvPr>
            <p:cNvSpPr>
              <a:spLocks noChangeArrowheads="1"/>
            </p:cNvSpPr>
            <p:nvPr/>
          </p:nvSpPr>
          <p:spPr bwMode="auto">
            <a:xfrm>
              <a:off x="4488" y="2385"/>
              <a:ext cx="158" cy="142"/>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513" name="Oval 937">
              <a:extLst>
                <a:ext uri="{FF2B5EF4-FFF2-40B4-BE49-F238E27FC236}">
                  <a16:creationId xmlns:a16="http://schemas.microsoft.com/office/drawing/2014/main" id="{DA4E6198-383A-B74C-862D-82C951809664}"/>
                </a:ext>
              </a:extLst>
            </p:cNvPr>
            <p:cNvSpPr>
              <a:spLocks noChangeArrowheads="1"/>
            </p:cNvSpPr>
            <p:nvPr/>
          </p:nvSpPr>
          <p:spPr bwMode="auto">
            <a:xfrm>
              <a:off x="4663" y="2378"/>
              <a:ext cx="158" cy="142"/>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4" name="Rectangle 938">
              <a:extLst>
                <a:ext uri="{FF2B5EF4-FFF2-40B4-BE49-F238E27FC236}">
                  <a16:creationId xmlns:a16="http://schemas.microsoft.com/office/drawing/2014/main" id="{66595628-6EBF-7946-80EF-9E697038619D}"/>
                </a:ext>
              </a:extLst>
            </p:cNvPr>
            <p:cNvSpPr>
              <a:spLocks noChangeArrowheads="1"/>
            </p:cNvSpPr>
            <p:nvPr/>
          </p:nvSpPr>
          <p:spPr bwMode="auto">
            <a:xfrm>
              <a:off x="5058" y="1833"/>
              <a:ext cx="87" cy="76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23" name="Text Box 380">
            <a:extLst>
              <a:ext uri="{FF2B5EF4-FFF2-40B4-BE49-F238E27FC236}">
                <a16:creationId xmlns:a16="http://schemas.microsoft.com/office/drawing/2014/main" id="{E714A49C-4C33-8E41-AFAC-A938AA694B87}"/>
              </a:ext>
            </a:extLst>
          </p:cNvPr>
          <p:cNvSpPr txBox="1">
            <a:spLocks noChangeArrowheads="1"/>
          </p:cNvSpPr>
          <p:nvPr/>
        </p:nvSpPr>
        <p:spPr bwMode="auto">
          <a:xfrm>
            <a:off x="4362460" y="2776693"/>
            <a:ext cx="1226874" cy="69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lnSpc>
                <a:spcPct val="80000"/>
              </a:lnSpc>
              <a:spcBef>
                <a:spcPct val="0"/>
              </a:spcBef>
              <a:spcAft>
                <a:spcPct val="0"/>
              </a:spcAft>
            </a:pPr>
            <a:r>
              <a:rPr lang="en-US" sz="2400" dirty="0">
                <a:solidFill>
                  <a:srgbClr val="000000"/>
                </a:solidFill>
                <a:latin typeface="+mn-lt"/>
                <a:cs typeface="Arial" charset="0"/>
              </a:rPr>
              <a:t>internal</a:t>
            </a:r>
          </a:p>
          <a:p>
            <a:pPr algn="ctr" eaLnBrk="0" fontAlgn="base" hangingPunct="0">
              <a:lnSpc>
                <a:spcPct val="80000"/>
              </a:lnSpc>
              <a:spcBef>
                <a:spcPct val="0"/>
              </a:spcBef>
              <a:spcAft>
                <a:spcPct val="0"/>
              </a:spcAft>
            </a:pPr>
            <a:r>
              <a:rPr lang="en-US" sz="2400" dirty="0">
                <a:solidFill>
                  <a:srgbClr val="000000"/>
                </a:solidFill>
                <a:latin typeface="+mn-lt"/>
                <a:cs typeface="Arial" charset="0"/>
              </a:rPr>
              <a:t>network</a:t>
            </a:r>
          </a:p>
        </p:txBody>
      </p:sp>
      <p:grpSp>
        <p:nvGrpSpPr>
          <p:cNvPr id="524" name="Group 906">
            <a:extLst>
              <a:ext uri="{FF2B5EF4-FFF2-40B4-BE49-F238E27FC236}">
                <a16:creationId xmlns:a16="http://schemas.microsoft.com/office/drawing/2014/main" id="{372C2C8E-B6E3-EC43-869C-A3A4247C1B97}"/>
              </a:ext>
            </a:extLst>
          </p:cNvPr>
          <p:cNvGrpSpPr>
            <a:grpSpLocks/>
          </p:cNvGrpSpPr>
          <p:nvPr/>
        </p:nvGrpSpPr>
        <p:grpSpPr bwMode="auto">
          <a:xfrm>
            <a:off x="5559813" y="4284818"/>
            <a:ext cx="220663" cy="468312"/>
            <a:chOff x="4140" y="429"/>
            <a:chExt cx="1425" cy="2396"/>
          </a:xfrm>
        </p:grpSpPr>
        <p:sp>
          <p:nvSpPr>
            <p:cNvPr id="525" name="Freeform 907">
              <a:extLst>
                <a:ext uri="{FF2B5EF4-FFF2-40B4-BE49-F238E27FC236}">
                  <a16:creationId xmlns:a16="http://schemas.microsoft.com/office/drawing/2014/main" id="{0EC9059A-8AF8-194D-B21F-D0269A3DC40C}"/>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6" name="Rectangle 908">
              <a:extLst>
                <a:ext uri="{FF2B5EF4-FFF2-40B4-BE49-F238E27FC236}">
                  <a16:creationId xmlns:a16="http://schemas.microsoft.com/office/drawing/2014/main" id="{B0E1C20C-7B87-364C-BA6E-68E11340885F}"/>
                </a:ext>
              </a:extLst>
            </p:cNvPr>
            <p:cNvSpPr>
              <a:spLocks noChangeArrowheads="1"/>
            </p:cNvSpPr>
            <p:nvPr/>
          </p:nvSpPr>
          <p:spPr bwMode="auto">
            <a:xfrm>
              <a:off x="4212" y="429"/>
              <a:ext cx="1035"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27" name="Freeform 909">
              <a:extLst>
                <a:ext uri="{FF2B5EF4-FFF2-40B4-BE49-F238E27FC236}">
                  <a16:creationId xmlns:a16="http://schemas.microsoft.com/office/drawing/2014/main" id="{F6184CF9-2477-5444-A15E-D96968E01FED}"/>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8" name="Freeform 910">
              <a:extLst>
                <a:ext uri="{FF2B5EF4-FFF2-40B4-BE49-F238E27FC236}">
                  <a16:creationId xmlns:a16="http://schemas.microsoft.com/office/drawing/2014/main" id="{FE8B1868-51DD-ED49-9AF1-936F62860989}"/>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9" name="Rectangle 911">
              <a:extLst>
                <a:ext uri="{FF2B5EF4-FFF2-40B4-BE49-F238E27FC236}">
                  <a16:creationId xmlns:a16="http://schemas.microsoft.com/office/drawing/2014/main" id="{A93DCC8C-1A56-884B-BA31-1FE7FF47AE50}"/>
                </a:ext>
              </a:extLst>
            </p:cNvPr>
            <p:cNvSpPr>
              <a:spLocks noChangeArrowheads="1"/>
            </p:cNvSpPr>
            <p:nvPr/>
          </p:nvSpPr>
          <p:spPr bwMode="auto">
            <a:xfrm>
              <a:off x="4212" y="689"/>
              <a:ext cx="595"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30" name="Group 912">
              <a:extLst>
                <a:ext uri="{FF2B5EF4-FFF2-40B4-BE49-F238E27FC236}">
                  <a16:creationId xmlns:a16="http://schemas.microsoft.com/office/drawing/2014/main" id="{A3CCB361-DB85-2A4F-B395-D3E8B0C79DAB}"/>
                </a:ext>
              </a:extLst>
            </p:cNvPr>
            <p:cNvGrpSpPr>
              <a:grpSpLocks/>
            </p:cNvGrpSpPr>
            <p:nvPr/>
          </p:nvGrpSpPr>
          <p:grpSpPr bwMode="auto">
            <a:xfrm>
              <a:off x="4749" y="668"/>
              <a:ext cx="581" cy="145"/>
              <a:chOff x="614" y="2568"/>
              <a:chExt cx="725" cy="139"/>
            </a:xfrm>
          </p:grpSpPr>
          <p:sp>
            <p:nvSpPr>
              <p:cNvPr id="555" name="AutoShape 913">
                <a:extLst>
                  <a:ext uri="{FF2B5EF4-FFF2-40B4-BE49-F238E27FC236}">
                    <a16:creationId xmlns:a16="http://schemas.microsoft.com/office/drawing/2014/main" id="{5CFEFD2A-FC35-8446-A8FF-2C1D94D2EE6E}"/>
                  </a:ext>
                </a:extLst>
              </p:cNvPr>
              <p:cNvSpPr>
                <a:spLocks noChangeArrowheads="1"/>
              </p:cNvSpPr>
              <p:nvPr/>
            </p:nvSpPr>
            <p:spPr bwMode="auto">
              <a:xfrm>
                <a:off x="609" y="2565"/>
                <a:ext cx="729" cy="13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56" name="AutoShape 914">
                <a:extLst>
                  <a:ext uri="{FF2B5EF4-FFF2-40B4-BE49-F238E27FC236}">
                    <a16:creationId xmlns:a16="http://schemas.microsoft.com/office/drawing/2014/main" id="{ACFC2CCD-7ECD-E243-9798-A7AB3AE13389}"/>
                  </a:ext>
                </a:extLst>
              </p:cNvPr>
              <p:cNvSpPr>
                <a:spLocks noChangeArrowheads="1"/>
              </p:cNvSpPr>
              <p:nvPr/>
            </p:nvSpPr>
            <p:spPr bwMode="auto">
              <a:xfrm>
                <a:off x="622" y="2580"/>
                <a:ext cx="704"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31" name="Rectangle 915">
              <a:extLst>
                <a:ext uri="{FF2B5EF4-FFF2-40B4-BE49-F238E27FC236}">
                  <a16:creationId xmlns:a16="http://schemas.microsoft.com/office/drawing/2014/main" id="{46FFB08F-B0F0-B842-8011-ECF627B5D2F6}"/>
                </a:ext>
              </a:extLst>
            </p:cNvPr>
            <p:cNvSpPr>
              <a:spLocks noChangeArrowheads="1"/>
            </p:cNvSpPr>
            <p:nvPr/>
          </p:nvSpPr>
          <p:spPr bwMode="auto">
            <a:xfrm>
              <a:off x="4222" y="1022"/>
              <a:ext cx="595"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32" name="Group 916">
              <a:extLst>
                <a:ext uri="{FF2B5EF4-FFF2-40B4-BE49-F238E27FC236}">
                  <a16:creationId xmlns:a16="http://schemas.microsoft.com/office/drawing/2014/main" id="{B71D8113-D771-FE44-AC51-040348A57DF4}"/>
                </a:ext>
              </a:extLst>
            </p:cNvPr>
            <p:cNvGrpSpPr>
              <a:grpSpLocks/>
            </p:cNvGrpSpPr>
            <p:nvPr/>
          </p:nvGrpSpPr>
          <p:grpSpPr bwMode="auto">
            <a:xfrm>
              <a:off x="4747" y="994"/>
              <a:ext cx="581" cy="134"/>
              <a:chOff x="614" y="2568"/>
              <a:chExt cx="725" cy="139"/>
            </a:xfrm>
          </p:grpSpPr>
          <p:sp>
            <p:nvSpPr>
              <p:cNvPr id="553" name="AutoShape 917">
                <a:extLst>
                  <a:ext uri="{FF2B5EF4-FFF2-40B4-BE49-F238E27FC236}">
                    <a16:creationId xmlns:a16="http://schemas.microsoft.com/office/drawing/2014/main" id="{F1448338-7092-C34D-9F53-7D48EBF20104}"/>
                  </a:ext>
                </a:extLst>
              </p:cNvPr>
              <p:cNvSpPr>
                <a:spLocks noChangeArrowheads="1"/>
              </p:cNvSpPr>
              <p:nvPr/>
            </p:nvSpPr>
            <p:spPr bwMode="auto">
              <a:xfrm>
                <a:off x="611" y="2572"/>
                <a:ext cx="729" cy="135"/>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54" name="AutoShape 918">
                <a:extLst>
                  <a:ext uri="{FF2B5EF4-FFF2-40B4-BE49-F238E27FC236}">
                    <a16:creationId xmlns:a16="http://schemas.microsoft.com/office/drawing/2014/main" id="{549C43A8-E3BD-9244-9C26-B9F56E33F2D4}"/>
                  </a:ext>
                </a:extLst>
              </p:cNvPr>
              <p:cNvSpPr>
                <a:spLocks noChangeArrowheads="1"/>
              </p:cNvSpPr>
              <p:nvPr/>
            </p:nvSpPr>
            <p:spPr bwMode="auto">
              <a:xfrm>
                <a:off x="624" y="2580"/>
                <a:ext cx="70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33" name="Rectangle 919">
              <a:extLst>
                <a:ext uri="{FF2B5EF4-FFF2-40B4-BE49-F238E27FC236}">
                  <a16:creationId xmlns:a16="http://schemas.microsoft.com/office/drawing/2014/main" id="{2763A76B-77EE-CA48-964E-15B8FA543A3B}"/>
                </a:ext>
              </a:extLst>
            </p:cNvPr>
            <p:cNvSpPr>
              <a:spLocks noChangeArrowheads="1"/>
            </p:cNvSpPr>
            <p:nvPr/>
          </p:nvSpPr>
          <p:spPr bwMode="auto">
            <a:xfrm>
              <a:off x="4212" y="1363"/>
              <a:ext cx="605"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34" name="Rectangle 920">
              <a:extLst>
                <a:ext uri="{FF2B5EF4-FFF2-40B4-BE49-F238E27FC236}">
                  <a16:creationId xmlns:a16="http://schemas.microsoft.com/office/drawing/2014/main" id="{E1AD7650-A035-264B-9C36-7C7F710FD99A}"/>
                </a:ext>
              </a:extLst>
            </p:cNvPr>
            <p:cNvSpPr>
              <a:spLocks noChangeArrowheads="1"/>
            </p:cNvSpPr>
            <p:nvPr/>
          </p:nvSpPr>
          <p:spPr bwMode="auto">
            <a:xfrm>
              <a:off x="4222" y="1655"/>
              <a:ext cx="605"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35" name="Group 921">
              <a:extLst>
                <a:ext uri="{FF2B5EF4-FFF2-40B4-BE49-F238E27FC236}">
                  <a16:creationId xmlns:a16="http://schemas.microsoft.com/office/drawing/2014/main" id="{55C4EA6F-5B89-DF4B-92A0-642D8D1FEF66}"/>
                </a:ext>
              </a:extLst>
            </p:cNvPr>
            <p:cNvGrpSpPr>
              <a:grpSpLocks/>
            </p:cNvGrpSpPr>
            <p:nvPr/>
          </p:nvGrpSpPr>
          <p:grpSpPr bwMode="auto">
            <a:xfrm>
              <a:off x="4733" y="1630"/>
              <a:ext cx="586" cy="151"/>
              <a:chOff x="611" y="2571"/>
              <a:chExt cx="730" cy="139"/>
            </a:xfrm>
          </p:grpSpPr>
          <p:sp>
            <p:nvSpPr>
              <p:cNvPr id="551" name="AutoShape 922">
                <a:extLst>
                  <a:ext uri="{FF2B5EF4-FFF2-40B4-BE49-F238E27FC236}">
                    <a16:creationId xmlns:a16="http://schemas.microsoft.com/office/drawing/2014/main" id="{67DA0184-A37A-8E45-887A-E99730E8D0F2}"/>
                  </a:ext>
                </a:extLst>
              </p:cNvPr>
              <p:cNvSpPr>
                <a:spLocks noChangeArrowheads="1"/>
              </p:cNvSpPr>
              <p:nvPr/>
            </p:nvSpPr>
            <p:spPr bwMode="auto">
              <a:xfrm>
                <a:off x="613" y="2572"/>
                <a:ext cx="728" cy="135"/>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52" name="AutoShape 923">
                <a:extLst>
                  <a:ext uri="{FF2B5EF4-FFF2-40B4-BE49-F238E27FC236}">
                    <a16:creationId xmlns:a16="http://schemas.microsoft.com/office/drawing/2014/main" id="{BD645E7E-F2AD-534A-A97D-CDAB63871F2A}"/>
                  </a:ext>
                </a:extLst>
              </p:cNvPr>
              <p:cNvSpPr>
                <a:spLocks noChangeArrowheads="1"/>
              </p:cNvSpPr>
              <p:nvPr/>
            </p:nvSpPr>
            <p:spPr bwMode="auto">
              <a:xfrm>
                <a:off x="626" y="2587"/>
                <a:ext cx="70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36" name="Freeform 924">
              <a:extLst>
                <a:ext uri="{FF2B5EF4-FFF2-40B4-BE49-F238E27FC236}">
                  <a16:creationId xmlns:a16="http://schemas.microsoft.com/office/drawing/2014/main" id="{E37140E5-8D1C-7A4E-B495-BD1BB2CADD02}"/>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7" name="Group 925">
              <a:extLst>
                <a:ext uri="{FF2B5EF4-FFF2-40B4-BE49-F238E27FC236}">
                  <a16:creationId xmlns:a16="http://schemas.microsoft.com/office/drawing/2014/main" id="{31455B6E-2D35-3546-B1DC-F52E2722471C}"/>
                </a:ext>
              </a:extLst>
            </p:cNvPr>
            <p:cNvGrpSpPr>
              <a:grpSpLocks/>
            </p:cNvGrpSpPr>
            <p:nvPr/>
          </p:nvGrpSpPr>
          <p:grpSpPr bwMode="auto">
            <a:xfrm>
              <a:off x="4739" y="1327"/>
              <a:ext cx="582" cy="139"/>
              <a:chOff x="614" y="2568"/>
              <a:chExt cx="725" cy="139"/>
            </a:xfrm>
          </p:grpSpPr>
          <p:sp>
            <p:nvSpPr>
              <p:cNvPr id="549" name="AutoShape 926">
                <a:extLst>
                  <a:ext uri="{FF2B5EF4-FFF2-40B4-BE49-F238E27FC236}">
                    <a16:creationId xmlns:a16="http://schemas.microsoft.com/office/drawing/2014/main" id="{9820E0E4-1D63-594C-9FBF-015499D1132B}"/>
                  </a:ext>
                </a:extLst>
              </p:cNvPr>
              <p:cNvSpPr>
                <a:spLocks noChangeArrowheads="1"/>
              </p:cNvSpPr>
              <p:nvPr/>
            </p:nvSpPr>
            <p:spPr bwMode="auto">
              <a:xfrm>
                <a:off x="609" y="2572"/>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50" name="AutoShape 927">
                <a:extLst>
                  <a:ext uri="{FF2B5EF4-FFF2-40B4-BE49-F238E27FC236}">
                    <a16:creationId xmlns:a16="http://schemas.microsoft.com/office/drawing/2014/main" id="{ACAA3DBA-8D1C-0543-9AD5-553932B2AE2C}"/>
                  </a:ext>
                </a:extLst>
              </p:cNvPr>
              <p:cNvSpPr>
                <a:spLocks noChangeArrowheads="1"/>
              </p:cNvSpPr>
              <p:nvPr/>
            </p:nvSpPr>
            <p:spPr bwMode="auto">
              <a:xfrm>
                <a:off x="621" y="2588"/>
                <a:ext cx="70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38" name="Rectangle 928">
              <a:extLst>
                <a:ext uri="{FF2B5EF4-FFF2-40B4-BE49-F238E27FC236}">
                  <a16:creationId xmlns:a16="http://schemas.microsoft.com/office/drawing/2014/main" id="{58D72FAE-D118-3844-ABBB-C56676B58EAD}"/>
                </a:ext>
              </a:extLst>
            </p:cNvPr>
            <p:cNvSpPr>
              <a:spLocks noChangeArrowheads="1"/>
            </p:cNvSpPr>
            <p:nvPr/>
          </p:nvSpPr>
          <p:spPr bwMode="auto">
            <a:xfrm>
              <a:off x="5247"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39" name="Freeform 929">
              <a:extLst>
                <a:ext uri="{FF2B5EF4-FFF2-40B4-BE49-F238E27FC236}">
                  <a16:creationId xmlns:a16="http://schemas.microsoft.com/office/drawing/2014/main" id="{C37F42BF-2C88-9845-8A0B-65E52D371F7E}"/>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Freeform 930">
              <a:extLst>
                <a:ext uri="{FF2B5EF4-FFF2-40B4-BE49-F238E27FC236}">
                  <a16:creationId xmlns:a16="http://schemas.microsoft.com/office/drawing/2014/main" id="{EE65A061-AAD8-6A4E-81C9-BE3A92692AA0}"/>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1" name="Oval 931">
              <a:extLst>
                <a:ext uri="{FF2B5EF4-FFF2-40B4-BE49-F238E27FC236}">
                  <a16:creationId xmlns:a16="http://schemas.microsoft.com/office/drawing/2014/main" id="{2CF6EFB5-3DB5-4845-BC2B-DEFCA54619AE}"/>
                </a:ext>
              </a:extLst>
            </p:cNvPr>
            <p:cNvSpPr>
              <a:spLocks noChangeArrowheads="1"/>
            </p:cNvSpPr>
            <p:nvPr/>
          </p:nvSpPr>
          <p:spPr bwMode="auto">
            <a:xfrm>
              <a:off x="5514" y="2606"/>
              <a:ext cx="51"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42" name="Freeform 932">
              <a:extLst>
                <a:ext uri="{FF2B5EF4-FFF2-40B4-BE49-F238E27FC236}">
                  <a16:creationId xmlns:a16="http://schemas.microsoft.com/office/drawing/2014/main" id="{C839F6B8-409D-EA44-A1C1-1E5545769495}"/>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3" name="AutoShape 933">
              <a:extLst>
                <a:ext uri="{FF2B5EF4-FFF2-40B4-BE49-F238E27FC236}">
                  <a16:creationId xmlns:a16="http://schemas.microsoft.com/office/drawing/2014/main" id="{53C05131-1D65-6843-836F-62E5ED0FF012}"/>
                </a:ext>
              </a:extLst>
            </p:cNvPr>
            <p:cNvSpPr>
              <a:spLocks noChangeArrowheads="1"/>
            </p:cNvSpPr>
            <p:nvPr/>
          </p:nvSpPr>
          <p:spPr bwMode="auto">
            <a:xfrm>
              <a:off x="4140" y="2679"/>
              <a:ext cx="1199"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44" name="AutoShape 934">
              <a:extLst>
                <a:ext uri="{FF2B5EF4-FFF2-40B4-BE49-F238E27FC236}">
                  <a16:creationId xmlns:a16="http://schemas.microsoft.com/office/drawing/2014/main" id="{DB23A86E-3FFF-9143-93F4-61B9A2FF04BE}"/>
                </a:ext>
              </a:extLst>
            </p:cNvPr>
            <p:cNvSpPr>
              <a:spLocks noChangeArrowheads="1"/>
            </p:cNvSpPr>
            <p:nvPr/>
          </p:nvSpPr>
          <p:spPr bwMode="auto">
            <a:xfrm>
              <a:off x="4212" y="2711"/>
              <a:ext cx="1066"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45" name="Oval 935">
              <a:extLst>
                <a:ext uri="{FF2B5EF4-FFF2-40B4-BE49-F238E27FC236}">
                  <a16:creationId xmlns:a16="http://schemas.microsoft.com/office/drawing/2014/main" id="{0328D6F5-D90F-6543-8019-D3FB8DD8D728}"/>
                </a:ext>
              </a:extLst>
            </p:cNvPr>
            <p:cNvSpPr>
              <a:spLocks noChangeArrowheads="1"/>
            </p:cNvSpPr>
            <p:nvPr/>
          </p:nvSpPr>
          <p:spPr bwMode="auto">
            <a:xfrm>
              <a:off x="4304" y="2386"/>
              <a:ext cx="164"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46" name="Oval 936">
              <a:extLst>
                <a:ext uri="{FF2B5EF4-FFF2-40B4-BE49-F238E27FC236}">
                  <a16:creationId xmlns:a16="http://schemas.microsoft.com/office/drawing/2014/main" id="{674752EA-A548-D24B-B385-B2D430ED4D31}"/>
                </a:ext>
              </a:extLst>
            </p:cNvPr>
            <p:cNvSpPr>
              <a:spLocks noChangeArrowheads="1"/>
            </p:cNvSpPr>
            <p:nvPr/>
          </p:nvSpPr>
          <p:spPr bwMode="auto">
            <a:xfrm>
              <a:off x="4489" y="2386"/>
              <a:ext cx="154"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547" name="Oval 937">
              <a:extLst>
                <a:ext uri="{FF2B5EF4-FFF2-40B4-BE49-F238E27FC236}">
                  <a16:creationId xmlns:a16="http://schemas.microsoft.com/office/drawing/2014/main" id="{15FA1A7B-369D-FA4E-B2DC-FA9EB5096FD7}"/>
                </a:ext>
              </a:extLst>
            </p:cNvPr>
            <p:cNvSpPr>
              <a:spLocks noChangeArrowheads="1"/>
            </p:cNvSpPr>
            <p:nvPr/>
          </p:nvSpPr>
          <p:spPr bwMode="auto">
            <a:xfrm>
              <a:off x="4663" y="2378"/>
              <a:ext cx="154"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48" name="Rectangle 938">
              <a:extLst>
                <a:ext uri="{FF2B5EF4-FFF2-40B4-BE49-F238E27FC236}">
                  <a16:creationId xmlns:a16="http://schemas.microsoft.com/office/drawing/2014/main" id="{1AFA4AC9-B1C6-DE4C-9586-A34A54376DF1}"/>
                </a:ext>
              </a:extLst>
            </p:cNvPr>
            <p:cNvSpPr>
              <a:spLocks noChangeArrowheads="1"/>
            </p:cNvSpPr>
            <p:nvPr/>
          </p:nvSpPr>
          <p:spPr bwMode="auto">
            <a:xfrm>
              <a:off x="5063" y="1834"/>
              <a:ext cx="82" cy="763"/>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558" name="Group 906">
            <a:extLst>
              <a:ext uri="{FF2B5EF4-FFF2-40B4-BE49-F238E27FC236}">
                <a16:creationId xmlns:a16="http://schemas.microsoft.com/office/drawing/2014/main" id="{24FBE699-3A69-5F49-B10A-F2497607494A}"/>
              </a:ext>
            </a:extLst>
          </p:cNvPr>
          <p:cNvGrpSpPr>
            <a:grpSpLocks/>
          </p:cNvGrpSpPr>
          <p:nvPr/>
        </p:nvGrpSpPr>
        <p:grpSpPr bwMode="auto">
          <a:xfrm>
            <a:off x="6077338" y="4548343"/>
            <a:ext cx="220663" cy="468312"/>
            <a:chOff x="4140" y="429"/>
            <a:chExt cx="1425" cy="2396"/>
          </a:xfrm>
        </p:grpSpPr>
        <p:sp>
          <p:nvSpPr>
            <p:cNvPr id="559" name="Freeform 907">
              <a:extLst>
                <a:ext uri="{FF2B5EF4-FFF2-40B4-BE49-F238E27FC236}">
                  <a16:creationId xmlns:a16="http://schemas.microsoft.com/office/drawing/2014/main" id="{C2C2D533-E3A9-1242-99A2-0EF1FA0863A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0" name="Rectangle 908">
              <a:extLst>
                <a:ext uri="{FF2B5EF4-FFF2-40B4-BE49-F238E27FC236}">
                  <a16:creationId xmlns:a16="http://schemas.microsoft.com/office/drawing/2014/main" id="{8B16BBD3-326E-1B4E-A241-4DFADEBA200C}"/>
                </a:ext>
              </a:extLst>
            </p:cNvPr>
            <p:cNvSpPr>
              <a:spLocks noChangeArrowheads="1"/>
            </p:cNvSpPr>
            <p:nvPr/>
          </p:nvSpPr>
          <p:spPr bwMode="auto">
            <a:xfrm>
              <a:off x="4212" y="429"/>
              <a:ext cx="1035"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61" name="Freeform 909">
              <a:extLst>
                <a:ext uri="{FF2B5EF4-FFF2-40B4-BE49-F238E27FC236}">
                  <a16:creationId xmlns:a16="http://schemas.microsoft.com/office/drawing/2014/main" id="{B12D95F8-F162-9F49-BA98-20D229D06C37}"/>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2" name="Freeform 910">
              <a:extLst>
                <a:ext uri="{FF2B5EF4-FFF2-40B4-BE49-F238E27FC236}">
                  <a16:creationId xmlns:a16="http://schemas.microsoft.com/office/drawing/2014/main" id="{3D3E1CA4-FEC8-4545-9446-7A27FFB7555D}"/>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3" name="Rectangle 911">
              <a:extLst>
                <a:ext uri="{FF2B5EF4-FFF2-40B4-BE49-F238E27FC236}">
                  <a16:creationId xmlns:a16="http://schemas.microsoft.com/office/drawing/2014/main" id="{17FF2B4C-00D3-5749-9C9E-E1B476336719}"/>
                </a:ext>
              </a:extLst>
            </p:cNvPr>
            <p:cNvSpPr>
              <a:spLocks noChangeArrowheads="1"/>
            </p:cNvSpPr>
            <p:nvPr/>
          </p:nvSpPr>
          <p:spPr bwMode="auto">
            <a:xfrm>
              <a:off x="4212" y="689"/>
              <a:ext cx="595"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64" name="Group 912">
              <a:extLst>
                <a:ext uri="{FF2B5EF4-FFF2-40B4-BE49-F238E27FC236}">
                  <a16:creationId xmlns:a16="http://schemas.microsoft.com/office/drawing/2014/main" id="{D2DCCBBE-3205-DA49-8F85-84F2053E7648}"/>
                </a:ext>
              </a:extLst>
            </p:cNvPr>
            <p:cNvGrpSpPr>
              <a:grpSpLocks/>
            </p:cNvGrpSpPr>
            <p:nvPr/>
          </p:nvGrpSpPr>
          <p:grpSpPr bwMode="auto">
            <a:xfrm>
              <a:off x="4749" y="668"/>
              <a:ext cx="581" cy="145"/>
              <a:chOff x="614" y="2568"/>
              <a:chExt cx="725" cy="139"/>
            </a:xfrm>
          </p:grpSpPr>
          <p:sp>
            <p:nvSpPr>
              <p:cNvPr id="589" name="AutoShape 913">
                <a:extLst>
                  <a:ext uri="{FF2B5EF4-FFF2-40B4-BE49-F238E27FC236}">
                    <a16:creationId xmlns:a16="http://schemas.microsoft.com/office/drawing/2014/main" id="{E8977A6E-6B51-1044-9E58-1FE85EAD3FA4}"/>
                  </a:ext>
                </a:extLst>
              </p:cNvPr>
              <p:cNvSpPr>
                <a:spLocks noChangeArrowheads="1"/>
              </p:cNvSpPr>
              <p:nvPr/>
            </p:nvSpPr>
            <p:spPr bwMode="auto">
              <a:xfrm>
                <a:off x="609" y="2565"/>
                <a:ext cx="729" cy="132"/>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90" name="AutoShape 914">
                <a:extLst>
                  <a:ext uri="{FF2B5EF4-FFF2-40B4-BE49-F238E27FC236}">
                    <a16:creationId xmlns:a16="http://schemas.microsoft.com/office/drawing/2014/main" id="{5B645174-9323-884F-8D06-3843C0FA5946}"/>
                  </a:ext>
                </a:extLst>
              </p:cNvPr>
              <p:cNvSpPr>
                <a:spLocks noChangeArrowheads="1"/>
              </p:cNvSpPr>
              <p:nvPr/>
            </p:nvSpPr>
            <p:spPr bwMode="auto">
              <a:xfrm>
                <a:off x="622" y="2580"/>
                <a:ext cx="704"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65" name="Rectangle 915">
              <a:extLst>
                <a:ext uri="{FF2B5EF4-FFF2-40B4-BE49-F238E27FC236}">
                  <a16:creationId xmlns:a16="http://schemas.microsoft.com/office/drawing/2014/main" id="{8EA28D19-22C0-9E43-9B4D-370B14016E1A}"/>
                </a:ext>
              </a:extLst>
            </p:cNvPr>
            <p:cNvSpPr>
              <a:spLocks noChangeArrowheads="1"/>
            </p:cNvSpPr>
            <p:nvPr/>
          </p:nvSpPr>
          <p:spPr bwMode="auto">
            <a:xfrm>
              <a:off x="4222" y="1022"/>
              <a:ext cx="595"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66" name="Group 916">
              <a:extLst>
                <a:ext uri="{FF2B5EF4-FFF2-40B4-BE49-F238E27FC236}">
                  <a16:creationId xmlns:a16="http://schemas.microsoft.com/office/drawing/2014/main" id="{E20B0246-9D85-A940-8969-E06BC7651560}"/>
                </a:ext>
              </a:extLst>
            </p:cNvPr>
            <p:cNvGrpSpPr>
              <a:grpSpLocks/>
            </p:cNvGrpSpPr>
            <p:nvPr/>
          </p:nvGrpSpPr>
          <p:grpSpPr bwMode="auto">
            <a:xfrm>
              <a:off x="4747" y="994"/>
              <a:ext cx="581" cy="134"/>
              <a:chOff x="614" y="2568"/>
              <a:chExt cx="725" cy="139"/>
            </a:xfrm>
          </p:grpSpPr>
          <p:sp>
            <p:nvSpPr>
              <p:cNvPr id="587" name="AutoShape 917">
                <a:extLst>
                  <a:ext uri="{FF2B5EF4-FFF2-40B4-BE49-F238E27FC236}">
                    <a16:creationId xmlns:a16="http://schemas.microsoft.com/office/drawing/2014/main" id="{2386575F-D055-7D4A-96A6-DC25C77F11F5}"/>
                  </a:ext>
                </a:extLst>
              </p:cNvPr>
              <p:cNvSpPr>
                <a:spLocks noChangeArrowheads="1"/>
              </p:cNvSpPr>
              <p:nvPr/>
            </p:nvSpPr>
            <p:spPr bwMode="auto">
              <a:xfrm>
                <a:off x="611" y="2572"/>
                <a:ext cx="729" cy="135"/>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88" name="AutoShape 918">
                <a:extLst>
                  <a:ext uri="{FF2B5EF4-FFF2-40B4-BE49-F238E27FC236}">
                    <a16:creationId xmlns:a16="http://schemas.microsoft.com/office/drawing/2014/main" id="{79D1B312-DCB4-3045-A89E-662AE61993A0}"/>
                  </a:ext>
                </a:extLst>
              </p:cNvPr>
              <p:cNvSpPr>
                <a:spLocks noChangeArrowheads="1"/>
              </p:cNvSpPr>
              <p:nvPr/>
            </p:nvSpPr>
            <p:spPr bwMode="auto">
              <a:xfrm>
                <a:off x="624" y="2580"/>
                <a:ext cx="70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67" name="Rectangle 919">
              <a:extLst>
                <a:ext uri="{FF2B5EF4-FFF2-40B4-BE49-F238E27FC236}">
                  <a16:creationId xmlns:a16="http://schemas.microsoft.com/office/drawing/2014/main" id="{A0BA7B56-A08D-AB45-865D-6F2E8FF345D9}"/>
                </a:ext>
              </a:extLst>
            </p:cNvPr>
            <p:cNvSpPr>
              <a:spLocks noChangeArrowheads="1"/>
            </p:cNvSpPr>
            <p:nvPr/>
          </p:nvSpPr>
          <p:spPr bwMode="auto">
            <a:xfrm>
              <a:off x="4212" y="1363"/>
              <a:ext cx="605"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68" name="Rectangle 920">
              <a:extLst>
                <a:ext uri="{FF2B5EF4-FFF2-40B4-BE49-F238E27FC236}">
                  <a16:creationId xmlns:a16="http://schemas.microsoft.com/office/drawing/2014/main" id="{0281574C-E885-4745-A115-0288C4271AE2}"/>
                </a:ext>
              </a:extLst>
            </p:cNvPr>
            <p:cNvSpPr>
              <a:spLocks noChangeArrowheads="1"/>
            </p:cNvSpPr>
            <p:nvPr/>
          </p:nvSpPr>
          <p:spPr bwMode="auto">
            <a:xfrm>
              <a:off x="4222" y="1655"/>
              <a:ext cx="605"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69" name="Group 921">
              <a:extLst>
                <a:ext uri="{FF2B5EF4-FFF2-40B4-BE49-F238E27FC236}">
                  <a16:creationId xmlns:a16="http://schemas.microsoft.com/office/drawing/2014/main" id="{DC49E756-DE2F-8D44-B54E-D62EDDBBDE0C}"/>
                </a:ext>
              </a:extLst>
            </p:cNvPr>
            <p:cNvGrpSpPr>
              <a:grpSpLocks/>
            </p:cNvGrpSpPr>
            <p:nvPr/>
          </p:nvGrpSpPr>
          <p:grpSpPr bwMode="auto">
            <a:xfrm>
              <a:off x="4733" y="1630"/>
              <a:ext cx="586" cy="151"/>
              <a:chOff x="611" y="2571"/>
              <a:chExt cx="730" cy="139"/>
            </a:xfrm>
          </p:grpSpPr>
          <p:sp>
            <p:nvSpPr>
              <p:cNvPr id="585" name="AutoShape 922">
                <a:extLst>
                  <a:ext uri="{FF2B5EF4-FFF2-40B4-BE49-F238E27FC236}">
                    <a16:creationId xmlns:a16="http://schemas.microsoft.com/office/drawing/2014/main" id="{9F19F873-DF90-4E45-ACCA-F9229B068B4F}"/>
                  </a:ext>
                </a:extLst>
              </p:cNvPr>
              <p:cNvSpPr>
                <a:spLocks noChangeArrowheads="1"/>
              </p:cNvSpPr>
              <p:nvPr/>
            </p:nvSpPr>
            <p:spPr bwMode="auto">
              <a:xfrm>
                <a:off x="613" y="2572"/>
                <a:ext cx="728" cy="135"/>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86" name="AutoShape 923">
                <a:extLst>
                  <a:ext uri="{FF2B5EF4-FFF2-40B4-BE49-F238E27FC236}">
                    <a16:creationId xmlns:a16="http://schemas.microsoft.com/office/drawing/2014/main" id="{F671D0B5-B38E-B44F-9D5C-2AA560D990E9}"/>
                  </a:ext>
                </a:extLst>
              </p:cNvPr>
              <p:cNvSpPr>
                <a:spLocks noChangeArrowheads="1"/>
              </p:cNvSpPr>
              <p:nvPr/>
            </p:nvSpPr>
            <p:spPr bwMode="auto">
              <a:xfrm>
                <a:off x="626" y="2587"/>
                <a:ext cx="70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70" name="Freeform 924">
              <a:extLst>
                <a:ext uri="{FF2B5EF4-FFF2-40B4-BE49-F238E27FC236}">
                  <a16:creationId xmlns:a16="http://schemas.microsoft.com/office/drawing/2014/main" id="{292956A8-2199-4048-B7B8-7C45362C43FF}"/>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71" name="Group 925">
              <a:extLst>
                <a:ext uri="{FF2B5EF4-FFF2-40B4-BE49-F238E27FC236}">
                  <a16:creationId xmlns:a16="http://schemas.microsoft.com/office/drawing/2014/main" id="{E45774CD-309C-6746-8CA2-C8E2954C075F}"/>
                </a:ext>
              </a:extLst>
            </p:cNvPr>
            <p:cNvGrpSpPr>
              <a:grpSpLocks/>
            </p:cNvGrpSpPr>
            <p:nvPr/>
          </p:nvGrpSpPr>
          <p:grpSpPr bwMode="auto">
            <a:xfrm>
              <a:off x="4739" y="1327"/>
              <a:ext cx="582" cy="139"/>
              <a:chOff x="614" y="2568"/>
              <a:chExt cx="725" cy="139"/>
            </a:xfrm>
          </p:grpSpPr>
          <p:sp>
            <p:nvSpPr>
              <p:cNvPr id="583" name="AutoShape 926">
                <a:extLst>
                  <a:ext uri="{FF2B5EF4-FFF2-40B4-BE49-F238E27FC236}">
                    <a16:creationId xmlns:a16="http://schemas.microsoft.com/office/drawing/2014/main" id="{4DEEB4DD-65E7-014B-BB2E-9EA93510E11A}"/>
                  </a:ext>
                </a:extLst>
              </p:cNvPr>
              <p:cNvSpPr>
                <a:spLocks noChangeArrowheads="1"/>
              </p:cNvSpPr>
              <p:nvPr/>
            </p:nvSpPr>
            <p:spPr bwMode="auto">
              <a:xfrm>
                <a:off x="609" y="2572"/>
                <a:ext cx="715" cy="138"/>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84" name="AutoShape 927">
                <a:extLst>
                  <a:ext uri="{FF2B5EF4-FFF2-40B4-BE49-F238E27FC236}">
                    <a16:creationId xmlns:a16="http://schemas.microsoft.com/office/drawing/2014/main" id="{4164F4EA-93E5-B848-B621-096B18055CE5}"/>
                  </a:ext>
                </a:extLst>
              </p:cNvPr>
              <p:cNvSpPr>
                <a:spLocks noChangeArrowheads="1"/>
              </p:cNvSpPr>
              <p:nvPr/>
            </p:nvSpPr>
            <p:spPr bwMode="auto">
              <a:xfrm>
                <a:off x="621" y="2588"/>
                <a:ext cx="702"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72" name="Rectangle 928">
              <a:extLst>
                <a:ext uri="{FF2B5EF4-FFF2-40B4-BE49-F238E27FC236}">
                  <a16:creationId xmlns:a16="http://schemas.microsoft.com/office/drawing/2014/main" id="{623F71FE-9495-7741-A589-4007BE1B934F}"/>
                </a:ext>
              </a:extLst>
            </p:cNvPr>
            <p:cNvSpPr>
              <a:spLocks noChangeArrowheads="1"/>
            </p:cNvSpPr>
            <p:nvPr/>
          </p:nvSpPr>
          <p:spPr bwMode="auto">
            <a:xfrm>
              <a:off x="5247" y="429"/>
              <a:ext cx="72"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73" name="Freeform 929">
              <a:extLst>
                <a:ext uri="{FF2B5EF4-FFF2-40B4-BE49-F238E27FC236}">
                  <a16:creationId xmlns:a16="http://schemas.microsoft.com/office/drawing/2014/main" id="{3F984522-E215-C74D-B800-AB179C322F32}"/>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4" name="Freeform 930">
              <a:extLst>
                <a:ext uri="{FF2B5EF4-FFF2-40B4-BE49-F238E27FC236}">
                  <a16:creationId xmlns:a16="http://schemas.microsoft.com/office/drawing/2014/main" id="{B71E17A8-74F3-A04D-82B5-B32F457684BA}"/>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5" name="Oval 931">
              <a:extLst>
                <a:ext uri="{FF2B5EF4-FFF2-40B4-BE49-F238E27FC236}">
                  <a16:creationId xmlns:a16="http://schemas.microsoft.com/office/drawing/2014/main" id="{5BD90E6E-B60B-F84C-AB54-A5D0F713D70A}"/>
                </a:ext>
              </a:extLst>
            </p:cNvPr>
            <p:cNvSpPr>
              <a:spLocks noChangeArrowheads="1"/>
            </p:cNvSpPr>
            <p:nvPr/>
          </p:nvSpPr>
          <p:spPr bwMode="auto">
            <a:xfrm>
              <a:off x="5514" y="2606"/>
              <a:ext cx="51" cy="97"/>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76" name="Freeform 932">
              <a:extLst>
                <a:ext uri="{FF2B5EF4-FFF2-40B4-BE49-F238E27FC236}">
                  <a16:creationId xmlns:a16="http://schemas.microsoft.com/office/drawing/2014/main" id="{9409C943-633C-7846-BAD8-509431CF790D}"/>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7" name="AutoShape 933">
              <a:extLst>
                <a:ext uri="{FF2B5EF4-FFF2-40B4-BE49-F238E27FC236}">
                  <a16:creationId xmlns:a16="http://schemas.microsoft.com/office/drawing/2014/main" id="{06AAEACB-FA50-DF42-AF71-D24F9DE3C8DA}"/>
                </a:ext>
              </a:extLst>
            </p:cNvPr>
            <p:cNvSpPr>
              <a:spLocks noChangeArrowheads="1"/>
            </p:cNvSpPr>
            <p:nvPr/>
          </p:nvSpPr>
          <p:spPr bwMode="auto">
            <a:xfrm>
              <a:off x="4140" y="2679"/>
              <a:ext cx="1199"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78" name="AutoShape 934">
              <a:extLst>
                <a:ext uri="{FF2B5EF4-FFF2-40B4-BE49-F238E27FC236}">
                  <a16:creationId xmlns:a16="http://schemas.microsoft.com/office/drawing/2014/main" id="{9A7FF494-1806-5247-BDF2-DBCEF0F5E949}"/>
                </a:ext>
              </a:extLst>
            </p:cNvPr>
            <p:cNvSpPr>
              <a:spLocks noChangeArrowheads="1"/>
            </p:cNvSpPr>
            <p:nvPr/>
          </p:nvSpPr>
          <p:spPr bwMode="auto">
            <a:xfrm>
              <a:off x="4212" y="2711"/>
              <a:ext cx="1066"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79" name="Oval 935">
              <a:extLst>
                <a:ext uri="{FF2B5EF4-FFF2-40B4-BE49-F238E27FC236}">
                  <a16:creationId xmlns:a16="http://schemas.microsoft.com/office/drawing/2014/main" id="{C9A99CB9-2342-7044-A0E8-6BBF5D011B71}"/>
                </a:ext>
              </a:extLst>
            </p:cNvPr>
            <p:cNvSpPr>
              <a:spLocks noChangeArrowheads="1"/>
            </p:cNvSpPr>
            <p:nvPr/>
          </p:nvSpPr>
          <p:spPr bwMode="auto">
            <a:xfrm>
              <a:off x="4304" y="2386"/>
              <a:ext cx="164" cy="138"/>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80" name="Oval 936">
              <a:extLst>
                <a:ext uri="{FF2B5EF4-FFF2-40B4-BE49-F238E27FC236}">
                  <a16:creationId xmlns:a16="http://schemas.microsoft.com/office/drawing/2014/main" id="{D1C9B5AF-2180-A14C-AE64-232AC1A34292}"/>
                </a:ext>
              </a:extLst>
            </p:cNvPr>
            <p:cNvSpPr>
              <a:spLocks noChangeArrowheads="1"/>
            </p:cNvSpPr>
            <p:nvPr/>
          </p:nvSpPr>
          <p:spPr bwMode="auto">
            <a:xfrm>
              <a:off x="4489" y="2386"/>
              <a:ext cx="154" cy="146"/>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581" name="Oval 937">
              <a:extLst>
                <a:ext uri="{FF2B5EF4-FFF2-40B4-BE49-F238E27FC236}">
                  <a16:creationId xmlns:a16="http://schemas.microsoft.com/office/drawing/2014/main" id="{C15B365E-1D8D-634C-AF7D-21D3D047EDD7}"/>
                </a:ext>
              </a:extLst>
            </p:cNvPr>
            <p:cNvSpPr>
              <a:spLocks noChangeArrowheads="1"/>
            </p:cNvSpPr>
            <p:nvPr/>
          </p:nvSpPr>
          <p:spPr bwMode="auto">
            <a:xfrm>
              <a:off x="4663" y="2378"/>
              <a:ext cx="154" cy="146"/>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82" name="Rectangle 938">
              <a:extLst>
                <a:ext uri="{FF2B5EF4-FFF2-40B4-BE49-F238E27FC236}">
                  <a16:creationId xmlns:a16="http://schemas.microsoft.com/office/drawing/2014/main" id="{7D172744-E7EB-B44E-AA5F-A053F8A0F68A}"/>
                </a:ext>
              </a:extLst>
            </p:cNvPr>
            <p:cNvSpPr>
              <a:spLocks noChangeArrowheads="1"/>
            </p:cNvSpPr>
            <p:nvPr/>
          </p:nvSpPr>
          <p:spPr bwMode="auto">
            <a:xfrm>
              <a:off x="5063" y="1834"/>
              <a:ext cx="82" cy="763"/>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591" name="Group 906">
            <a:extLst>
              <a:ext uri="{FF2B5EF4-FFF2-40B4-BE49-F238E27FC236}">
                <a16:creationId xmlns:a16="http://schemas.microsoft.com/office/drawing/2014/main" id="{26E18867-89FC-D144-A938-81B533C5B8D2}"/>
              </a:ext>
            </a:extLst>
          </p:cNvPr>
          <p:cNvGrpSpPr>
            <a:grpSpLocks/>
          </p:cNvGrpSpPr>
          <p:nvPr/>
        </p:nvGrpSpPr>
        <p:grpSpPr bwMode="auto">
          <a:xfrm>
            <a:off x="6618676" y="4332443"/>
            <a:ext cx="222250" cy="466725"/>
            <a:chOff x="4140" y="429"/>
            <a:chExt cx="1425" cy="2396"/>
          </a:xfrm>
        </p:grpSpPr>
        <p:sp>
          <p:nvSpPr>
            <p:cNvPr id="592" name="Freeform 907">
              <a:extLst>
                <a:ext uri="{FF2B5EF4-FFF2-40B4-BE49-F238E27FC236}">
                  <a16:creationId xmlns:a16="http://schemas.microsoft.com/office/drawing/2014/main" id="{CCA50AC4-4087-6B4E-9C13-88FAB0581A5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93" name="Rectangle 908">
              <a:extLst>
                <a:ext uri="{FF2B5EF4-FFF2-40B4-BE49-F238E27FC236}">
                  <a16:creationId xmlns:a16="http://schemas.microsoft.com/office/drawing/2014/main" id="{A6085E1E-2F0D-204D-A9B4-E5CD3B6BB447}"/>
                </a:ext>
              </a:extLst>
            </p:cNvPr>
            <p:cNvSpPr>
              <a:spLocks noChangeArrowheads="1"/>
            </p:cNvSpPr>
            <p:nvPr/>
          </p:nvSpPr>
          <p:spPr bwMode="auto">
            <a:xfrm>
              <a:off x="4211" y="429"/>
              <a:ext cx="1038" cy="2282"/>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94" name="Freeform 909">
              <a:extLst>
                <a:ext uri="{FF2B5EF4-FFF2-40B4-BE49-F238E27FC236}">
                  <a16:creationId xmlns:a16="http://schemas.microsoft.com/office/drawing/2014/main" id="{1DD8D971-6A24-7140-9B94-8B8281A6196E}"/>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95" name="Freeform 910">
              <a:extLst>
                <a:ext uri="{FF2B5EF4-FFF2-40B4-BE49-F238E27FC236}">
                  <a16:creationId xmlns:a16="http://schemas.microsoft.com/office/drawing/2014/main" id="{5CC9B8E8-073C-ED4C-AFFA-509545F8A40F}"/>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96" name="Rectangle 911">
              <a:extLst>
                <a:ext uri="{FF2B5EF4-FFF2-40B4-BE49-F238E27FC236}">
                  <a16:creationId xmlns:a16="http://schemas.microsoft.com/office/drawing/2014/main" id="{187749E6-8314-2C4F-945E-C2BD56CC4BD7}"/>
                </a:ext>
              </a:extLst>
            </p:cNvPr>
            <p:cNvSpPr>
              <a:spLocks noChangeArrowheads="1"/>
            </p:cNvSpPr>
            <p:nvPr/>
          </p:nvSpPr>
          <p:spPr bwMode="auto">
            <a:xfrm>
              <a:off x="4211" y="690"/>
              <a:ext cx="590"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97" name="Group 912">
              <a:extLst>
                <a:ext uri="{FF2B5EF4-FFF2-40B4-BE49-F238E27FC236}">
                  <a16:creationId xmlns:a16="http://schemas.microsoft.com/office/drawing/2014/main" id="{08A1F189-B1B1-4444-A255-401474BA390E}"/>
                </a:ext>
              </a:extLst>
            </p:cNvPr>
            <p:cNvGrpSpPr>
              <a:grpSpLocks/>
            </p:cNvGrpSpPr>
            <p:nvPr/>
          </p:nvGrpSpPr>
          <p:grpSpPr bwMode="auto">
            <a:xfrm>
              <a:off x="4749" y="668"/>
              <a:ext cx="581" cy="145"/>
              <a:chOff x="614" y="2568"/>
              <a:chExt cx="725" cy="139"/>
            </a:xfrm>
          </p:grpSpPr>
          <p:sp>
            <p:nvSpPr>
              <p:cNvPr id="622" name="AutoShape 913">
                <a:extLst>
                  <a:ext uri="{FF2B5EF4-FFF2-40B4-BE49-F238E27FC236}">
                    <a16:creationId xmlns:a16="http://schemas.microsoft.com/office/drawing/2014/main" id="{681FEDFE-9898-5242-9CEE-D02FF59556C1}"/>
                  </a:ext>
                </a:extLst>
              </p:cNvPr>
              <p:cNvSpPr>
                <a:spLocks noChangeArrowheads="1"/>
              </p:cNvSpPr>
              <p:nvPr/>
            </p:nvSpPr>
            <p:spPr bwMode="auto">
              <a:xfrm>
                <a:off x="616" y="2565"/>
                <a:ext cx="724" cy="13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23" name="AutoShape 914">
                <a:extLst>
                  <a:ext uri="{FF2B5EF4-FFF2-40B4-BE49-F238E27FC236}">
                    <a16:creationId xmlns:a16="http://schemas.microsoft.com/office/drawing/2014/main" id="{68DF9974-2C25-A540-846F-8F319820A940}"/>
                  </a:ext>
                </a:extLst>
              </p:cNvPr>
              <p:cNvSpPr>
                <a:spLocks noChangeArrowheads="1"/>
              </p:cNvSpPr>
              <p:nvPr/>
            </p:nvSpPr>
            <p:spPr bwMode="auto">
              <a:xfrm>
                <a:off x="629" y="2581"/>
                <a:ext cx="699" cy="102"/>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598" name="Rectangle 915">
              <a:extLst>
                <a:ext uri="{FF2B5EF4-FFF2-40B4-BE49-F238E27FC236}">
                  <a16:creationId xmlns:a16="http://schemas.microsoft.com/office/drawing/2014/main" id="{8B683635-E856-2A4A-85D3-073D53A9B9BB}"/>
                </a:ext>
              </a:extLst>
            </p:cNvPr>
            <p:cNvSpPr>
              <a:spLocks noChangeArrowheads="1"/>
            </p:cNvSpPr>
            <p:nvPr/>
          </p:nvSpPr>
          <p:spPr bwMode="auto">
            <a:xfrm>
              <a:off x="4221" y="1024"/>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599" name="Group 916">
              <a:extLst>
                <a:ext uri="{FF2B5EF4-FFF2-40B4-BE49-F238E27FC236}">
                  <a16:creationId xmlns:a16="http://schemas.microsoft.com/office/drawing/2014/main" id="{4A014F80-830E-D346-BF74-4132FAA365EF}"/>
                </a:ext>
              </a:extLst>
            </p:cNvPr>
            <p:cNvGrpSpPr>
              <a:grpSpLocks/>
            </p:cNvGrpSpPr>
            <p:nvPr/>
          </p:nvGrpSpPr>
          <p:grpSpPr bwMode="auto">
            <a:xfrm>
              <a:off x="4747" y="994"/>
              <a:ext cx="581" cy="134"/>
              <a:chOff x="614" y="2568"/>
              <a:chExt cx="725" cy="139"/>
            </a:xfrm>
          </p:grpSpPr>
          <p:sp>
            <p:nvSpPr>
              <p:cNvPr id="620" name="AutoShape 917">
                <a:extLst>
                  <a:ext uri="{FF2B5EF4-FFF2-40B4-BE49-F238E27FC236}">
                    <a16:creationId xmlns:a16="http://schemas.microsoft.com/office/drawing/2014/main" id="{790F7683-A903-8F4C-8444-82AD06A6B1DC}"/>
                  </a:ext>
                </a:extLst>
              </p:cNvPr>
              <p:cNvSpPr>
                <a:spLocks noChangeArrowheads="1"/>
              </p:cNvSpPr>
              <p:nvPr/>
            </p:nvSpPr>
            <p:spPr bwMode="auto">
              <a:xfrm>
                <a:off x="619" y="2565"/>
                <a:ext cx="724" cy="144"/>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21" name="AutoShape 918">
                <a:extLst>
                  <a:ext uri="{FF2B5EF4-FFF2-40B4-BE49-F238E27FC236}">
                    <a16:creationId xmlns:a16="http://schemas.microsoft.com/office/drawing/2014/main" id="{ADA5F746-351E-444F-8DDF-2EB9267D0183}"/>
                  </a:ext>
                </a:extLst>
              </p:cNvPr>
              <p:cNvSpPr>
                <a:spLocks noChangeArrowheads="1"/>
              </p:cNvSpPr>
              <p:nvPr/>
            </p:nvSpPr>
            <p:spPr bwMode="auto">
              <a:xfrm>
                <a:off x="631" y="2582"/>
                <a:ext cx="699"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600" name="Rectangle 919">
              <a:extLst>
                <a:ext uri="{FF2B5EF4-FFF2-40B4-BE49-F238E27FC236}">
                  <a16:creationId xmlns:a16="http://schemas.microsoft.com/office/drawing/2014/main" id="{00594460-9087-8B46-840D-949732EC01BC}"/>
                </a:ext>
              </a:extLst>
            </p:cNvPr>
            <p:cNvSpPr>
              <a:spLocks noChangeArrowheads="1"/>
            </p:cNvSpPr>
            <p:nvPr/>
          </p:nvSpPr>
          <p:spPr bwMode="auto">
            <a:xfrm>
              <a:off x="4211" y="1358"/>
              <a:ext cx="601"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01" name="Rectangle 920">
              <a:extLst>
                <a:ext uri="{FF2B5EF4-FFF2-40B4-BE49-F238E27FC236}">
                  <a16:creationId xmlns:a16="http://schemas.microsoft.com/office/drawing/2014/main" id="{C50FE8ED-C701-604B-9663-CC40C21D8921}"/>
                </a:ext>
              </a:extLst>
            </p:cNvPr>
            <p:cNvSpPr>
              <a:spLocks noChangeArrowheads="1"/>
            </p:cNvSpPr>
            <p:nvPr/>
          </p:nvSpPr>
          <p:spPr bwMode="auto">
            <a:xfrm>
              <a:off x="4221" y="1660"/>
              <a:ext cx="601" cy="41"/>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nvGrpSpPr>
            <p:cNvPr id="602" name="Group 921">
              <a:extLst>
                <a:ext uri="{FF2B5EF4-FFF2-40B4-BE49-F238E27FC236}">
                  <a16:creationId xmlns:a16="http://schemas.microsoft.com/office/drawing/2014/main" id="{45850F9F-EB16-C849-B4AF-67583237C682}"/>
                </a:ext>
              </a:extLst>
            </p:cNvPr>
            <p:cNvGrpSpPr>
              <a:grpSpLocks/>
            </p:cNvGrpSpPr>
            <p:nvPr/>
          </p:nvGrpSpPr>
          <p:grpSpPr bwMode="auto">
            <a:xfrm>
              <a:off x="4733" y="1630"/>
              <a:ext cx="586" cy="151"/>
              <a:chOff x="611" y="2571"/>
              <a:chExt cx="730" cy="139"/>
            </a:xfrm>
          </p:grpSpPr>
          <p:sp>
            <p:nvSpPr>
              <p:cNvPr id="618" name="AutoShape 922">
                <a:extLst>
                  <a:ext uri="{FF2B5EF4-FFF2-40B4-BE49-F238E27FC236}">
                    <a16:creationId xmlns:a16="http://schemas.microsoft.com/office/drawing/2014/main" id="{BF53B615-AD73-F241-B71D-22B969FD5B53}"/>
                  </a:ext>
                </a:extLst>
              </p:cNvPr>
              <p:cNvSpPr>
                <a:spLocks noChangeArrowheads="1"/>
              </p:cNvSpPr>
              <p:nvPr/>
            </p:nvSpPr>
            <p:spPr bwMode="auto">
              <a:xfrm>
                <a:off x="608" y="2568"/>
                <a:ext cx="735" cy="143"/>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19" name="AutoShape 923">
                <a:extLst>
                  <a:ext uri="{FF2B5EF4-FFF2-40B4-BE49-F238E27FC236}">
                    <a16:creationId xmlns:a16="http://schemas.microsoft.com/office/drawing/2014/main" id="{62529766-87A4-2845-8D18-E23E9B7257AC}"/>
                  </a:ext>
                </a:extLst>
              </p:cNvPr>
              <p:cNvSpPr>
                <a:spLocks noChangeArrowheads="1"/>
              </p:cNvSpPr>
              <p:nvPr/>
            </p:nvSpPr>
            <p:spPr bwMode="auto">
              <a:xfrm>
                <a:off x="620" y="2583"/>
                <a:ext cx="710" cy="113"/>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603" name="Freeform 924">
              <a:extLst>
                <a:ext uri="{FF2B5EF4-FFF2-40B4-BE49-F238E27FC236}">
                  <a16:creationId xmlns:a16="http://schemas.microsoft.com/office/drawing/2014/main" id="{22C2EB3E-4314-2A43-9E8E-4CE1B22D3143}"/>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04" name="Group 925">
              <a:extLst>
                <a:ext uri="{FF2B5EF4-FFF2-40B4-BE49-F238E27FC236}">
                  <a16:creationId xmlns:a16="http://schemas.microsoft.com/office/drawing/2014/main" id="{A12AF23A-0093-4046-8221-61DA64385F8F}"/>
                </a:ext>
              </a:extLst>
            </p:cNvPr>
            <p:cNvGrpSpPr>
              <a:grpSpLocks/>
            </p:cNvGrpSpPr>
            <p:nvPr/>
          </p:nvGrpSpPr>
          <p:grpSpPr bwMode="auto">
            <a:xfrm>
              <a:off x="4739" y="1327"/>
              <a:ext cx="582" cy="139"/>
              <a:chOff x="614" y="2568"/>
              <a:chExt cx="725" cy="139"/>
            </a:xfrm>
          </p:grpSpPr>
          <p:sp>
            <p:nvSpPr>
              <p:cNvPr id="616" name="AutoShape 926">
                <a:extLst>
                  <a:ext uri="{FF2B5EF4-FFF2-40B4-BE49-F238E27FC236}">
                    <a16:creationId xmlns:a16="http://schemas.microsoft.com/office/drawing/2014/main" id="{0C925E97-C1F5-8F41-A887-BDAAEE2332D8}"/>
                  </a:ext>
                </a:extLst>
              </p:cNvPr>
              <p:cNvSpPr>
                <a:spLocks noChangeArrowheads="1"/>
              </p:cNvSpPr>
              <p:nvPr/>
            </p:nvSpPr>
            <p:spPr bwMode="auto">
              <a:xfrm>
                <a:off x="616" y="2566"/>
                <a:ext cx="710"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17" name="AutoShape 927">
                <a:extLst>
                  <a:ext uri="{FF2B5EF4-FFF2-40B4-BE49-F238E27FC236}">
                    <a16:creationId xmlns:a16="http://schemas.microsoft.com/office/drawing/2014/main" id="{BA10549E-858E-5842-A4C3-13B907281716}"/>
                  </a:ext>
                </a:extLst>
              </p:cNvPr>
              <p:cNvSpPr>
                <a:spLocks noChangeArrowheads="1"/>
              </p:cNvSpPr>
              <p:nvPr/>
            </p:nvSpPr>
            <p:spPr bwMode="auto">
              <a:xfrm>
                <a:off x="629" y="2583"/>
                <a:ext cx="697"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605" name="Rectangle 928">
              <a:extLst>
                <a:ext uri="{FF2B5EF4-FFF2-40B4-BE49-F238E27FC236}">
                  <a16:creationId xmlns:a16="http://schemas.microsoft.com/office/drawing/2014/main" id="{E4A749CF-8948-A646-AE91-B7E32E28B6AA}"/>
                </a:ext>
              </a:extLst>
            </p:cNvPr>
            <p:cNvSpPr>
              <a:spLocks noChangeArrowheads="1"/>
            </p:cNvSpPr>
            <p:nvPr/>
          </p:nvSpPr>
          <p:spPr bwMode="auto">
            <a:xfrm>
              <a:off x="5249" y="429"/>
              <a:ext cx="71" cy="2290"/>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06" name="Freeform 929">
              <a:extLst>
                <a:ext uri="{FF2B5EF4-FFF2-40B4-BE49-F238E27FC236}">
                  <a16:creationId xmlns:a16="http://schemas.microsoft.com/office/drawing/2014/main" id="{8E8C4DD3-9F6D-B247-B56B-819E70E2EDAD}"/>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7" name="Freeform 930">
              <a:extLst>
                <a:ext uri="{FF2B5EF4-FFF2-40B4-BE49-F238E27FC236}">
                  <a16:creationId xmlns:a16="http://schemas.microsoft.com/office/drawing/2014/main" id="{C501E95D-F511-8041-A020-B32C1A744624}"/>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8" name="Oval 931">
              <a:extLst>
                <a:ext uri="{FF2B5EF4-FFF2-40B4-BE49-F238E27FC236}">
                  <a16:creationId xmlns:a16="http://schemas.microsoft.com/office/drawing/2014/main" id="{23ED392E-F401-9F43-A5ED-DD8E4D5BAE03}"/>
                </a:ext>
              </a:extLst>
            </p:cNvPr>
            <p:cNvSpPr>
              <a:spLocks noChangeArrowheads="1"/>
            </p:cNvSpPr>
            <p:nvPr/>
          </p:nvSpPr>
          <p:spPr bwMode="auto">
            <a:xfrm>
              <a:off x="5514" y="2605"/>
              <a:ext cx="51"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09" name="Freeform 932">
              <a:extLst>
                <a:ext uri="{FF2B5EF4-FFF2-40B4-BE49-F238E27FC236}">
                  <a16:creationId xmlns:a16="http://schemas.microsoft.com/office/drawing/2014/main" id="{7107C071-7453-FA40-A2F0-296C388A67FA}"/>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0" name="AutoShape 933">
              <a:extLst>
                <a:ext uri="{FF2B5EF4-FFF2-40B4-BE49-F238E27FC236}">
                  <a16:creationId xmlns:a16="http://schemas.microsoft.com/office/drawing/2014/main" id="{92260B99-9364-1C40-92B7-D3E3014C9E1E}"/>
                </a:ext>
              </a:extLst>
            </p:cNvPr>
            <p:cNvSpPr>
              <a:spLocks noChangeArrowheads="1"/>
            </p:cNvSpPr>
            <p:nvPr/>
          </p:nvSpPr>
          <p:spPr bwMode="auto">
            <a:xfrm>
              <a:off x="4140" y="2678"/>
              <a:ext cx="1201" cy="147"/>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11" name="AutoShape 934">
              <a:extLst>
                <a:ext uri="{FF2B5EF4-FFF2-40B4-BE49-F238E27FC236}">
                  <a16:creationId xmlns:a16="http://schemas.microsoft.com/office/drawing/2014/main" id="{102AC217-89AF-3B4A-986A-15028D66DD2A}"/>
                </a:ext>
              </a:extLst>
            </p:cNvPr>
            <p:cNvSpPr>
              <a:spLocks noChangeArrowheads="1"/>
            </p:cNvSpPr>
            <p:nvPr/>
          </p:nvSpPr>
          <p:spPr bwMode="auto">
            <a:xfrm>
              <a:off x="4211" y="2711"/>
              <a:ext cx="1069" cy="81"/>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12" name="Oval 935">
              <a:extLst>
                <a:ext uri="{FF2B5EF4-FFF2-40B4-BE49-F238E27FC236}">
                  <a16:creationId xmlns:a16="http://schemas.microsoft.com/office/drawing/2014/main" id="{E8633940-89B2-004E-B2A2-707E0D5B89EB}"/>
                </a:ext>
              </a:extLst>
            </p:cNvPr>
            <p:cNvSpPr>
              <a:spLocks noChangeArrowheads="1"/>
            </p:cNvSpPr>
            <p:nvPr/>
          </p:nvSpPr>
          <p:spPr bwMode="auto">
            <a:xfrm>
              <a:off x="4303" y="2385"/>
              <a:ext cx="163" cy="139"/>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13" name="Oval 936">
              <a:extLst>
                <a:ext uri="{FF2B5EF4-FFF2-40B4-BE49-F238E27FC236}">
                  <a16:creationId xmlns:a16="http://schemas.microsoft.com/office/drawing/2014/main" id="{EEF8DD8B-3B13-2043-A049-A1B03D1594ED}"/>
                </a:ext>
              </a:extLst>
            </p:cNvPr>
            <p:cNvSpPr>
              <a:spLocks noChangeArrowheads="1"/>
            </p:cNvSpPr>
            <p:nvPr/>
          </p:nvSpPr>
          <p:spPr bwMode="auto">
            <a:xfrm>
              <a:off x="4486" y="2385"/>
              <a:ext cx="163" cy="147"/>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614" name="Oval 937">
              <a:extLst>
                <a:ext uri="{FF2B5EF4-FFF2-40B4-BE49-F238E27FC236}">
                  <a16:creationId xmlns:a16="http://schemas.microsoft.com/office/drawing/2014/main" id="{BD6A0A2F-E07D-444D-AA0B-E49A62FFEE09}"/>
                </a:ext>
              </a:extLst>
            </p:cNvPr>
            <p:cNvSpPr>
              <a:spLocks noChangeArrowheads="1"/>
            </p:cNvSpPr>
            <p:nvPr/>
          </p:nvSpPr>
          <p:spPr bwMode="auto">
            <a:xfrm>
              <a:off x="4659" y="2377"/>
              <a:ext cx="163" cy="147"/>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615" name="Rectangle 938">
              <a:extLst>
                <a:ext uri="{FF2B5EF4-FFF2-40B4-BE49-F238E27FC236}">
                  <a16:creationId xmlns:a16="http://schemas.microsoft.com/office/drawing/2014/main" id="{7811BDFD-C2EE-5D44-BD5A-ED7472C11AC9}"/>
                </a:ext>
              </a:extLst>
            </p:cNvPr>
            <p:cNvSpPr>
              <a:spLocks noChangeArrowheads="1"/>
            </p:cNvSpPr>
            <p:nvPr/>
          </p:nvSpPr>
          <p:spPr bwMode="auto">
            <a:xfrm>
              <a:off x="5056" y="1831"/>
              <a:ext cx="92" cy="76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624" name="Oval 382">
            <a:extLst>
              <a:ext uri="{FF2B5EF4-FFF2-40B4-BE49-F238E27FC236}">
                <a16:creationId xmlns:a16="http://schemas.microsoft.com/office/drawing/2014/main" id="{21E093E6-5065-F84B-BE2F-1ED29BCCB41D}"/>
              </a:ext>
            </a:extLst>
          </p:cNvPr>
          <p:cNvSpPr>
            <a:spLocks noChangeArrowheads="1"/>
          </p:cNvSpPr>
          <p:nvPr/>
        </p:nvSpPr>
        <p:spPr bwMode="auto">
          <a:xfrm>
            <a:off x="5272476" y="3406930"/>
            <a:ext cx="134937" cy="134938"/>
          </a:xfrm>
          <a:prstGeom prst="ellipse">
            <a:avLst/>
          </a:prstGeom>
          <a:solidFill>
            <a:srgbClr val="FF0000"/>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5" name="Oval 383">
            <a:extLst>
              <a:ext uri="{FF2B5EF4-FFF2-40B4-BE49-F238E27FC236}">
                <a16:creationId xmlns:a16="http://schemas.microsoft.com/office/drawing/2014/main" id="{93AC4FFD-14D6-1645-8847-CB1B8EDFC78F}"/>
              </a:ext>
            </a:extLst>
          </p:cNvPr>
          <p:cNvSpPr>
            <a:spLocks noChangeArrowheads="1"/>
          </p:cNvSpPr>
          <p:nvPr/>
        </p:nvSpPr>
        <p:spPr bwMode="auto">
          <a:xfrm>
            <a:off x="2835663" y="3291043"/>
            <a:ext cx="134938" cy="134937"/>
          </a:xfrm>
          <a:prstGeom prst="ellipse">
            <a:avLst/>
          </a:prstGeom>
          <a:solidFill>
            <a:srgbClr val="FF0000"/>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6" name="Line 387">
            <a:extLst>
              <a:ext uri="{FF2B5EF4-FFF2-40B4-BE49-F238E27FC236}">
                <a16:creationId xmlns:a16="http://schemas.microsoft.com/office/drawing/2014/main" id="{7E74B0D8-2F01-DA41-A313-335720178003}"/>
              </a:ext>
            </a:extLst>
          </p:cNvPr>
          <p:cNvSpPr>
            <a:spLocks noChangeShapeType="1"/>
          </p:cNvSpPr>
          <p:nvPr/>
        </p:nvSpPr>
        <p:spPr bwMode="auto">
          <a:xfrm flipH="1" flipV="1">
            <a:off x="2942026" y="3502180"/>
            <a:ext cx="1074737" cy="1139825"/>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627" name="Line 388">
            <a:extLst>
              <a:ext uri="{FF2B5EF4-FFF2-40B4-BE49-F238E27FC236}">
                <a16:creationId xmlns:a16="http://schemas.microsoft.com/office/drawing/2014/main" id="{64C0FA66-EFC3-A344-9E6B-BB6C68C9C9ED}"/>
              </a:ext>
            </a:extLst>
          </p:cNvPr>
          <p:cNvSpPr>
            <a:spLocks noChangeShapeType="1"/>
          </p:cNvSpPr>
          <p:nvPr/>
        </p:nvSpPr>
        <p:spPr bwMode="auto">
          <a:xfrm flipV="1">
            <a:off x="4012001" y="3606955"/>
            <a:ext cx="1293812" cy="1046163"/>
          </a:xfrm>
          <a:prstGeom prst="line">
            <a:avLst/>
          </a:prstGeom>
          <a:noFill/>
          <a:ln w="9525">
            <a:solidFill>
              <a:srgbClr val="CC0000"/>
            </a:solidFill>
            <a:round/>
            <a:headEnd/>
            <a:tailEnd type="triangle" w="med" len="me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629" name="Group 628">
            <a:extLst>
              <a:ext uri="{FF2B5EF4-FFF2-40B4-BE49-F238E27FC236}">
                <a16:creationId xmlns:a16="http://schemas.microsoft.com/office/drawing/2014/main" id="{3717F760-8065-514E-874A-1AF34DD49B80}"/>
              </a:ext>
            </a:extLst>
          </p:cNvPr>
          <p:cNvGrpSpPr/>
          <p:nvPr/>
        </p:nvGrpSpPr>
        <p:grpSpPr>
          <a:xfrm>
            <a:off x="5892827" y="3212890"/>
            <a:ext cx="754294" cy="393599"/>
            <a:chOff x="7493876" y="2774731"/>
            <a:chExt cx="1481958" cy="894622"/>
          </a:xfrm>
        </p:grpSpPr>
        <p:sp>
          <p:nvSpPr>
            <p:cNvPr id="630" name="Freeform 629">
              <a:extLst>
                <a:ext uri="{FF2B5EF4-FFF2-40B4-BE49-F238E27FC236}">
                  <a16:creationId xmlns:a16="http://schemas.microsoft.com/office/drawing/2014/main" id="{1BDABD8F-C081-0442-AE0A-7D2C037317A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31" name="Oval 630">
              <a:extLst>
                <a:ext uri="{FF2B5EF4-FFF2-40B4-BE49-F238E27FC236}">
                  <a16:creationId xmlns:a16="http://schemas.microsoft.com/office/drawing/2014/main" id="{AD45A22D-2079-294E-A153-F7624B80321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32" name="Group 631">
              <a:extLst>
                <a:ext uri="{FF2B5EF4-FFF2-40B4-BE49-F238E27FC236}">
                  <a16:creationId xmlns:a16="http://schemas.microsoft.com/office/drawing/2014/main" id="{B5D21B9A-4558-6C48-9CCF-4E1B133F5D38}"/>
                </a:ext>
              </a:extLst>
            </p:cNvPr>
            <p:cNvGrpSpPr/>
            <p:nvPr/>
          </p:nvGrpSpPr>
          <p:grpSpPr>
            <a:xfrm>
              <a:off x="7713663" y="2848339"/>
              <a:ext cx="1042107" cy="425543"/>
              <a:chOff x="7786941" y="2884917"/>
              <a:chExt cx="897649" cy="353919"/>
            </a:xfrm>
          </p:grpSpPr>
          <p:sp>
            <p:nvSpPr>
              <p:cNvPr id="633" name="Freeform 632">
                <a:extLst>
                  <a:ext uri="{FF2B5EF4-FFF2-40B4-BE49-F238E27FC236}">
                    <a16:creationId xmlns:a16="http://schemas.microsoft.com/office/drawing/2014/main" id="{9E8F67F0-25A1-F64C-AF5A-006EBAEDF32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4" name="Freeform 633">
                <a:extLst>
                  <a:ext uri="{FF2B5EF4-FFF2-40B4-BE49-F238E27FC236}">
                    <a16:creationId xmlns:a16="http://schemas.microsoft.com/office/drawing/2014/main" id="{D07426EC-6F4A-1E43-B208-CB7958165CE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Freeform 634">
                <a:extLst>
                  <a:ext uri="{FF2B5EF4-FFF2-40B4-BE49-F238E27FC236}">
                    <a16:creationId xmlns:a16="http://schemas.microsoft.com/office/drawing/2014/main" id="{A7CD1D49-7431-114F-892D-9EBA0C2758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Freeform 635">
                <a:extLst>
                  <a:ext uri="{FF2B5EF4-FFF2-40B4-BE49-F238E27FC236}">
                    <a16:creationId xmlns:a16="http://schemas.microsoft.com/office/drawing/2014/main" id="{8C0BB3B0-94E4-FC4A-8D8C-88521C5332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37" name="Group 636">
            <a:extLst>
              <a:ext uri="{FF2B5EF4-FFF2-40B4-BE49-F238E27FC236}">
                <a16:creationId xmlns:a16="http://schemas.microsoft.com/office/drawing/2014/main" id="{CFABD177-673D-6B4C-9AB5-C979F9014699}"/>
              </a:ext>
            </a:extLst>
          </p:cNvPr>
          <p:cNvGrpSpPr/>
          <p:nvPr/>
        </p:nvGrpSpPr>
        <p:grpSpPr>
          <a:xfrm>
            <a:off x="2889389" y="2833453"/>
            <a:ext cx="693067" cy="304790"/>
            <a:chOff x="3668110" y="2448910"/>
            <a:chExt cx="3794234" cy="2165130"/>
          </a:xfrm>
        </p:grpSpPr>
        <p:sp>
          <p:nvSpPr>
            <p:cNvPr id="638" name="Rectangle 637">
              <a:extLst>
                <a:ext uri="{FF2B5EF4-FFF2-40B4-BE49-F238E27FC236}">
                  <a16:creationId xmlns:a16="http://schemas.microsoft.com/office/drawing/2014/main" id="{ED6E56E9-0766-DE4E-85B7-16503335495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9" name="Freeform 638">
              <a:extLst>
                <a:ext uri="{FF2B5EF4-FFF2-40B4-BE49-F238E27FC236}">
                  <a16:creationId xmlns:a16="http://schemas.microsoft.com/office/drawing/2014/main" id="{18A8CD1A-9871-2F4A-BC47-345850EB5DF4}"/>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40" name="Group 639">
              <a:extLst>
                <a:ext uri="{FF2B5EF4-FFF2-40B4-BE49-F238E27FC236}">
                  <a16:creationId xmlns:a16="http://schemas.microsoft.com/office/drawing/2014/main" id="{53FC3F92-0FD1-A04A-B0F4-D6DB36C813E2}"/>
                </a:ext>
              </a:extLst>
            </p:cNvPr>
            <p:cNvGrpSpPr/>
            <p:nvPr/>
          </p:nvGrpSpPr>
          <p:grpSpPr>
            <a:xfrm>
              <a:off x="3941378" y="2603243"/>
              <a:ext cx="3202061" cy="1066110"/>
              <a:chOff x="7939341" y="3037317"/>
              <a:chExt cx="897649" cy="353919"/>
            </a:xfrm>
          </p:grpSpPr>
          <p:sp>
            <p:nvSpPr>
              <p:cNvPr id="641" name="Freeform 640">
                <a:extLst>
                  <a:ext uri="{FF2B5EF4-FFF2-40B4-BE49-F238E27FC236}">
                    <a16:creationId xmlns:a16="http://schemas.microsoft.com/office/drawing/2014/main" id="{101149F6-F49E-D042-A4D2-BF8BC9B2BFB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2" name="Freeform 641">
                <a:extLst>
                  <a:ext uri="{FF2B5EF4-FFF2-40B4-BE49-F238E27FC236}">
                    <a16:creationId xmlns:a16="http://schemas.microsoft.com/office/drawing/2014/main" id="{786C264F-4F29-7A40-83E3-1D1DF6EF1024}"/>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3" name="Freeform 642">
                <a:extLst>
                  <a:ext uri="{FF2B5EF4-FFF2-40B4-BE49-F238E27FC236}">
                    <a16:creationId xmlns:a16="http://schemas.microsoft.com/office/drawing/2014/main" id="{E49C1C09-FC6C-8042-BD81-3D13F934B10D}"/>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4" name="Freeform 643">
                <a:extLst>
                  <a:ext uri="{FF2B5EF4-FFF2-40B4-BE49-F238E27FC236}">
                    <a16:creationId xmlns:a16="http://schemas.microsoft.com/office/drawing/2014/main" id="{1E7C2D40-BD14-4846-93F3-4365063A3790}"/>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45" name="Group 644">
            <a:extLst>
              <a:ext uri="{FF2B5EF4-FFF2-40B4-BE49-F238E27FC236}">
                <a16:creationId xmlns:a16="http://schemas.microsoft.com/office/drawing/2014/main" id="{DCF8D2C6-8D3F-4046-B504-AB8C4FD17DF7}"/>
              </a:ext>
            </a:extLst>
          </p:cNvPr>
          <p:cNvGrpSpPr/>
          <p:nvPr/>
        </p:nvGrpSpPr>
        <p:grpSpPr>
          <a:xfrm>
            <a:off x="3652490" y="3210326"/>
            <a:ext cx="693067" cy="304790"/>
            <a:chOff x="3668110" y="2448910"/>
            <a:chExt cx="3794234" cy="2165130"/>
          </a:xfrm>
        </p:grpSpPr>
        <p:sp>
          <p:nvSpPr>
            <p:cNvPr id="646" name="Rectangle 645">
              <a:extLst>
                <a:ext uri="{FF2B5EF4-FFF2-40B4-BE49-F238E27FC236}">
                  <a16:creationId xmlns:a16="http://schemas.microsoft.com/office/drawing/2014/main" id="{BBF7C9EB-8868-8947-BEE5-FD162AEFA2EE}"/>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7" name="Freeform 646">
              <a:extLst>
                <a:ext uri="{FF2B5EF4-FFF2-40B4-BE49-F238E27FC236}">
                  <a16:creationId xmlns:a16="http://schemas.microsoft.com/office/drawing/2014/main" id="{8EA85BF9-1325-8648-866C-944E981AB1AF}"/>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48" name="Group 647">
              <a:extLst>
                <a:ext uri="{FF2B5EF4-FFF2-40B4-BE49-F238E27FC236}">
                  <a16:creationId xmlns:a16="http://schemas.microsoft.com/office/drawing/2014/main" id="{5CE6D8D5-34DC-6D44-AE76-7EF9A842EE40}"/>
                </a:ext>
              </a:extLst>
            </p:cNvPr>
            <p:cNvGrpSpPr/>
            <p:nvPr/>
          </p:nvGrpSpPr>
          <p:grpSpPr>
            <a:xfrm>
              <a:off x="3941378" y="2603243"/>
              <a:ext cx="3202061" cy="1066110"/>
              <a:chOff x="7939341" y="3037317"/>
              <a:chExt cx="897649" cy="353919"/>
            </a:xfrm>
          </p:grpSpPr>
          <p:sp>
            <p:nvSpPr>
              <p:cNvPr id="649" name="Freeform 648">
                <a:extLst>
                  <a:ext uri="{FF2B5EF4-FFF2-40B4-BE49-F238E27FC236}">
                    <a16:creationId xmlns:a16="http://schemas.microsoft.com/office/drawing/2014/main" id="{54B1B681-6D38-5047-8A1D-DF97DF2521B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0" name="Freeform 649">
                <a:extLst>
                  <a:ext uri="{FF2B5EF4-FFF2-40B4-BE49-F238E27FC236}">
                    <a16:creationId xmlns:a16="http://schemas.microsoft.com/office/drawing/2014/main" id="{DF661D0E-551E-BB43-8606-F2F6505F962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1" name="Freeform 650">
                <a:extLst>
                  <a:ext uri="{FF2B5EF4-FFF2-40B4-BE49-F238E27FC236}">
                    <a16:creationId xmlns:a16="http://schemas.microsoft.com/office/drawing/2014/main" id="{20DB31E0-2276-8B46-9896-A4D5DABCCA1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2" name="Freeform 651">
                <a:extLst>
                  <a:ext uri="{FF2B5EF4-FFF2-40B4-BE49-F238E27FC236}">
                    <a16:creationId xmlns:a16="http://schemas.microsoft.com/office/drawing/2014/main" id="{D55117DA-2CE5-854F-806F-41DC8CCABA2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0" name="Group 199">
            <a:extLst>
              <a:ext uri="{FF2B5EF4-FFF2-40B4-BE49-F238E27FC236}">
                <a16:creationId xmlns:a16="http://schemas.microsoft.com/office/drawing/2014/main" id="{77DD1B2C-F861-EB49-A885-52001424261D}"/>
              </a:ext>
            </a:extLst>
          </p:cNvPr>
          <p:cNvGrpSpPr>
            <a:grpSpLocks/>
          </p:cNvGrpSpPr>
          <p:nvPr/>
        </p:nvGrpSpPr>
        <p:grpSpPr bwMode="auto">
          <a:xfrm>
            <a:off x="6134488" y="2695730"/>
            <a:ext cx="261938" cy="866775"/>
            <a:chOff x="2550" y="2912"/>
            <a:chExt cx="278" cy="690"/>
          </a:xfrm>
        </p:grpSpPr>
        <p:sp>
          <p:nvSpPr>
            <p:cNvPr id="321" name="Freeform 200">
              <a:extLst>
                <a:ext uri="{FF2B5EF4-FFF2-40B4-BE49-F238E27FC236}">
                  <a16:creationId xmlns:a16="http://schemas.microsoft.com/office/drawing/2014/main" id="{9C2BE397-1D42-6744-9CCF-874F45775897}"/>
                </a:ext>
              </a:extLst>
            </p:cNvPr>
            <p:cNvSpPr>
              <a:spLocks/>
            </p:cNvSpPr>
            <p:nvPr/>
          </p:nvSpPr>
          <p:spPr bwMode="auto">
            <a:xfrm>
              <a:off x="2578" y="2963"/>
              <a:ext cx="138" cy="638"/>
            </a:xfrm>
            <a:custGeom>
              <a:avLst/>
              <a:gdLst>
                <a:gd name="T0" fmla="*/ 0 w 138"/>
                <a:gd name="T1" fmla="*/ 485 h 638"/>
                <a:gd name="T2" fmla="*/ 138 w 138"/>
                <a:gd name="T3" fmla="*/ 638 h 638"/>
                <a:gd name="T4" fmla="*/ 138 w 138"/>
                <a:gd name="T5" fmla="*/ 77 h 638"/>
                <a:gd name="T6" fmla="*/ 116 w 138"/>
                <a:gd name="T7" fmla="*/ 49 h 638"/>
                <a:gd name="T8" fmla="*/ 0 w 138"/>
                <a:gd name="T9" fmla="*/ 0 h 638"/>
                <a:gd name="T10" fmla="*/ 0 w 138"/>
                <a:gd name="T11" fmla="*/ 485 h 638"/>
                <a:gd name="T12" fmla="*/ 0 60000 65536"/>
                <a:gd name="T13" fmla="*/ 0 60000 65536"/>
                <a:gd name="T14" fmla="*/ 0 60000 65536"/>
                <a:gd name="T15" fmla="*/ 0 60000 65536"/>
                <a:gd name="T16" fmla="*/ 0 60000 65536"/>
                <a:gd name="T17" fmla="*/ 0 60000 65536"/>
                <a:gd name="T18" fmla="*/ 0 w 138"/>
                <a:gd name="T19" fmla="*/ 0 h 638"/>
                <a:gd name="T20" fmla="*/ 138 w 138"/>
                <a:gd name="T21" fmla="*/ 638 h 638"/>
              </a:gdLst>
              <a:ahLst/>
              <a:cxnLst>
                <a:cxn ang="T12">
                  <a:pos x="T0" y="T1"/>
                </a:cxn>
                <a:cxn ang="T13">
                  <a:pos x="T2" y="T3"/>
                </a:cxn>
                <a:cxn ang="T14">
                  <a:pos x="T4" y="T5"/>
                </a:cxn>
                <a:cxn ang="T15">
                  <a:pos x="T6" y="T7"/>
                </a:cxn>
                <a:cxn ang="T16">
                  <a:pos x="T8" y="T9"/>
                </a:cxn>
                <a:cxn ang="T17">
                  <a:pos x="T10" y="T11"/>
                </a:cxn>
              </a:cxnLst>
              <a:rect l="T18" t="T19" r="T20" b="T21"/>
              <a:pathLst>
                <a:path w="138" h="638">
                  <a:moveTo>
                    <a:pt x="0" y="485"/>
                  </a:moveTo>
                  <a:lnTo>
                    <a:pt x="138" y="638"/>
                  </a:lnTo>
                  <a:lnTo>
                    <a:pt x="138" y="77"/>
                  </a:lnTo>
                  <a:lnTo>
                    <a:pt x="116" y="49"/>
                  </a:lnTo>
                  <a:lnTo>
                    <a:pt x="0" y="0"/>
                  </a:lnTo>
                  <a:lnTo>
                    <a:pt x="0" y="485"/>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2" name="Rectangle 201">
              <a:extLst>
                <a:ext uri="{FF2B5EF4-FFF2-40B4-BE49-F238E27FC236}">
                  <a16:creationId xmlns:a16="http://schemas.microsoft.com/office/drawing/2014/main" id="{13E00425-4B66-AB4D-8A2D-6085B26174E7}"/>
                </a:ext>
              </a:extLst>
            </p:cNvPr>
            <p:cNvSpPr>
              <a:spLocks noChangeArrowheads="1"/>
            </p:cNvSpPr>
            <p:nvPr/>
          </p:nvSpPr>
          <p:spPr bwMode="auto">
            <a:xfrm>
              <a:off x="2716" y="3035"/>
              <a:ext cx="84" cy="567"/>
            </a:xfrm>
            <a:prstGeom prst="rect">
              <a:avLst/>
            </a:prstGeom>
            <a:solidFill>
              <a:srgbClr val="E0E0E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3" name="Freeform 202">
              <a:extLst>
                <a:ext uri="{FF2B5EF4-FFF2-40B4-BE49-F238E27FC236}">
                  <a16:creationId xmlns:a16="http://schemas.microsoft.com/office/drawing/2014/main" id="{DD954F50-72C1-B049-BB60-2351C9AA7FB8}"/>
                </a:ext>
              </a:extLst>
            </p:cNvPr>
            <p:cNvSpPr>
              <a:spLocks/>
            </p:cNvSpPr>
            <p:nvPr/>
          </p:nvSpPr>
          <p:spPr bwMode="auto">
            <a:xfrm>
              <a:off x="2713" y="3035"/>
              <a:ext cx="86" cy="64"/>
            </a:xfrm>
            <a:custGeom>
              <a:avLst/>
              <a:gdLst>
                <a:gd name="T0" fmla="*/ 0 w 86"/>
                <a:gd name="T1" fmla="*/ 0 h 64"/>
                <a:gd name="T2" fmla="*/ 86 w 86"/>
                <a:gd name="T3" fmla="*/ 0 h 64"/>
                <a:gd name="T4" fmla="*/ 86 w 86"/>
                <a:gd name="T5" fmla="*/ 64 h 64"/>
                <a:gd name="T6" fmla="*/ 0 w 86"/>
                <a:gd name="T7" fmla="*/ 30 h 64"/>
                <a:gd name="T8" fmla="*/ 0 w 86"/>
                <a:gd name="T9" fmla="*/ 0 h 64"/>
                <a:gd name="T10" fmla="*/ 0 60000 65536"/>
                <a:gd name="T11" fmla="*/ 0 60000 65536"/>
                <a:gd name="T12" fmla="*/ 0 60000 65536"/>
                <a:gd name="T13" fmla="*/ 0 60000 65536"/>
                <a:gd name="T14" fmla="*/ 0 60000 65536"/>
                <a:gd name="T15" fmla="*/ 0 w 86"/>
                <a:gd name="T16" fmla="*/ 0 h 64"/>
                <a:gd name="T17" fmla="*/ 86 w 86"/>
                <a:gd name="T18" fmla="*/ 64 h 64"/>
              </a:gdLst>
              <a:ahLst/>
              <a:cxnLst>
                <a:cxn ang="T10">
                  <a:pos x="T0" y="T1"/>
                </a:cxn>
                <a:cxn ang="T11">
                  <a:pos x="T2" y="T3"/>
                </a:cxn>
                <a:cxn ang="T12">
                  <a:pos x="T4" y="T5"/>
                </a:cxn>
                <a:cxn ang="T13">
                  <a:pos x="T6" y="T7"/>
                </a:cxn>
                <a:cxn ang="T14">
                  <a:pos x="T8" y="T9"/>
                </a:cxn>
              </a:cxnLst>
              <a:rect l="T15" t="T16" r="T17" b="T18"/>
              <a:pathLst>
                <a:path w="86" h="64">
                  <a:moveTo>
                    <a:pt x="0" y="0"/>
                  </a:moveTo>
                  <a:lnTo>
                    <a:pt x="86" y="0"/>
                  </a:lnTo>
                  <a:lnTo>
                    <a:pt x="86" y="64"/>
                  </a:lnTo>
                  <a:lnTo>
                    <a:pt x="0" y="30"/>
                  </a:lnTo>
                  <a:lnTo>
                    <a:pt x="0" y="0"/>
                  </a:lnTo>
                  <a:close/>
                </a:path>
              </a:pathLst>
            </a:custGeom>
            <a:solidFill>
              <a:srgbClr val="80808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4" name="Rectangle 203">
              <a:extLst>
                <a:ext uri="{FF2B5EF4-FFF2-40B4-BE49-F238E27FC236}">
                  <a16:creationId xmlns:a16="http://schemas.microsoft.com/office/drawing/2014/main" id="{22A08009-1999-8340-B34D-00847501D911}"/>
                </a:ext>
              </a:extLst>
            </p:cNvPr>
            <p:cNvSpPr>
              <a:spLocks noChangeArrowheads="1"/>
            </p:cNvSpPr>
            <p:nvPr/>
          </p:nvSpPr>
          <p:spPr bwMode="auto">
            <a:xfrm>
              <a:off x="2716" y="3118"/>
              <a:ext cx="41"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5" name="Rectangle 204">
              <a:extLst>
                <a:ext uri="{FF2B5EF4-FFF2-40B4-BE49-F238E27FC236}">
                  <a16:creationId xmlns:a16="http://schemas.microsoft.com/office/drawing/2014/main" id="{ECE2ED94-1F43-7E4E-98C4-32694BA67434}"/>
                </a:ext>
              </a:extLst>
            </p:cNvPr>
            <p:cNvSpPr>
              <a:spLocks noChangeArrowheads="1"/>
            </p:cNvSpPr>
            <p:nvPr/>
          </p:nvSpPr>
          <p:spPr bwMode="auto">
            <a:xfrm>
              <a:off x="2759" y="3117"/>
              <a:ext cx="43" cy="34"/>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6" name="Rectangle 205">
              <a:extLst>
                <a:ext uri="{FF2B5EF4-FFF2-40B4-BE49-F238E27FC236}">
                  <a16:creationId xmlns:a16="http://schemas.microsoft.com/office/drawing/2014/main" id="{0C426D68-6312-CF42-8A71-030756BA346B}"/>
                </a:ext>
              </a:extLst>
            </p:cNvPr>
            <p:cNvSpPr>
              <a:spLocks noChangeArrowheads="1"/>
            </p:cNvSpPr>
            <p:nvPr/>
          </p:nvSpPr>
          <p:spPr bwMode="auto">
            <a:xfrm>
              <a:off x="2737" y="3080"/>
              <a:ext cx="43"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Rectangle 206">
              <a:extLst>
                <a:ext uri="{FF2B5EF4-FFF2-40B4-BE49-F238E27FC236}">
                  <a16:creationId xmlns:a16="http://schemas.microsoft.com/office/drawing/2014/main" id="{AF557D8C-82DA-D149-9D2A-E95F8FD6ED15}"/>
                </a:ext>
              </a:extLst>
            </p:cNvPr>
            <p:cNvSpPr>
              <a:spLocks noChangeArrowheads="1"/>
            </p:cNvSpPr>
            <p:nvPr/>
          </p:nvSpPr>
          <p:spPr bwMode="auto">
            <a:xfrm>
              <a:off x="2781" y="3080"/>
              <a:ext cx="21"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Rectangle 207">
              <a:extLst>
                <a:ext uri="{FF2B5EF4-FFF2-40B4-BE49-F238E27FC236}">
                  <a16:creationId xmlns:a16="http://schemas.microsoft.com/office/drawing/2014/main" id="{49E9EC6D-3891-B04D-B683-B10CA171FAD7}"/>
                </a:ext>
              </a:extLst>
            </p:cNvPr>
            <p:cNvSpPr>
              <a:spLocks noChangeArrowheads="1"/>
            </p:cNvSpPr>
            <p:nvPr/>
          </p:nvSpPr>
          <p:spPr bwMode="auto">
            <a:xfrm>
              <a:off x="2712" y="3080"/>
              <a:ext cx="2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Rectangle 208">
              <a:extLst>
                <a:ext uri="{FF2B5EF4-FFF2-40B4-BE49-F238E27FC236}">
                  <a16:creationId xmlns:a16="http://schemas.microsoft.com/office/drawing/2014/main" id="{414370E7-0147-7A4B-983F-ECD22A6399B8}"/>
                </a:ext>
              </a:extLst>
            </p:cNvPr>
            <p:cNvSpPr>
              <a:spLocks noChangeArrowheads="1"/>
            </p:cNvSpPr>
            <p:nvPr/>
          </p:nvSpPr>
          <p:spPr bwMode="auto">
            <a:xfrm>
              <a:off x="2715" y="3041"/>
              <a:ext cx="43" cy="34"/>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Rectangle 209">
              <a:extLst>
                <a:ext uri="{FF2B5EF4-FFF2-40B4-BE49-F238E27FC236}">
                  <a16:creationId xmlns:a16="http://schemas.microsoft.com/office/drawing/2014/main" id="{BB3E0C9E-4796-634F-A868-3413FD7E8C7A}"/>
                </a:ext>
              </a:extLst>
            </p:cNvPr>
            <p:cNvSpPr>
              <a:spLocks noChangeArrowheads="1"/>
            </p:cNvSpPr>
            <p:nvPr/>
          </p:nvSpPr>
          <p:spPr bwMode="auto">
            <a:xfrm>
              <a:off x="2760" y="3042"/>
              <a:ext cx="43"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1" name="Rectangle 210">
              <a:extLst>
                <a:ext uri="{FF2B5EF4-FFF2-40B4-BE49-F238E27FC236}">
                  <a16:creationId xmlns:a16="http://schemas.microsoft.com/office/drawing/2014/main" id="{99857040-A010-9E45-8595-89BA0DFAF570}"/>
                </a:ext>
              </a:extLst>
            </p:cNvPr>
            <p:cNvSpPr>
              <a:spLocks noChangeArrowheads="1"/>
            </p:cNvSpPr>
            <p:nvPr/>
          </p:nvSpPr>
          <p:spPr bwMode="auto">
            <a:xfrm>
              <a:off x="2715" y="3193"/>
              <a:ext cx="40"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2" name="Rectangle 211">
              <a:extLst>
                <a:ext uri="{FF2B5EF4-FFF2-40B4-BE49-F238E27FC236}">
                  <a16:creationId xmlns:a16="http://schemas.microsoft.com/office/drawing/2014/main" id="{7C4ED204-CC28-344A-A5F2-88193FC1D0CE}"/>
                </a:ext>
              </a:extLst>
            </p:cNvPr>
            <p:cNvSpPr>
              <a:spLocks noChangeArrowheads="1"/>
            </p:cNvSpPr>
            <p:nvPr/>
          </p:nvSpPr>
          <p:spPr bwMode="auto">
            <a:xfrm>
              <a:off x="2759" y="3193"/>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3" name="Rectangle 212">
              <a:extLst>
                <a:ext uri="{FF2B5EF4-FFF2-40B4-BE49-F238E27FC236}">
                  <a16:creationId xmlns:a16="http://schemas.microsoft.com/office/drawing/2014/main" id="{A5F57FC6-093E-DD45-BB03-33A8476D5508}"/>
                </a:ext>
              </a:extLst>
            </p:cNvPr>
            <p:cNvSpPr>
              <a:spLocks noChangeArrowheads="1"/>
            </p:cNvSpPr>
            <p:nvPr/>
          </p:nvSpPr>
          <p:spPr bwMode="auto">
            <a:xfrm>
              <a:off x="2780" y="3155"/>
              <a:ext cx="2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4" name="Rectangle 213">
              <a:extLst>
                <a:ext uri="{FF2B5EF4-FFF2-40B4-BE49-F238E27FC236}">
                  <a16:creationId xmlns:a16="http://schemas.microsoft.com/office/drawing/2014/main" id="{928FED6B-7B20-1F45-BAEF-EE8CDE8DE6E6}"/>
                </a:ext>
              </a:extLst>
            </p:cNvPr>
            <p:cNvSpPr>
              <a:spLocks noChangeArrowheads="1"/>
            </p:cNvSpPr>
            <p:nvPr/>
          </p:nvSpPr>
          <p:spPr bwMode="auto">
            <a:xfrm>
              <a:off x="2716" y="3155"/>
              <a:ext cx="17"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5" name="Rectangle 214">
              <a:extLst>
                <a:ext uri="{FF2B5EF4-FFF2-40B4-BE49-F238E27FC236}">
                  <a16:creationId xmlns:a16="http://schemas.microsoft.com/office/drawing/2014/main" id="{1C0D14D0-7702-1D48-AE40-385680B51183}"/>
                </a:ext>
              </a:extLst>
            </p:cNvPr>
            <p:cNvSpPr>
              <a:spLocks noChangeArrowheads="1"/>
            </p:cNvSpPr>
            <p:nvPr/>
          </p:nvSpPr>
          <p:spPr bwMode="auto">
            <a:xfrm>
              <a:off x="2715" y="3266"/>
              <a:ext cx="40"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6" name="Rectangle 215">
              <a:extLst>
                <a:ext uri="{FF2B5EF4-FFF2-40B4-BE49-F238E27FC236}">
                  <a16:creationId xmlns:a16="http://schemas.microsoft.com/office/drawing/2014/main" id="{4D602AFA-AD3B-A84B-B623-F2A58374DD7A}"/>
                </a:ext>
              </a:extLst>
            </p:cNvPr>
            <p:cNvSpPr>
              <a:spLocks noChangeArrowheads="1"/>
            </p:cNvSpPr>
            <p:nvPr/>
          </p:nvSpPr>
          <p:spPr bwMode="auto">
            <a:xfrm>
              <a:off x="2759" y="3266"/>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7" name="Rectangle 216">
              <a:extLst>
                <a:ext uri="{FF2B5EF4-FFF2-40B4-BE49-F238E27FC236}">
                  <a16:creationId xmlns:a16="http://schemas.microsoft.com/office/drawing/2014/main" id="{36BF4237-7739-FB4E-9530-F0C0C18994CD}"/>
                </a:ext>
              </a:extLst>
            </p:cNvPr>
            <p:cNvSpPr>
              <a:spLocks noChangeArrowheads="1"/>
            </p:cNvSpPr>
            <p:nvPr/>
          </p:nvSpPr>
          <p:spPr bwMode="auto">
            <a:xfrm>
              <a:off x="2737" y="3229"/>
              <a:ext cx="4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8" name="Rectangle 217">
              <a:extLst>
                <a:ext uri="{FF2B5EF4-FFF2-40B4-BE49-F238E27FC236}">
                  <a16:creationId xmlns:a16="http://schemas.microsoft.com/office/drawing/2014/main" id="{5E1990E0-8793-C64F-A239-BD2338D67CD6}"/>
                </a:ext>
              </a:extLst>
            </p:cNvPr>
            <p:cNvSpPr>
              <a:spLocks noChangeArrowheads="1"/>
            </p:cNvSpPr>
            <p:nvPr/>
          </p:nvSpPr>
          <p:spPr bwMode="auto">
            <a:xfrm>
              <a:off x="2780" y="3229"/>
              <a:ext cx="22"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9" name="Rectangle 218">
              <a:extLst>
                <a:ext uri="{FF2B5EF4-FFF2-40B4-BE49-F238E27FC236}">
                  <a16:creationId xmlns:a16="http://schemas.microsoft.com/office/drawing/2014/main" id="{AB4D9D48-388B-7746-814B-FF52A69F781E}"/>
                </a:ext>
              </a:extLst>
            </p:cNvPr>
            <p:cNvSpPr>
              <a:spLocks noChangeArrowheads="1"/>
            </p:cNvSpPr>
            <p:nvPr/>
          </p:nvSpPr>
          <p:spPr bwMode="auto">
            <a:xfrm>
              <a:off x="2715" y="3229"/>
              <a:ext cx="18"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0" name="Rectangle 219">
              <a:extLst>
                <a:ext uri="{FF2B5EF4-FFF2-40B4-BE49-F238E27FC236}">
                  <a16:creationId xmlns:a16="http://schemas.microsoft.com/office/drawing/2014/main" id="{F0F8C3F6-0BE5-3047-99FB-E099E37369A3}"/>
                </a:ext>
              </a:extLst>
            </p:cNvPr>
            <p:cNvSpPr>
              <a:spLocks noChangeArrowheads="1"/>
            </p:cNvSpPr>
            <p:nvPr/>
          </p:nvSpPr>
          <p:spPr bwMode="auto">
            <a:xfrm>
              <a:off x="2715" y="3342"/>
              <a:ext cx="40"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1" name="Rectangle 220">
              <a:extLst>
                <a:ext uri="{FF2B5EF4-FFF2-40B4-BE49-F238E27FC236}">
                  <a16:creationId xmlns:a16="http://schemas.microsoft.com/office/drawing/2014/main" id="{9C82735E-2ACF-BB4A-96A3-ED1256F5762A}"/>
                </a:ext>
              </a:extLst>
            </p:cNvPr>
            <p:cNvSpPr>
              <a:spLocks noChangeArrowheads="1"/>
            </p:cNvSpPr>
            <p:nvPr/>
          </p:nvSpPr>
          <p:spPr bwMode="auto">
            <a:xfrm>
              <a:off x="2759" y="3342"/>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2" name="Rectangle 221">
              <a:extLst>
                <a:ext uri="{FF2B5EF4-FFF2-40B4-BE49-F238E27FC236}">
                  <a16:creationId xmlns:a16="http://schemas.microsoft.com/office/drawing/2014/main" id="{F0072BBE-D542-C743-8EEC-AFE9D0DC266C}"/>
                </a:ext>
              </a:extLst>
            </p:cNvPr>
            <p:cNvSpPr>
              <a:spLocks noChangeArrowheads="1"/>
            </p:cNvSpPr>
            <p:nvPr/>
          </p:nvSpPr>
          <p:spPr bwMode="auto">
            <a:xfrm>
              <a:off x="2736" y="3304"/>
              <a:ext cx="43" cy="33"/>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3" name="Rectangle 222">
              <a:extLst>
                <a:ext uri="{FF2B5EF4-FFF2-40B4-BE49-F238E27FC236}">
                  <a16:creationId xmlns:a16="http://schemas.microsoft.com/office/drawing/2014/main" id="{E5F25948-6CEA-584E-8A39-45FCCA1E952F}"/>
                </a:ext>
              </a:extLst>
            </p:cNvPr>
            <p:cNvSpPr>
              <a:spLocks noChangeArrowheads="1"/>
            </p:cNvSpPr>
            <p:nvPr/>
          </p:nvSpPr>
          <p:spPr bwMode="auto">
            <a:xfrm>
              <a:off x="2780" y="3304"/>
              <a:ext cx="21"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4" name="Rectangle 223">
              <a:extLst>
                <a:ext uri="{FF2B5EF4-FFF2-40B4-BE49-F238E27FC236}">
                  <a16:creationId xmlns:a16="http://schemas.microsoft.com/office/drawing/2014/main" id="{B6E77972-935E-9C46-B7D6-7037ED2DC02B}"/>
                </a:ext>
              </a:extLst>
            </p:cNvPr>
            <p:cNvSpPr>
              <a:spLocks noChangeArrowheads="1"/>
            </p:cNvSpPr>
            <p:nvPr/>
          </p:nvSpPr>
          <p:spPr bwMode="auto">
            <a:xfrm>
              <a:off x="2716" y="3304"/>
              <a:ext cx="17"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5" name="Rectangle 224">
              <a:extLst>
                <a:ext uri="{FF2B5EF4-FFF2-40B4-BE49-F238E27FC236}">
                  <a16:creationId xmlns:a16="http://schemas.microsoft.com/office/drawing/2014/main" id="{49B027D0-D0F8-8E4A-9F98-51B2CBF48272}"/>
                </a:ext>
              </a:extLst>
            </p:cNvPr>
            <p:cNvSpPr>
              <a:spLocks noChangeArrowheads="1"/>
            </p:cNvSpPr>
            <p:nvPr/>
          </p:nvSpPr>
          <p:spPr bwMode="auto">
            <a:xfrm>
              <a:off x="2715" y="3417"/>
              <a:ext cx="4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6" name="Rectangle 225">
              <a:extLst>
                <a:ext uri="{FF2B5EF4-FFF2-40B4-BE49-F238E27FC236}">
                  <a16:creationId xmlns:a16="http://schemas.microsoft.com/office/drawing/2014/main" id="{0B68744C-7857-AC40-8CB2-78C47DB63FC7}"/>
                </a:ext>
              </a:extLst>
            </p:cNvPr>
            <p:cNvSpPr>
              <a:spLocks noChangeArrowheads="1"/>
            </p:cNvSpPr>
            <p:nvPr/>
          </p:nvSpPr>
          <p:spPr bwMode="auto">
            <a:xfrm>
              <a:off x="2759" y="3416"/>
              <a:ext cx="43" cy="34"/>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7" name="Rectangle 226">
              <a:extLst>
                <a:ext uri="{FF2B5EF4-FFF2-40B4-BE49-F238E27FC236}">
                  <a16:creationId xmlns:a16="http://schemas.microsoft.com/office/drawing/2014/main" id="{FD31AF55-6DF9-074D-8BC7-20A8C02A43D1}"/>
                </a:ext>
              </a:extLst>
            </p:cNvPr>
            <p:cNvSpPr>
              <a:spLocks noChangeArrowheads="1"/>
            </p:cNvSpPr>
            <p:nvPr/>
          </p:nvSpPr>
          <p:spPr bwMode="auto">
            <a:xfrm>
              <a:off x="2737" y="3379"/>
              <a:ext cx="43"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8" name="Rectangle 227">
              <a:extLst>
                <a:ext uri="{FF2B5EF4-FFF2-40B4-BE49-F238E27FC236}">
                  <a16:creationId xmlns:a16="http://schemas.microsoft.com/office/drawing/2014/main" id="{917E9FE8-E010-5F4C-BACF-AD181732E90B}"/>
                </a:ext>
              </a:extLst>
            </p:cNvPr>
            <p:cNvSpPr>
              <a:spLocks noChangeArrowheads="1"/>
            </p:cNvSpPr>
            <p:nvPr/>
          </p:nvSpPr>
          <p:spPr bwMode="auto">
            <a:xfrm>
              <a:off x="2781" y="3379"/>
              <a:ext cx="21"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Rectangle 228">
              <a:extLst>
                <a:ext uri="{FF2B5EF4-FFF2-40B4-BE49-F238E27FC236}">
                  <a16:creationId xmlns:a16="http://schemas.microsoft.com/office/drawing/2014/main" id="{053A8849-8D60-7E4A-ACB7-B5B71CE87C81}"/>
                </a:ext>
              </a:extLst>
            </p:cNvPr>
            <p:cNvSpPr>
              <a:spLocks noChangeArrowheads="1"/>
            </p:cNvSpPr>
            <p:nvPr/>
          </p:nvSpPr>
          <p:spPr bwMode="auto">
            <a:xfrm>
              <a:off x="2715" y="3492"/>
              <a:ext cx="40" cy="33"/>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0" name="Rectangle 229">
              <a:extLst>
                <a:ext uri="{FF2B5EF4-FFF2-40B4-BE49-F238E27FC236}">
                  <a16:creationId xmlns:a16="http://schemas.microsoft.com/office/drawing/2014/main" id="{A6C6AC0F-595A-E34F-9783-24F0E4D6BFFE}"/>
                </a:ext>
              </a:extLst>
            </p:cNvPr>
            <p:cNvSpPr>
              <a:spLocks noChangeArrowheads="1"/>
            </p:cNvSpPr>
            <p:nvPr/>
          </p:nvSpPr>
          <p:spPr bwMode="auto">
            <a:xfrm>
              <a:off x="2759" y="3492"/>
              <a:ext cx="4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1" name="Rectangle 230">
              <a:extLst>
                <a:ext uri="{FF2B5EF4-FFF2-40B4-BE49-F238E27FC236}">
                  <a16:creationId xmlns:a16="http://schemas.microsoft.com/office/drawing/2014/main" id="{A159D670-6731-9948-AF53-4AAD8ACE411B}"/>
                </a:ext>
              </a:extLst>
            </p:cNvPr>
            <p:cNvSpPr>
              <a:spLocks noChangeArrowheads="1"/>
            </p:cNvSpPr>
            <p:nvPr/>
          </p:nvSpPr>
          <p:spPr bwMode="auto">
            <a:xfrm>
              <a:off x="2737" y="3455"/>
              <a:ext cx="42" cy="31"/>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2" name="Rectangle 231">
              <a:extLst>
                <a:ext uri="{FF2B5EF4-FFF2-40B4-BE49-F238E27FC236}">
                  <a16:creationId xmlns:a16="http://schemas.microsoft.com/office/drawing/2014/main" id="{3402133F-3EEE-7A49-A6F2-59517A55F440}"/>
                </a:ext>
              </a:extLst>
            </p:cNvPr>
            <p:cNvSpPr>
              <a:spLocks noChangeArrowheads="1"/>
            </p:cNvSpPr>
            <p:nvPr/>
          </p:nvSpPr>
          <p:spPr bwMode="auto">
            <a:xfrm>
              <a:off x="2780" y="3453"/>
              <a:ext cx="22"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3" name="Rectangle 232">
              <a:extLst>
                <a:ext uri="{FF2B5EF4-FFF2-40B4-BE49-F238E27FC236}">
                  <a16:creationId xmlns:a16="http://schemas.microsoft.com/office/drawing/2014/main" id="{BA1A55D1-28D5-994F-AD37-6FEFF74E3B15}"/>
                </a:ext>
              </a:extLst>
            </p:cNvPr>
            <p:cNvSpPr>
              <a:spLocks noChangeArrowheads="1"/>
            </p:cNvSpPr>
            <p:nvPr/>
          </p:nvSpPr>
          <p:spPr bwMode="auto">
            <a:xfrm>
              <a:off x="2716" y="3453"/>
              <a:ext cx="17" cy="33"/>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4" name="Rectangle 233">
              <a:extLst>
                <a:ext uri="{FF2B5EF4-FFF2-40B4-BE49-F238E27FC236}">
                  <a16:creationId xmlns:a16="http://schemas.microsoft.com/office/drawing/2014/main" id="{DE818C8C-E93D-8C4E-927B-BD91FFF8087B}"/>
                </a:ext>
              </a:extLst>
            </p:cNvPr>
            <p:cNvSpPr>
              <a:spLocks noChangeArrowheads="1"/>
            </p:cNvSpPr>
            <p:nvPr/>
          </p:nvSpPr>
          <p:spPr bwMode="auto">
            <a:xfrm>
              <a:off x="2715" y="3566"/>
              <a:ext cx="40"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5" name="Rectangle 234">
              <a:extLst>
                <a:ext uri="{FF2B5EF4-FFF2-40B4-BE49-F238E27FC236}">
                  <a16:creationId xmlns:a16="http://schemas.microsoft.com/office/drawing/2014/main" id="{A8430D00-D44C-7142-B812-B0429DC5D21B}"/>
                </a:ext>
              </a:extLst>
            </p:cNvPr>
            <p:cNvSpPr>
              <a:spLocks noChangeArrowheads="1"/>
            </p:cNvSpPr>
            <p:nvPr/>
          </p:nvSpPr>
          <p:spPr bwMode="auto">
            <a:xfrm>
              <a:off x="2759" y="3566"/>
              <a:ext cx="42" cy="32"/>
            </a:xfrm>
            <a:prstGeom prst="rect">
              <a:avLst/>
            </a:prstGeom>
            <a:solidFill>
              <a:srgbClr val="4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6" name="Rectangle 235">
              <a:extLst>
                <a:ext uri="{FF2B5EF4-FFF2-40B4-BE49-F238E27FC236}">
                  <a16:creationId xmlns:a16="http://schemas.microsoft.com/office/drawing/2014/main" id="{A3A35DC8-2EE7-9343-AB03-9F31292F1C09}"/>
                </a:ext>
              </a:extLst>
            </p:cNvPr>
            <p:cNvSpPr>
              <a:spLocks noChangeArrowheads="1"/>
            </p:cNvSpPr>
            <p:nvPr/>
          </p:nvSpPr>
          <p:spPr bwMode="auto">
            <a:xfrm>
              <a:off x="2737" y="3528"/>
              <a:ext cx="42"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7" name="Rectangle 236">
              <a:extLst>
                <a:ext uri="{FF2B5EF4-FFF2-40B4-BE49-F238E27FC236}">
                  <a16:creationId xmlns:a16="http://schemas.microsoft.com/office/drawing/2014/main" id="{C8EF365B-36B9-7B4B-AE17-9CC4442BEB16}"/>
                </a:ext>
              </a:extLst>
            </p:cNvPr>
            <p:cNvSpPr>
              <a:spLocks noChangeArrowheads="1"/>
            </p:cNvSpPr>
            <p:nvPr/>
          </p:nvSpPr>
          <p:spPr bwMode="auto">
            <a:xfrm>
              <a:off x="2780" y="3528"/>
              <a:ext cx="22"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8" name="Rectangle 237">
              <a:extLst>
                <a:ext uri="{FF2B5EF4-FFF2-40B4-BE49-F238E27FC236}">
                  <a16:creationId xmlns:a16="http://schemas.microsoft.com/office/drawing/2014/main" id="{5449785B-39F3-6C4A-81BE-28A35D90E13F}"/>
                </a:ext>
              </a:extLst>
            </p:cNvPr>
            <p:cNvSpPr>
              <a:spLocks noChangeArrowheads="1"/>
            </p:cNvSpPr>
            <p:nvPr/>
          </p:nvSpPr>
          <p:spPr bwMode="auto">
            <a:xfrm>
              <a:off x="2715" y="3528"/>
              <a:ext cx="18" cy="32"/>
            </a:xfrm>
            <a:prstGeom prst="rect">
              <a:avLst/>
            </a:prstGeom>
            <a:solidFill>
              <a:srgbClr val="E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59" name="Freeform 238">
              <a:extLst>
                <a:ext uri="{FF2B5EF4-FFF2-40B4-BE49-F238E27FC236}">
                  <a16:creationId xmlns:a16="http://schemas.microsoft.com/office/drawing/2014/main" id="{54CD4EB9-123B-0D49-AE0A-510F2D4487A7}"/>
                </a:ext>
              </a:extLst>
            </p:cNvPr>
            <p:cNvSpPr>
              <a:spLocks/>
            </p:cNvSpPr>
            <p:nvPr/>
          </p:nvSpPr>
          <p:spPr bwMode="auto">
            <a:xfrm>
              <a:off x="2704" y="3555"/>
              <a:ext cx="12" cy="41"/>
            </a:xfrm>
            <a:custGeom>
              <a:avLst/>
              <a:gdLst>
                <a:gd name="T0" fmla="*/ 12 w 12"/>
                <a:gd name="T1" fmla="*/ 11 h 41"/>
                <a:gd name="T2" fmla="*/ 12 w 12"/>
                <a:gd name="T3" fmla="*/ 41 h 41"/>
                <a:gd name="T4" fmla="*/ 0 w 12"/>
                <a:gd name="T5" fmla="*/ 29 h 41"/>
                <a:gd name="T6" fmla="*/ 0 w 12"/>
                <a:gd name="T7" fmla="*/ 0 h 41"/>
                <a:gd name="T8" fmla="*/ 12 w 12"/>
                <a:gd name="T9" fmla="*/ 11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1"/>
                  </a:moveTo>
                  <a:lnTo>
                    <a:pt x="12" y="41"/>
                  </a:lnTo>
                  <a:lnTo>
                    <a:pt x="0" y="29"/>
                  </a:lnTo>
                  <a:lnTo>
                    <a:pt x="0" y="0"/>
                  </a:lnTo>
                  <a:lnTo>
                    <a:pt x="12" y="1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0" name="Freeform 239">
              <a:extLst>
                <a:ext uri="{FF2B5EF4-FFF2-40B4-BE49-F238E27FC236}">
                  <a16:creationId xmlns:a16="http://schemas.microsoft.com/office/drawing/2014/main" id="{15958C4D-198A-C24A-B450-15AEA3A0CF48}"/>
                </a:ext>
              </a:extLst>
            </p:cNvPr>
            <p:cNvSpPr>
              <a:spLocks/>
            </p:cNvSpPr>
            <p:nvPr/>
          </p:nvSpPr>
          <p:spPr bwMode="auto">
            <a:xfrm>
              <a:off x="2667" y="3513"/>
              <a:ext cx="35" cy="70"/>
            </a:xfrm>
            <a:custGeom>
              <a:avLst/>
              <a:gdLst>
                <a:gd name="T0" fmla="*/ 35 w 35"/>
                <a:gd name="T1" fmla="*/ 40 h 70"/>
                <a:gd name="T2" fmla="*/ 35 w 35"/>
                <a:gd name="T3" fmla="*/ 70 h 70"/>
                <a:gd name="T4" fmla="*/ 0 w 35"/>
                <a:gd name="T5" fmla="*/ 30 h 70"/>
                <a:gd name="T6" fmla="*/ 0 w 35"/>
                <a:gd name="T7" fmla="*/ 0 h 70"/>
                <a:gd name="T8" fmla="*/ 35 w 35"/>
                <a:gd name="T9" fmla="*/ 40 h 70"/>
                <a:gd name="T10" fmla="*/ 0 60000 65536"/>
                <a:gd name="T11" fmla="*/ 0 60000 65536"/>
                <a:gd name="T12" fmla="*/ 0 60000 65536"/>
                <a:gd name="T13" fmla="*/ 0 60000 65536"/>
                <a:gd name="T14" fmla="*/ 0 60000 65536"/>
                <a:gd name="T15" fmla="*/ 0 w 35"/>
                <a:gd name="T16" fmla="*/ 0 h 70"/>
                <a:gd name="T17" fmla="*/ 35 w 35"/>
                <a:gd name="T18" fmla="*/ 70 h 70"/>
              </a:gdLst>
              <a:ahLst/>
              <a:cxnLst>
                <a:cxn ang="T10">
                  <a:pos x="T0" y="T1"/>
                </a:cxn>
                <a:cxn ang="T11">
                  <a:pos x="T2" y="T3"/>
                </a:cxn>
                <a:cxn ang="T12">
                  <a:pos x="T4" y="T5"/>
                </a:cxn>
                <a:cxn ang="T13">
                  <a:pos x="T6" y="T7"/>
                </a:cxn>
                <a:cxn ang="T14">
                  <a:pos x="T8" y="T9"/>
                </a:cxn>
              </a:cxnLst>
              <a:rect l="T15" t="T16" r="T17" b="T18"/>
              <a:pathLst>
                <a:path w="35" h="70">
                  <a:moveTo>
                    <a:pt x="35" y="40"/>
                  </a:moveTo>
                  <a:lnTo>
                    <a:pt x="35" y="70"/>
                  </a:lnTo>
                  <a:lnTo>
                    <a:pt x="0" y="30"/>
                  </a:lnTo>
                  <a:lnTo>
                    <a:pt x="0" y="0"/>
                  </a:lnTo>
                  <a:lnTo>
                    <a:pt x="35" y="40"/>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1" name="Freeform 240">
              <a:extLst>
                <a:ext uri="{FF2B5EF4-FFF2-40B4-BE49-F238E27FC236}">
                  <a16:creationId xmlns:a16="http://schemas.microsoft.com/office/drawing/2014/main" id="{43C0C9CE-8E2E-BB46-8248-6A60CF27FBB0}"/>
                </a:ext>
              </a:extLst>
            </p:cNvPr>
            <p:cNvSpPr>
              <a:spLocks/>
            </p:cNvSpPr>
            <p:nvPr/>
          </p:nvSpPr>
          <p:spPr bwMode="auto">
            <a:xfrm>
              <a:off x="2631" y="3474"/>
              <a:ext cx="35" cy="67"/>
            </a:xfrm>
            <a:custGeom>
              <a:avLst/>
              <a:gdLst>
                <a:gd name="T0" fmla="*/ 35 w 35"/>
                <a:gd name="T1" fmla="*/ 39 h 67"/>
                <a:gd name="T2" fmla="*/ 35 w 35"/>
                <a:gd name="T3" fmla="*/ 67 h 67"/>
                <a:gd name="T4" fmla="*/ 0 w 35"/>
                <a:gd name="T5" fmla="*/ 28 h 67"/>
                <a:gd name="T6" fmla="*/ 0 w 35"/>
                <a:gd name="T7" fmla="*/ 0 h 67"/>
                <a:gd name="T8" fmla="*/ 35 w 35"/>
                <a:gd name="T9" fmla="*/ 39 h 67"/>
                <a:gd name="T10" fmla="*/ 0 60000 65536"/>
                <a:gd name="T11" fmla="*/ 0 60000 65536"/>
                <a:gd name="T12" fmla="*/ 0 60000 65536"/>
                <a:gd name="T13" fmla="*/ 0 60000 65536"/>
                <a:gd name="T14" fmla="*/ 0 60000 65536"/>
                <a:gd name="T15" fmla="*/ 0 w 35"/>
                <a:gd name="T16" fmla="*/ 0 h 67"/>
                <a:gd name="T17" fmla="*/ 35 w 35"/>
                <a:gd name="T18" fmla="*/ 67 h 67"/>
              </a:gdLst>
              <a:ahLst/>
              <a:cxnLst>
                <a:cxn ang="T10">
                  <a:pos x="T0" y="T1"/>
                </a:cxn>
                <a:cxn ang="T11">
                  <a:pos x="T2" y="T3"/>
                </a:cxn>
                <a:cxn ang="T12">
                  <a:pos x="T4" y="T5"/>
                </a:cxn>
                <a:cxn ang="T13">
                  <a:pos x="T6" y="T7"/>
                </a:cxn>
                <a:cxn ang="T14">
                  <a:pos x="T8" y="T9"/>
                </a:cxn>
              </a:cxnLst>
              <a:rect l="T15" t="T16" r="T17" b="T18"/>
              <a:pathLst>
                <a:path w="35" h="67">
                  <a:moveTo>
                    <a:pt x="35" y="39"/>
                  </a:moveTo>
                  <a:lnTo>
                    <a:pt x="35" y="67"/>
                  </a:lnTo>
                  <a:lnTo>
                    <a:pt x="0" y="28"/>
                  </a:lnTo>
                  <a:lnTo>
                    <a:pt x="0" y="0"/>
                  </a:lnTo>
                  <a:lnTo>
                    <a:pt x="35" y="3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2" name="Freeform 241">
              <a:extLst>
                <a:ext uri="{FF2B5EF4-FFF2-40B4-BE49-F238E27FC236}">
                  <a16:creationId xmlns:a16="http://schemas.microsoft.com/office/drawing/2014/main" id="{6C9A2AAD-ADF5-5D4D-AF7F-0556B66C4CCC}"/>
                </a:ext>
              </a:extLst>
            </p:cNvPr>
            <p:cNvSpPr>
              <a:spLocks/>
            </p:cNvSpPr>
            <p:nvPr/>
          </p:nvSpPr>
          <p:spPr bwMode="auto">
            <a:xfrm>
              <a:off x="2594" y="3435"/>
              <a:ext cx="34" cy="65"/>
            </a:xfrm>
            <a:custGeom>
              <a:avLst/>
              <a:gdLst>
                <a:gd name="T0" fmla="*/ 34 w 34"/>
                <a:gd name="T1" fmla="*/ 37 h 65"/>
                <a:gd name="T2" fmla="*/ 34 w 34"/>
                <a:gd name="T3" fmla="*/ 65 h 65"/>
                <a:gd name="T4" fmla="*/ 0 w 34"/>
                <a:gd name="T5" fmla="*/ 28 h 65"/>
                <a:gd name="T6" fmla="*/ 0 w 34"/>
                <a:gd name="T7" fmla="*/ 0 h 65"/>
                <a:gd name="T8" fmla="*/ 34 w 34"/>
                <a:gd name="T9" fmla="*/ 37 h 65"/>
                <a:gd name="T10" fmla="*/ 0 60000 65536"/>
                <a:gd name="T11" fmla="*/ 0 60000 65536"/>
                <a:gd name="T12" fmla="*/ 0 60000 65536"/>
                <a:gd name="T13" fmla="*/ 0 60000 65536"/>
                <a:gd name="T14" fmla="*/ 0 60000 65536"/>
                <a:gd name="T15" fmla="*/ 0 w 34"/>
                <a:gd name="T16" fmla="*/ 0 h 65"/>
                <a:gd name="T17" fmla="*/ 34 w 34"/>
                <a:gd name="T18" fmla="*/ 65 h 65"/>
              </a:gdLst>
              <a:ahLst/>
              <a:cxnLst>
                <a:cxn ang="T10">
                  <a:pos x="T0" y="T1"/>
                </a:cxn>
                <a:cxn ang="T11">
                  <a:pos x="T2" y="T3"/>
                </a:cxn>
                <a:cxn ang="T12">
                  <a:pos x="T4" y="T5"/>
                </a:cxn>
                <a:cxn ang="T13">
                  <a:pos x="T6" y="T7"/>
                </a:cxn>
                <a:cxn ang="T14">
                  <a:pos x="T8" y="T9"/>
                </a:cxn>
              </a:cxnLst>
              <a:rect l="T15" t="T16" r="T17" b="T18"/>
              <a:pathLst>
                <a:path w="34" h="65">
                  <a:moveTo>
                    <a:pt x="34" y="37"/>
                  </a:moveTo>
                  <a:lnTo>
                    <a:pt x="34" y="65"/>
                  </a:lnTo>
                  <a:lnTo>
                    <a:pt x="0" y="28"/>
                  </a:lnTo>
                  <a:lnTo>
                    <a:pt x="0" y="0"/>
                  </a:lnTo>
                  <a:lnTo>
                    <a:pt x="34" y="37"/>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3" name="Freeform 242">
              <a:extLst>
                <a:ext uri="{FF2B5EF4-FFF2-40B4-BE49-F238E27FC236}">
                  <a16:creationId xmlns:a16="http://schemas.microsoft.com/office/drawing/2014/main" id="{52699FEB-7547-4C4C-ADFD-16A2EAB3E794}"/>
                </a:ext>
              </a:extLst>
            </p:cNvPr>
            <p:cNvSpPr>
              <a:spLocks/>
            </p:cNvSpPr>
            <p:nvPr/>
          </p:nvSpPr>
          <p:spPr bwMode="auto">
            <a:xfrm>
              <a:off x="2575" y="3414"/>
              <a:ext cx="17" cy="46"/>
            </a:xfrm>
            <a:custGeom>
              <a:avLst/>
              <a:gdLst>
                <a:gd name="T0" fmla="*/ 17 w 17"/>
                <a:gd name="T1" fmla="*/ 18 h 46"/>
                <a:gd name="T2" fmla="*/ 17 w 17"/>
                <a:gd name="T3" fmla="*/ 46 h 46"/>
                <a:gd name="T4" fmla="*/ 0 w 17"/>
                <a:gd name="T5" fmla="*/ 27 h 46"/>
                <a:gd name="T6" fmla="*/ 0 w 17"/>
                <a:gd name="T7" fmla="*/ 0 h 46"/>
                <a:gd name="T8" fmla="*/ 17 w 17"/>
                <a:gd name="T9" fmla="*/ 18 h 46"/>
                <a:gd name="T10" fmla="*/ 0 60000 65536"/>
                <a:gd name="T11" fmla="*/ 0 60000 65536"/>
                <a:gd name="T12" fmla="*/ 0 60000 65536"/>
                <a:gd name="T13" fmla="*/ 0 60000 65536"/>
                <a:gd name="T14" fmla="*/ 0 60000 65536"/>
                <a:gd name="T15" fmla="*/ 0 w 17"/>
                <a:gd name="T16" fmla="*/ 0 h 46"/>
                <a:gd name="T17" fmla="*/ 17 w 17"/>
                <a:gd name="T18" fmla="*/ 46 h 46"/>
              </a:gdLst>
              <a:ahLst/>
              <a:cxnLst>
                <a:cxn ang="T10">
                  <a:pos x="T0" y="T1"/>
                </a:cxn>
                <a:cxn ang="T11">
                  <a:pos x="T2" y="T3"/>
                </a:cxn>
                <a:cxn ang="T12">
                  <a:pos x="T4" y="T5"/>
                </a:cxn>
                <a:cxn ang="T13">
                  <a:pos x="T6" y="T7"/>
                </a:cxn>
                <a:cxn ang="T14">
                  <a:pos x="T8" y="T9"/>
                </a:cxn>
              </a:cxnLst>
              <a:rect l="T15" t="T16" r="T17" b="T18"/>
              <a:pathLst>
                <a:path w="17" h="46">
                  <a:moveTo>
                    <a:pt x="17" y="18"/>
                  </a:moveTo>
                  <a:lnTo>
                    <a:pt x="17" y="46"/>
                  </a:lnTo>
                  <a:lnTo>
                    <a:pt x="0" y="27"/>
                  </a:lnTo>
                  <a:lnTo>
                    <a:pt x="0" y="0"/>
                  </a:lnTo>
                  <a:lnTo>
                    <a:pt x="17"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4" name="Freeform 243">
              <a:extLst>
                <a:ext uri="{FF2B5EF4-FFF2-40B4-BE49-F238E27FC236}">
                  <a16:creationId xmlns:a16="http://schemas.microsoft.com/office/drawing/2014/main" id="{1AD32120-0503-4445-958F-97B59606E76F}"/>
                </a:ext>
              </a:extLst>
            </p:cNvPr>
            <p:cNvSpPr>
              <a:spLocks/>
            </p:cNvSpPr>
            <p:nvPr/>
          </p:nvSpPr>
          <p:spPr bwMode="auto">
            <a:xfrm>
              <a:off x="2704" y="3036"/>
              <a:ext cx="12" cy="36"/>
            </a:xfrm>
            <a:custGeom>
              <a:avLst/>
              <a:gdLst>
                <a:gd name="T0" fmla="*/ 12 w 12"/>
                <a:gd name="T1" fmla="*/ 5 h 36"/>
                <a:gd name="T2" fmla="*/ 12 w 12"/>
                <a:gd name="T3" fmla="*/ 36 h 36"/>
                <a:gd name="T4" fmla="*/ 0 w 12"/>
                <a:gd name="T5" fmla="*/ 31 h 36"/>
                <a:gd name="T6" fmla="*/ 0 w 12"/>
                <a:gd name="T7" fmla="*/ 0 h 36"/>
                <a:gd name="T8" fmla="*/ 12 w 12"/>
                <a:gd name="T9" fmla="*/ 5 h 36"/>
                <a:gd name="T10" fmla="*/ 0 60000 65536"/>
                <a:gd name="T11" fmla="*/ 0 60000 65536"/>
                <a:gd name="T12" fmla="*/ 0 60000 65536"/>
                <a:gd name="T13" fmla="*/ 0 60000 65536"/>
                <a:gd name="T14" fmla="*/ 0 60000 65536"/>
                <a:gd name="T15" fmla="*/ 0 w 12"/>
                <a:gd name="T16" fmla="*/ 0 h 36"/>
                <a:gd name="T17" fmla="*/ 12 w 12"/>
                <a:gd name="T18" fmla="*/ 36 h 36"/>
              </a:gdLst>
              <a:ahLst/>
              <a:cxnLst>
                <a:cxn ang="T10">
                  <a:pos x="T0" y="T1"/>
                </a:cxn>
                <a:cxn ang="T11">
                  <a:pos x="T2" y="T3"/>
                </a:cxn>
                <a:cxn ang="T12">
                  <a:pos x="T4" y="T5"/>
                </a:cxn>
                <a:cxn ang="T13">
                  <a:pos x="T6" y="T7"/>
                </a:cxn>
                <a:cxn ang="T14">
                  <a:pos x="T8" y="T9"/>
                </a:cxn>
              </a:cxnLst>
              <a:rect l="T15" t="T16" r="T17" b="T18"/>
              <a:pathLst>
                <a:path w="12" h="36">
                  <a:moveTo>
                    <a:pt x="12" y="5"/>
                  </a:moveTo>
                  <a:lnTo>
                    <a:pt x="12" y="36"/>
                  </a:lnTo>
                  <a:lnTo>
                    <a:pt x="0" y="31"/>
                  </a:lnTo>
                  <a:lnTo>
                    <a:pt x="0" y="0"/>
                  </a:lnTo>
                  <a:lnTo>
                    <a:pt x="12" y="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5" name="Freeform 244">
              <a:extLst>
                <a:ext uri="{FF2B5EF4-FFF2-40B4-BE49-F238E27FC236}">
                  <a16:creationId xmlns:a16="http://schemas.microsoft.com/office/drawing/2014/main" id="{98325D1D-970E-A947-A89A-005230AFF4C7}"/>
                </a:ext>
              </a:extLst>
            </p:cNvPr>
            <p:cNvSpPr>
              <a:spLocks/>
            </p:cNvSpPr>
            <p:nvPr/>
          </p:nvSpPr>
          <p:spPr bwMode="auto">
            <a:xfrm>
              <a:off x="2667" y="3016"/>
              <a:ext cx="35" cy="49"/>
            </a:xfrm>
            <a:custGeom>
              <a:avLst/>
              <a:gdLst>
                <a:gd name="T0" fmla="*/ 35 w 35"/>
                <a:gd name="T1" fmla="*/ 19 h 49"/>
                <a:gd name="T2" fmla="*/ 35 w 35"/>
                <a:gd name="T3" fmla="*/ 49 h 49"/>
                <a:gd name="T4" fmla="*/ 0 w 35"/>
                <a:gd name="T5" fmla="*/ 30 h 49"/>
                <a:gd name="T6" fmla="*/ 0 w 35"/>
                <a:gd name="T7" fmla="*/ 0 h 49"/>
                <a:gd name="T8" fmla="*/ 35 w 35"/>
                <a:gd name="T9" fmla="*/ 19 h 49"/>
                <a:gd name="T10" fmla="*/ 0 60000 65536"/>
                <a:gd name="T11" fmla="*/ 0 60000 65536"/>
                <a:gd name="T12" fmla="*/ 0 60000 65536"/>
                <a:gd name="T13" fmla="*/ 0 60000 65536"/>
                <a:gd name="T14" fmla="*/ 0 60000 65536"/>
                <a:gd name="T15" fmla="*/ 0 w 35"/>
                <a:gd name="T16" fmla="*/ 0 h 49"/>
                <a:gd name="T17" fmla="*/ 35 w 35"/>
                <a:gd name="T18" fmla="*/ 49 h 49"/>
              </a:gdLst>
              <a:ahLst/>
              <a:cxnLst>
                <a:cxn ang="T10">
                  <a:pos x="T0" y="T1"/>
                </a:cxn>
                <a:cxn ang="T11">
                  <a:pos x="T2" y="T3"/>
                </a:cxn>
                <a:cxn ang="T12">
                  <a:pos x="T4" y="T5"/>
                </a:cxn>
                <a:cxn ang="T13">
                  <a:pos x="T6" y="T7"/>
                </a:cxn>
                <a:cxn ang="T14">
                  <a:pos x="T8" y="T9"/>
                </a:cxn>
              </a:cxnLst>
              <a:rect l="T15" t="T16" r="T17" b="T18"/>
              <a:pathLst>
                <a:path w="35" h="49">
                  <a:moveTo>
                    <a:pt x="35" y="19"/>
                  </a:moveTo>
                  <a:lnTo>
                    <a:pt x="35" y="49"/>
                  </a:lnTo>
                  <a:lnTo>
                    <a:pt x="0" y="30"/>
                  </a:lnTo>
                  <a:lnTo>
                    <a:pt x="0" y="0"/>
                  </a:lnTo>
                  <a:lnTo>
                    <a:pt x="35" y="19"/>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6" name="Freeform 245">
              <a:extLst>
                <a:ext uri="{FF2B5EF4-FFF2-40B4-BE49-F238E27FC236}">
                  <a16:creationId xmlns:a16="http://schemas.microsoft.com/office/drawing/2014/main" id="{F9FA6144-2132-7649-9F9E-F0CAE70B73DC}"/>
                </a:ext>
              </a:extLst>
            </p:cNvPr>
            <p:cNvSpPr>
              <a:spLocks/>
            </p:cNvSpPr>
            <p:nvPr/>
          </p:nvSpPr>
          <p:spPr bwMode="auto">
            <a:xfrm>
              <a:off x="2631" y="2997"/>
              <a:ext cx="35" cy="46"/>
            </a:xfrm>
            <a:custGeom>
              <a:avLst/>
              <a:gdLst>
                <a:gd name="T0" fmla="*/ 35 w 35"/>
                <a:gd name="T1" fmla="*/ 18 h 46"/>
                <a:gd name="T2" fmla="*/ 35 w 35"/>
                <a:gd name="T3" fmla="*/ 46 h 46"/>
                <a:gd name="T4" fmla="*/ 0 w 35"/>
                <a:gd name="T5" fmla="*/ 28 h 46"/>
                <a:gd name="T6" fmla="*/ 0 w 35"/>
                <a:gd name="T7" fmla="*/ 0 h 46"/>
                <a:gd name="T8" fmla="*/ 35 w 35"/>
                <a:gd name="T9" fmla="*/ 18 h 46"/>
                <a:gd name="T10" fmla="*/ 0 60000 65536"/>
                <a:gd name="T11" fmla="*/ 0 60000 65536"/>
                <a:gd name="T12" fmla="*/ 0 60000 65536"/>
                <a:gd name="T13" fmla="*/ 0 60000 65536"/>
                <a:gd name="T14" fmla="*/ 0 60000 65536"/>
                <a:gd name="T15" fmla="*/ 0 w 35"/>
                <a:gd name="T16" fmla="*/ 0 h 46"/>
                <a:gd name="T17" fmla="*/ 35 w 35"/>
                <a:gd name="T18" fmla="*/ 46 h 46"/>
              </a:gdLst>
              <a:ahLst/>
              <a:cxnLst>
                <a:cxn ang="T10">
                  <a:pos x="T0" y="T1"/>
                </a:cxn>
                <a:cxn ang="T11">
                  <a:pos x="T2" y="T3"/>
                </a:cxn>
                <a:cxn ang="T12">
                  <a:pos x="T4" y="T5"/>
                </a:cxn>
                <a:cxn ang="T13">
                  <a:pos x="T6" y="T7"/>
                </a:cxn>
                <a:cxn ang="T14">
                  <a:pos x="T8" y="T9"/>
                </a:cxn>
              </a:cxnLst>
              <a:rect l="T15" t="T16" r="T17" b="T18"/>
              <a:pathLst>
                <a:path w="35" h="46">
                  <a:moveTo>
                    <a:pt x="35" y="18"/>
                  </a:moveTo>
                  <a:lnTo>
                    <a:pt x="35" y="46"/>
                  </a:lnTo>
                  <a:lnTo>
                    <a:pt x="0" y="28"/>
                  </a:lnTo>
                  <a:lnTo>
                    <a:pt x="0" y="0"/>
                  </a:lnTo>
                  <a:lnTo>
                    <a:pt x="35"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7" name="Freeform 246">
              <a:extLst>
                <a:ext uri="{FF2B5EF4-FFF2-40B4-BE49-F238E27FC236}">
                  <a16:creationId xmlns:a16="http://schemas.microsoft.com/office/drawing/2014/main" id="{2135AEC4-9347-D647-A215-FB98DA02D3C6}"/>
                </a:ext>
              </a:extLst>
            </p:cNvPr>
            <p:cNvSpPr>
              <a:spLocks/>
            </p:cNvSpPr>
            <p:nvPr/>
          </p:nvSpPr>
          <p:spPr bwMode="auto">
            <a:xfrm>
              <a:off x="2594" y="2977"/>
              <a:ext cx="34" cy="46"/>
            </a:xfrm>
            <a:custGeom>
              <a:avLst/>
              <a:gdLst>
                <a:gd name="T0" fmla="*/ 34 w 34"/>
                <a:gd name="T1" fmla="*/ 18 h 46"/>
                <a:gd name="T2" fmla="*/ 34 w 34"/>
                <a:gd name="T3" fmla="*/ 46 h 46"/>
                <a:gd name="T4" fmla="*/ 0 w 34"/>
                <a:gd name="T5" fmla="*/ 28 h 46"/>
                <a:gd name="T6" fmla="*/ 0 w 34"/>
                <a:gd name="T7" fmla="*/ 0 h 46"/>
                <a:gd name="T8" fmla="*/ 34 w 34"/>
                <a:gd name="T9" fmla="*/ 18 h 46"/>
                <a:gd name="T10" fmla="*/ 0 60000 65536"/>
                <a:gd name="T11" fmla="*/ 0 60000 65536"/>
                <a:gd name="T12" fmla="*/ 0 60000 65536"/>
                <a:gd name="T13" fmla="*/ 0 60000 65536"/>
                <a:gd name="T14" fmla="*/ 0 60000 65536"/>
                <a:gd name="T15" fmla="*/ 0 w 34"/>
                <a:gd name="T16" fmla="*/ 0 h 46"/>
                <a:gd name="T17" fmla="*/ 34 w 34"/>
                <a:gd name="T18" fmla="*/ 46 h 46"/>
              </a:gdLst>
              <a:ahLst/>
              <a:cxnLst>
                <a:cxn ang="T10">
                  <a:pos x="T0" y="T1"/>
                </a:cxn>
                <a:cxn ang="T11">
                  <a:pos x="T2" y="T3"/>
                </a:cxn>
                <a:cxn ang="T12">
                  <a:pos x="T4" y="T5"/>
                </a:cxn>
                <a:cxn ang="T13">
                  <a:pos x="T6" y="T7"/>
                </a:cxn>
                <a:cxn ang="T14">
                  <a:pos x="T8" y="T9"/>
                </a:cxn>
              </a:cxnLst>
              <a:rect l="T15" t="T16" r="T17" b="T18"/>
              <a:pathLst>
                <a:path w="34" h="46">
                  <a:moveTo>
                    <a:pt x="34" y="18"/>
                  </a:moveTo>
                  <a:lnTo>
                    <a:pt x="34" y="46"/>
                  </a:lnTo>
                  <a:lnTo>
                    <a:pt x="0" y="28"/>
                  </a:lnTo>
                  <a:lnTo>
                    <a:pt x="0" y="0"/>
                  </a:lnTo>
                  <a:lnTo>
                    <a:pt x="34" y="1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8" name="Freeform 247">
              <a:extLst>
                <a:ext uri="{FF2B5EF4-FFF2-40B4-BE49-F238E27FC236}">
                  <a16:creationId xmlns:a16="http://schemas.microsoft.com/office/drawing/2014/main" id="{1687C3C4-6F4F-504E-A87C-1C3CC27DA4D7}"/>
                </a:ext>
              </a:extLst>
            </p:cNvPr>
            <p:cNvSpPr>
              <a:spLocks/>
            </p:cNvSpPr>
            <p:nvPr/>
          </p:nvSpPr>
          <p:spPr bwMode="auto">
            <a:xfrm>
              <a:off x="2575" y="2966"/>
              <a:ext cx="17" cy="36"/>
            </a:xfrm>
            <a:custGeom>
              <a:avLst/>
              <a:gdLst>
                <a:gd name="T0" fmla="*/ 17 w 17"/>
                <a:gd name="T1" fmla="*/ 10 h 36"/>
                <a:gd name="T2" fmla="*/ 17 w 17"/>
                <a:gd name="T3" fmla="*/ 36 h 36"/>
                <a:gd name="T4" fmla="*/ 0 w 17"/>
                <a:gd name="T5" fmla="*/ 28 h 36"/>
                <a:gd name="T6" fmla="*/ 0 w 17"/>
                <a:gd name="T7" fmla="*/ 0 h 36"/>
                <a:gd name="T8" fmla="*/ 17 w 17"/>
                <a:gd name="T9" fmla="*/ 10 h 36"/>
                <a:gd name="T10" fmla="*/ 0 60000 65536"/>
                <a:gd name="T11" fmla="*/ 0 60000 65536"/>
                <a:gd name="T12" fmla="*/ 0 60000 65536"/>
                <a:gd name="T13" fmla="*/ 0 60000 65536"/>
                <a:gd name="T14" fmla="*/ 0 60000 65536"/>
                <a:gd name="T15" fmla="*/ 0 w 17"/>
                <a:gd name="T16" fmla="*/ 0 h 36"/>
                <a:gd name="T17" fmla="*/ 17 w 17"/>
                <a:gd name="T18" fmla="*/ 36 h 36"/>
              </a:gdLst>
              <a:ahLst/>
              <a:cxnLst>
                <a:cxn ang="T10">
                  <a:pos x="T0" y="T1"/>
                </a:cxn>
                <a:cxn ang="T11">
                  <a:pos x="T2" y="T3"/>
                </a:cxn>
                <a:cxn ang="T12">
                  <a:pos x="T4" y="T5"/>
                </a:cxn>
                <a:cxn ang="T13">
                  <a:pos x="T6" y="T7"/>
                </a:cxn>
                <a:cxn ang="T14">
                  <a:pos x="T8" y="T9"/>
                </a:cxn>
              </a:cxnLst>
              <a:rect l="T15" t="T16" r="T17" b="T18"/>
              <a:pathLst>
                <a:path w="17" h="36">
                  <a:moveTo>
                    <a:pt x="17" y="10"/>
                  </a:moveTo>
                  <a:lnTo>
                    <a:pt x="17" y="36"/>
                  </a:lnTo>
                  <a:lnTo>
                    <a:pt x="0" y="28"/>
                  </a:lnTo>
                  <a:lnTo>
                    <a:pt x="0" y="0"/>
                  </a:lnTo>
                  <a:lnTo>
                    <a:pt x="17" y="10"/>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9" name="Freeform 248">
              <a:extLst>
                <a:ext uri="{FF2B5EF4-FFF2-40B4-BE49-F238E27FC236}">
                  <a16:creationId xmlns:a16="http://schemas.microsoft.com/office/drawing/2014/main" id="{1239B350-0D86-F44B-81F9-0972D41EA063}"/>
                </a:ext>
              </a:extLst>
            </p:cNvPr>
            <p:cNvSpPr>
              <a:spLocks/>
            </p:cNvSpPr>
            <p:nvPr/>
          </p:nvSpPr>
          <p:spPr bwMode="auto">
            <a:xfrm>
              <a:off x="2667" y="3087"/>
              <a:ext cx="35" cy="52"/>
            </a:xfrm>
            <a:custGeom>
              <a:avLst/>
              <a:gdLst>
                <a:gd name="T0" fmla="*/ 35 w 35"/>
                <a:gd name="T1" fmla="*/ 22 h 52"/>
                <a:gd name="T2" fmla="*/ 35 w 35"/>
                <a:gd name="T3" fmla="*/ 52 h 52"/>
                <a:gd name="T4" fmla="*/ 0 w 35"/>
                <a:gd name="T5" fmla="*/ 29 h 52"/>
                <a:gd name="T6" fmla="*/ 0 w 35"/>
                <a:gd name="T7" fmla="*/ 0 h 52"/>
                <a:gd name="T8" fmla="*/ 35 w 35"/>
                <a:gd name="T9" fmla="*/ 22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2"/>
                  </a:moveTo>
                  <a:lnTo>
                    <a:pt x="35" y="52"/>
                  </a:lnTo>
                  <a:lnTo>
                    <a:pt x="0" y="29"/>
                  </a:lnTo>
                  <a:lnTo>
                    <a:pt x="0" y="0"/>
                  </a:lnTo>
                  <a:lnTo>
                    <a:pt x="35" y="2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0" name="Freeform 249">
              <a:extLst>
                <a:ext uri="{FF2B5EF4-FFF2-40B4-BE49-F238E27FC236}">
                  <a16:creationId xmlns:a16="http://schemas.microsoft.com/office/drawing/2014/main" id="{2B4D852C-5B91-934E-A252-DB80B2B50040}"/>
                </a:ext>
              </a:extLst>
            </p:cNvPr>
            <p:cNvSpPr>
              <a:spLocks/>
            </p:cNvSpPr>
            <p:nvPr/>
          </p:nvSpPr>
          <p:spPr bwMode="auto">
            <a:xfrm>
              <a:off x="2631" y="3064"/>
              <a:ext cx="35" cy="52"/>
            </a:xfrm>
            <a:custGeom>
              <a:avLst/>
              <a:gdLst>
                <a:gd name="T0" fmla="*/ 35 w 35"/>
                <a:gd name="T1" fmla="*/ 23 h 52"/>
                <a:gd name="T2" fmla="*/ 35 w 35"/>
                <a:gd name="T3" fmla="*/ 52 h 52"/>
                <a:gd name="T4" fmla="*/ 0 w 35"/>
                <a:gd name="T5" fmla="*/ 30 h 52"/>
                <a:gd name="T6" fmla="*/ 0 w 35"/>
                <a:gd name="T7" fmla="*/ 0 h 52"/>
                <a:gd name="T8" fmla="*/ 35 w 35"/>
                <a:gd name="T9" fmla="*/ 23 h 52"/>
                <a:gd name="T10" fmla="*/ 0 60000 65536"/>
                <a:gd name="T11" fmla="*/ 0 60000 65536"/>
                <a:gd name="T12" fmla="*/ 0 60000 65536"/>
                <a:gd name="T13" fmla="*/ 0 60000 65536"/>
                <a:gd name="T14" fmla="*/ 0 60000 65536"/>
                <a:gd name="T15" fmla="*/ 0 w 35"/>
                <a:gd name="T16" fmla="*/ 0 h 52"/>
                <a:gd name="T17" fmla="*/ 35 w 35"/>
                <a:gd name="T18" fmla="*/ 52 h 52"/>
              </a:gdLst>
              <a:ahLst/>
              <a:cxnLst>
                <a:cxn ang="T10">
                  <a:pos x="T0" y="T1"/>
                </a:cxn>
                <a:cxn ang="T11">
                  <a:pos x="T2" y="T3"/>
                </a:cxn>
                <a:cxn ang="T12">
                  <a:pos x="T4" y="T5"/>
                </a:cxn>
                <a:cxn ang="T13">
                  <a:pos x="T6" y="T7"/>
                </a:cxn>
                <a:cxn ang="T14">
                  <a:pos x="T8" y="T9"/>
                </a:cxn>
              </a:cxnLst>
              <a:rect l="T15" t="T16" r="T17" b="T18"/>
              <a:pathLst>
                <a:path w="35" h="52">
                  <a:moveTo>
                    <a:pt x="35" y="23"/>
                  </a:moveTo>
                  <a:lnTo>
                    <a:pt x="35" y="52"/>
                  </a:lnTo>
                  <a:lnTo>
                    <a:pt x="0" y="30"/>
                  </a:lnTo>
                  <a:lnTo>
                    <a:pt x="0" y="0"/>
                  </a:lnTo>
                  <a:lnTo>
                    <a:pt x="35" y="23"/>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1" name="Freeform 250">
              <a:extLst>
                <a:ext uri="{FF2B5EF4-FFF2-40B4-BE49-F238E27FC236}">
                  <a16:creationId xmlns:a16="http://schemas.microsoft.com/office/drawing/2014/main" id="{DA400ADD-E173-A848-A1A2-3688D5DBCB70}"/>
                </a:ext>
              </a:extLst>
            </p:cNvPr>
            <p:cNvSpPr>
              <a:spLocks/>
            </p:cNvSpPr>
            <p:nvPr/>
          </p:nvSpPr>
          <p:spPr bwMode="auto">
            <a:xfrm>
              <a:off x="2594" y="3042"/>
              <a:ext cx="34" cy="49"/>
            </a:xfrm>
            <a:custGeom>
              <a:avLst/>
              <a:gdLst>
                <a:gd name="T0" fmla="*/ 34 w 34"/>
                <a:gd name="T1" fmla="*/ 21 h 49"/>
                <a:gd name="T2" fmla="*/ 34 w 34"/>
                <a:gd name="T3" fmla="*/ 49 h 49"/>
                <a:gd name="T4" fmla="*/ 0 w 34"/>
                <a:gd name="T5" fmla="*/ 27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7"/>
                  </a:lnTo>
                  <a:lnTo>
                    <a:pt x="0" y="0"/>
                  </a:lnTo>
                  <a:lnTo>
                    <a:pt x="34" y="21"/>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2" name="Freeform 251">
              <a:extLst>
                <a:ext uri="{FF2B5EF4-FFF2-40B4-BE49-F238E27FC236}">
                  <a16:creationId xmlns:a16="http://schemas.microsoft.com/office/drawing/2014/main" id="{462FD6CF-3111-ED47-873A-AA1CC8952BFC}"/>
                </a:ext>
              </a:extLst>
            </p:cNvPr>
            <p:cNvSpPr>
              <a:spLocks/>
            </p:cNvSpPr>
            <p:nvPr/>
          </p:nvSpPr>
          <p:spPr bwMode="auto">
            <a:xfrm>
              <a:off x="2575" y="3030"/>
              <a:ext cx="17" cy="39"/>
            </a:xfrm>
            <a:custGeom>
              <a:avLst/>
              <a:gdLst>
                <a:gd name="T0" fmla="*/ 17 w 17"/>
                <a:gd name="T1" fmla="*/ 11 h 39"/>
                <a:gd name="T2" fmla="*/ 17 w 17"/>
                <a:gd name="T3" fmla="*/ 39 h 39"/>
                <a:gd name="T4" fmla="*/ 0 w 17"/>
                <a:gd name="T5" fmla="*/ 27 h 39"/>
                <a:gd name="T6" fmla="*/ 0 w 17"/>
                <a:gd name="T7" fmla="*/ 0 h 39"/>
                <a:gd name="T8" fmla="*/ 17 w 17"/>
                <a:gd name="T9" fmla="*/ 11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17" y="11"/>
                  </a:moveTo>
                  <a:lnTo>
                    <a:pt x="17" y="39"/>
                  </a:lnTo>
                  <a:lnTo>
                    <a:pt x="0" y="27"/>
                  </a:lnTo>
                  <a:lnTo>
                    <a:pt x="0" y="0"/>
                  </a:lnTo>
                  <a:lnTo>
                    <a:pt x="17" y="1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3" name="Freeform 252">
              <a:extLst>
                <a:ext uri="{FF2B5EF4-FFF2-40B4-BE49-F238E27FC236}">
                  <a16:creationId xmlns:a16="http://schemas.microsoft.com/office/drawing/2014/main" id="{141D5024-01B5-D446-9832-EE3824A4DE8C}"/>
                </a:ext>
              </a:extLst>
            </p:cNvPr>
            <p:cNvSpPr>
              <a:spLocks/>
            </p:cNvSpPr>
            <p:nvPr/>
          </p:nvSpPr>
          <p:spPr bwMode="auto">
            <a:xfrm>
              <a:off x="2704" y="3185"/>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4" name="Freeform 253">
              <a:extLst>
                <a:ext uri="{FF2B5EF4-FFF2-40B4-BE49-F238E27FC236}">
                  <a16:creationId xmlns:a16="http://schemas.microsoft.com/office/drawing/2014/main" id="{C9FDDB7E-EC81-734B-AAE8-E8BC501DAFCA}"/>
                </a:ext>
              </a:extLst>
            </p:cNvPr>
            <p:cNvSpPr>
              <a:spLocks/>
            </p:cNvSpPr>
            <p:nvPr/>
          </p:nvSpPr>
          <p:spPr bwMode="auto">
            <a:xfrm>
              <a:off x="2667" y="3158"/>
              <a:ext cx="35" cy="55"/>
            </a:xfrm>
            <a:custGeom>
              <a:avLst/>
              <a:gdLst>
                <a:gd name="T0" fmla="*/ 35 w 35"/>
                <a:gd name="T1" fmla="*/ 24 h 55"/>
                <a:gd name="T2" fmla="*/ 35 w 35"/>
                <a:gd name="T3" fmla="*/ 55 h 55"/>
                <a:gd name="T4" fmla="*/ 0 w 35"/>
                <a:gd name="T5" fmla="*/ 30 h 55"/>
                <a:gd name="T6" fmla="*/ 0 w 35"/>
                <a:gd name="T7" fmla="*/ 0 h 55"/>
                <a:gd name="T8" fmla="*/ 35 w 35"/>
                <a:gd name="T9" fmla="*/ 24 h 55"/>
                <a:gd name="T10" fmla="*/ 0 60000 65536"/>
                <a:gd name="T11" fmla="*/ 0 60000 65536"/>
                <a:gd name="T12" fmla="*/ 0 60000 65536"/>
                <a:gd name="T13" fmla="*/ 0 60000 65536"/>
                <a:gd name="T14" fmla="*/ 0 60000 65536"/>
                <a:gd name="T15" fmla="*/ 0 w 35"/>
                <a:gd name="T16" fmla="*/ 0 h 55"/>
                <a:gd name="T17" fmla="*/ 35 w 35"/>
                <a:gd name="T18" fmla="*/ 55 h 55"/>
              </a:gdLst>
              <a:ahLst/>
              <a:cxnLst>
                <a:cxn ang="T10">
                  <a:pos x="T0" y="T1"/>
                </a:cxn>
                <a:cxn ang="T11">
                  <a:pos x="T2" y="T3"/>
                </a:cxn>
                <a:cxn ang="T12">
                  <a:pos x="T4" y="T5"/>
                </a:cxn>
                <a:cxn ang="T13">
                  <a:pos x="T6" y="T7"/>
                </a:cxn>
                <a:cxn ang="T14">
                  <a:pos x="T8" y="T9"/>
                </a:cxn>
              </a:cxnLst>
              <a:rect l="T15" t="T16" r="T17" b="T18"/>
              <a:pathLst>
                <a:path w="35" h="55">
                  <a:moveTo>
                    <a:pt x="35" y="24"/>
                  </a:moveTo>
                  <a:lnTo>
                    <a:pt x="35" y="55"/>
                  </a:lnTo>
                  <a:lnTo>
                    <a:pt x="0" y="30"/>
                  </a:lnTo>
                  <a:lnTo>
                    <a:pt x="0" y="0"/>
                  </a:lnTo>
                  <a:lnTo>
                    <a:pt x="35" y="2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5" name="Freeform 254">
              <a:extLst>
                <a:ext uri="{FF2B5EF4-FFF2-40B4-BE49-F238E27FC236}">
                  <a16:creationId xmlns:a16="http://schemas.microsoft.com/office/drawing/2014/main" id="{EE78C015-9D53-934A-A8AA-1799602C8774}"/>
                </a:ext>
              </a:extLst>
            </p:cNvPr>
            <p:cNvSpPr>
              <a:spLocks/>
            </p:cNvSpPr>
            <p:nvPr/>
          </p:nvSpPr>
          <p:spPr bwMode="auto">
            <a:xfrm>
              <a:off x="2631" y="3132"/>
              <a:ext cx="35" cy="54"/>
            </a:xfrm>
            <a:custGeom>
              <a:avLst/>
              <a:gdLst>
                <a:gd name="T0" fmla="*/ 35 w 35"/>
                <a:gd name="T1" fmla="*/ 26 h 54"/>
                <a:gd name="T2" fmla="*/ 35 w 35"/>
                <a:gd name="T3" fmla="*/ 54 h 54"/>
                <a:gd name="T4" fmla="*/ 0 w 35"/>
                <a:gd name="T5" fmla="*/ 28 h 54"/>
                <a:gd name="T6" fmla="*/ 0 w 35"/>
                <a:gd name="T7" fmla="*/ 0 h 54"/>
                <a:gd name="T8" fmla="*/ 35 w 35"/>
                <a:gd name="T9" fmla="*/ 26 h 54"/>
                <a:gd name="T10" fmla="*/ 0 60000 65536"/>
                <a:gd name="T11" fmla="*/ 0 60000 65536"/>
                <a:gd name="T12" fmla="*/ 0 60000 65536"/>
                <a:gd name="T13" fmla="*/ 0 60000 65536"/>
                <a:gd name="T14" fmla="*/ 0 60000 65536"/>
                <a:gd name="T15" fmla="*/ 0 w 35"/>
                <a:gd name="T16" fmla="*/ 0 h 54"/>
                <a:gd name="T17" fmla="*/ 35 w 35"/>
                <a:gd name="T18" fmla="*/ 54 h 54"/>
              </a:gdLst>
              <a:ahLst/>
              <a:cxnLst>
                <a:cxn ang="T10">
                  <a:pos x="T0" y="T1"/>
                </a:cxn>
                <a:cxn ang="T11">
                  <a:pos x="T2" y="T3"/>
                </a:cxn>
                <a:cxn ang="T12">
                  <a:pos x="T4" y="T5"/>
                </a:cxn>
                <a:cxn ang="T13">
                  <a:pos x="T6" y="T7"/>
                </a:cxn>
                <a:cxn ang="T14">
                  <a:pos x="T8" y="T9"/>
                </a:cxn>
              </a:cxnLst>
              <a:rect l="T15" t="T16" r="T17" b="T18"/>
              <a:pathLst>
                <a:path w="35" h="54">
                  <a:moveTo>
                    <a:pt x="35" y="26"/>
                  </a:moveTo>
                  <a:lnTo>
                    <a:pt x="35" y="54"/>
                  </a:lnTo>
                  <a:lnTo>
                    <a:pt x="0" y="28"/>
                  </a:lnTo>
                  <a:lnTo>
                    <a:pt x="0" y="0"/>
                  </a:lnTo>
                  <a:lnTo>
                    <a:pt x="35" y="2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6" name="Freeform 255">
              <a:extLst>
                <a:ext uri="{FF2B5EF4-FFF2-40B4-BE49-F238E27FC236}">
                  <a16:creationId xmlns:a16="http://schemas.microsoft.com/office/drawing/2014/main" id="{98B6CFF0-F74F-A04B-982F-0F5038340E71}"/>
                </a:ext>
              </a:extLst>
            </p:cNvPr>
            <p:cNvSpPr>
              <a:spLocks/>
            </p:cNvSpPr>
            <p:nvPr/>
          </p:nvSpPr>
          <p:spPr bwMode="auto">
            <a:xfrm>
              <a:off x="2594" y="3108"/>
              <a:ext cx="34" cy="52"/>
            </a:xfrm>
            <a:custGeom>
              <a:avLst/>
              <a:gdLst>
                <a:gd name="T0" fmla="*/ 34 w 34"/>
                <a:gd name="T1" fmla="*/ 24 h 52"/>
                <a:gd name="T2" fmla="*/ 34 w 34"/>
                <a:gd name="T3" fmla="*/ 52 h 52"/>
                <a:gd name="T4" fmla="*/ 0 w 34"/>
                <a:gd name="T5" fmla="*/ 28 h 52"/>
                <a:gd name="T6" fmla="*/ 0 w 34"/>
                <a:gd name="T7" fmla="*/ 0 h 52"/>
                <a:gd name="T8" fmla="*/ 34 w 34"/>
                <a:gd name="T9" fmla="*/ 24 h 52"/>
                <a:gd name="T10" fmla="*/ 0 60000 65536"/>
                <a:gd name="T11" fmla="*/ 0 60000 65536"/>
                <a:gd name="T12" fmla="*/ 0 60000 65536"/>
                <a:gd name="T13" fmla="*/ 0 60000 65536"/>
                <a:gd name="T14" fmla="*/ 0 60000 65536"/>
                <a:gd name="T15" fmla="*/ 0 w 34"/>
                <a:gd name="T16" fmla="*/ 0 h 52"/>
                <a:gd name="T17" fmla="*/ 34 w 34"/>
                <a:gd name="T18" fmla="*/ 52 h 52"/>
              </a:gdLst>
              <a:ahLst/>
              <a:cxnLst>
                <a:cxn ang="T10">
                  <a:pos x="T0" y="T1"/>
                </a:cxn>
                <a:cxn ang="T11">
                  <a:pos x="T2" y="T3"/>
                </a:cxn>
                <a:cxn ang="T12">
                  <a:pos x="T4" y="T5"/>
                </a:cxn>
                <a:cxn ang="T13">
                  <a:pos x="T6" y="T7"/>
                </a:cxn>
                <a:cxn ang="T14">
                  <a:pos x="T8" y="T9"/>
                </a:cxn>
              </a:cxnLst>
              <a:rect l="T15" t="T16" r="T17" b="T18"/>
              <a:pathLst>
                <a:path w="34" h="52">
                  <a:moveTo>
                    <a:pt x="34" y="24"/>
                  </a:moveTo>
                  <a:lnTo>
                    <a:pt x="34" y="52"/>
                  </a:lnTo>
                  <a:lnTo>
                    <a:pt x="0" y="28"/>
                  </a:lnTo>
                  <a:lnTo>
                    <a:pt x="0" y="0"/>
                  </a:lnTo>
                  <a:lnTo>
                    <a:pt x="34" y="2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7" name="Freeform 256">
              <a:extLst>
                <a:ext uri="{FF2B5EF4-FFF2-40B4-BE49-F238E27FC236}">
                  <a16:creationId xmlns:a16="http://schemas.microsoft.com/office/drawing/2014/main" id="{325F1CF8-EE91-7B42-9AD8-9E2BC8D24A86}"/>
                </a:ext>
              </a:extLst>
            </p:cNvPr>
            <p:cNvSpPr>
              <a:spLocks/>
            </p:cNvSpPr>
            <p:nvPr/>
          </p:nvSpPr>
          <p:spPr bwMode="auto">
            <a:xfrm>
              <a:off x="2575" y="3095"/>
              <a:ext cx="17" cy="38"/>
            </a:xfrm>
            <a:custGeom>
              <a:avLst/>
              <a:gdLst>
                <a:gd name="T0" fmla="*/ 17 w 17"/>
                <a:gd name="T1" fmla="*/ 10 h 38"/>
                <a:gd name="T2" fmla="*/ 17 w 17"/>
                <a:gd name="T3" fmla="*/ 38 h 38"/>
                <a:gd name="T4" fmla="*/ 0 w 17"/>
                <a:gd name="T5" fmla="*/ 27 h 38"/>
                <a:gd name="T6" fmla="*/ 0 w 17"/>
                <a:gd name="T7" fmla="*/ 0 h 38"/>
                <a:gd name="T8" fmla="*/ 17 w 17"/>
                <a:gd name="T9" fmla="*/ 10 h 38"/>
                <a:gd name="T10" fmla="*/ 0 60000 65536"/>
                <a:gd name="T11" fmla="*/ 0 60000 65536"/>
                <a:gd name="T12" fmla="*/ 0 60000 65536"/>
                <a:gd name="T13" fmla="*/ 0 60000 65536"/>
                <a:gd name="T14" fmla="*/ 0 60000 65536"/>
                <a:gd name="T15" fmla="*/ 0 w 17"/>
                <a:gd name="T16" fmla="*/ 0 h 38"/>
                <a:gd name="T17" fmla="*/ 17 w 17"/>
                <a:gd name="T18" fmla="*/ 38 h 38"/>
              </a:gdLst>
              <a:ahLst/>
              <a:cxnLst>
                <a:cxn ang="T10">
                  <a:pos x="T0" y="T1"/>
                </a:cxn>
                <a:cxn ang="T11">
                  <a:pos x="T2" y="T3"/>
                </a:cxn>
                <a:cxn ang="T12">
                  <a:pos x="T4" y="T5"/>
                </a:cxn>
                <a:cxn ang="T13">
                  <a:pos x="T6" y="T7"/>
                </a:cxn>
                <a:cxn ang="T14">
                  <a:pos x="T8" y="T9"/>
                </a:cxn>
              </a:cxnLst>
              <a:rect l="T15" t="T16" r="T17" b="T18"/>
              <a:pathLst>
                <a:path w="17" h="38">
                  <a:moveTo>
                    <a:pt x="17" y="10"/>
                  </a:moveTo>
                  <a:lnTo>
                    <a:pt x="17" y="38"/>
                  </a:lnTo>
                  <a:lnTo>
                    <a:pt x="0" y="27"/>
                  </a:lnTo>
                  <a:lnTo>
                    <a:pt x="0" y="0"/>
                  </a:lnTo>
                  <a:lnTo>
                    <a:pt x="17" y="1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8" name="Freeform 257">
              <a:extLst>
                <a:ext uri="{FF2B5EF4-FFF2-40B4-BE49-F238E27FC236}">
                  <a16:creationId xmlns:a16="http://schemas.microsoft.com/office/drawing/2014/main" id="{56566770-D173-264D-8B1F-A28429AF36D7}"/>
                </a:ext>
              </a:extLst>
            </p:cNvPr>
            <p:cNvSpPr>
              <a:spLocks/>
            </p:cNvSpPr>
            <p:nvPr/>
          </p:nvSpPr>
          <p:spPr bwMode="auto">
            <a:xfrm>
              <a:off x="2704" y="3257"/>
              <a:ext cx="11" cy="40"/>
            </a:xfrm>
            <a:custGeom>
              <a:avLst/>
              <a:gdLst>
                <a:gd name="T0" fmla="*/ 11 w 11"/>
                <a:gd name="T1" fmla="*/ 9 h 40"/>
                <a:gd name="T2" fmla="*/ 11 w 11"/>
                <a:gd name="T3" fmla="*/ 40 h 40"/>
                <a:gd name="T4" fmla="*/ 0 w 11"/>
                <a:gd name="T5" fmla="*/ 32 h 40"/>
                <a:gd name="T6" fmla="*/ 0 w 11"/>
                <a:gd name="T7" fmla="*/ 0 h 40"/>
                <a:gd name="T8" fmla="*/ 11 w 11"/>
                <a:gd name="T9" fmla="*/ 9 h 40"/>
                <a:gd name="T10" fmla="*/ 0 60000 65536"/>
                <a:gd name="T11" fmla="*/ 0 60000 65536"/>
                <a:gd name="T12" fmla="*/ 0 60000 65536"/>
                <a:gd name="T13" fmla="*/ 0 60000 65536"/>
                <a:gd name="T14" fmla="*/ 0 60000 65536"/>
                <a:gd name="T15" fmla="*/ 0 w 11"/>
                <a:gd name="T16" fmla="*/ 0 h 40"/>
                <a:gd name="T17" fmla="*/ 11 w 11"/>
                <a:gd name="T18" fmla="*/ 40 h 40"/>
              </a:gdLst>
              <a:ahLst/>
              <a:cxnLst>
                <a:cxn ang="T10">
                  <a:pos x="T0" y="T1"/>
                </a:cxn>
                <a:cxn ang="T11">
                  <a:pos x="T2" y="T3"/>
                </a:cxn>
                <a:cxn ang="T12">
                  <a:pos x="T4" y="T5"/>
                </a:cxn>
                <a:cxn ang="T13">
                  <a:pos x="T6" y="T7"/>
                </a:cxn>
                <a:cxn ang="T14">
                  <a:pos x="T8" y="T9"/>
                </a:cxn>
              </a:cxnLst>
              <a:rect l="T15" t="T16" r="T17" b="T18"/>
              <a:pathLst>
                <a:path w="11" h="40">
                  <a:moveTo>
                    <a:pt x="11" y="9"/>
                  </a:moveTo>
                  <a:lnTo>
                    <a:pt x="11" y="40"/>
                  </a:lnTo>
                  <a:lnTo>
                    <a:pt x="0" y="32"/>
                  </a:lnTo>
                  <a:lnTo>
                    <a:pt x="0" y="0"/>
                  </a:lnTo>
                  <a:lnTo>
                    <a:pt x="11" y="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79" name="Freeform 258">
              <a:extLst>
                <a:ext uri="{FF2B5EF4-FFF2-40B4-BE49-F238E27FC236}">
                  <a16:creationId xmlns:a16="http://schemas.microsoft.com/office/drawing/2014/main" id="{136E3E0B-B943-3B4E-BF71-617F8B606245}"/>
                </a:ext>
              </a:extLst>
            </p:cNvPr>
            <p:cNvSpPr>
              <a:spLocks/>
            </p:cNvSpPr>
            <p:nvPr/>
          </p:nvSpPr>
          <p:spPr bwMode="auto">
            <a:xfrm>
              <a:off x="2667" y="3229"/>
              <a:ext cx="35" cy="57"/>
            </a:xfrm>
            <a:custGeom>
              <a:avLst/>
              <a:gdLst>
                <a:gd name="T0" fmla="*/ 35 w 35"/>
                <a:gd name="T1" fmla="*/ 27 h 57"/>
                <a:gd name="T2" fmla="*/ 35 w 35"/>
                <a:gd name="T3" fmla="*/ 57 h 57"/>
                <a:gd name="T4" fmla="*/ 0 w 35"/>
                <a:gd name="T5" fmla="*/ 29 h 57"/>
                <a:gd name="T6" fmla="*/ 0 w 35"/>
                <a:gd name="T7" fmla="*/ 0 h 57"/>
                <a:gd name="T8" fmla="*/ 35 w 35"/>
                <a:gd name="T9" fmla="*/ 27 h 57"/>
                <a:gd name="T10" fmla="*/ 0 60000 65536"/>
                <a:gd name="T11" fmla="*/ 0 60000 65536"/>
                <a:gd name="T12" fmla="*/ 0 60000 65536"/>
                <a:gd name="T13" fmla="*/ 0 60000 65536"/>
                <a:gd name="T14" fmla="*/ 0 60000 65536"/>
                <a:gd name="T15" fmla="*/ 0 w 35"/>
                <a:gd name="T16" fmla="*/ 0 h 57"/>
                <a:gd name="T17" fmla="*/ 35 w 35"/>
                <a:gd name="T18" fmla="*/ 57 h 57"/>
              </a:gdLst>
              <a:ahLst/>
              <a:cxnLst>
                <a:cxn ang="T10">
                  <a:pos x="T0" y="T1"/>
                </a:cxn>
                <a:cxn ang="T11">
                  <a:pos x="T2" y="T3"/>
                </a:cxn>
                <a:cxn ang="T12">
                  <a:pos x="T4" y="T5"/>
                </a:cxn>
                <a:cxn ang="T13">
                  <a:pos x="T6" y="T7"/>
                </a:cxn>
                <a:cxn ang="T14">
                  <a:pos x="T8" y="T9"/>
                </a:cxn>
              </a:cxnLst>
              <a:rect l="T15" t="T16" r="T17" b="T18"/>
              <a:pathLst>
                <a:path w="35" h="57">
                  <a:moveTo>
                    <a:pt x="35" y="27"/>
                  </a:moveTo>
                  <a:lnTo>
                    <a:pt x="35" y="57"/>
                  </a:lnTo>
                  <a:lnTo>
                    <a:pt x="0" y="29"/>
                  </a:lnTo>
                  <a:lnTo>
                    <a:pt x="0" y="0"/>
                  </a:lnTo>
                  <a:lnTo>
                    <a:pt x="35" y="2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0" name="Freeform 259">
              <a:extLst>
                <a:ext uri="{FF2B5EF4-FFF2-40B4-BE49-F238E27FC236}">
                  <a16:creationId xmlns:a16="http://schemas.microsoft.com/office/drawing/2014/main" id="{B3DE84E5-5FC7-4F4F-A266-4E8D25BB6331}"/>
                </a:ext>
              </a:extLst>
            </p:cNvPr>
            <p:cNvSpPr>
              <a:spLocks/>
            </p:cNvSpPr>
            <p:nvPr/>
          </p:nvSpPr>
          <p:spPr bwMode="auto">
            <a:xfrm>
              <a:off x="2631" y="3201"/>
              <a:ext cx="35" cy="56"/>
            </a:xfrm>
            <a:custGeom>
              <a:avLst/>
              <a:gdLst>
                <a:gd name="T0" fmla="*/ 35 w 35"/>
                <a:gd name="T1" fmla="*/ 28 h 56"/>
                <a:gd name="T2" fmla="*/ 35 w 35"/>
                <a:gd name="T3" fmla="*/ 56 h 56"/>
                <a:gd name="T4" fmla="*/ 0 w 35"/>
                <a:gd name="T5" fmla="*/ 28 h 56"/>
                <a:gd name="T6" fmla="*/ 0 w 35"/>
                <a:gd name="T7" fmla="*/ 0 h 56"/>
                <a:gd name="T8" fmla="*/ 35 w 35"/>
                <a:gd name="T9" fmla="*/ 28 h 56"/>
                <a:gd name="T10" fmla="*/ 0 60000 65536"/>
                <a:gd name="T11" fmla="*/ 0 60000 65536"/>
                <a:gd name="T12" fmla="*/ 0 60000 65536"/>
                <a:gd name="T13" fmla="*/ 0 60000 65536"/>
                <a:gd name="T14" fmla="*/ 0 60000 65536"/>
                <a:gd name="T15" fmla="*/ 0 w 35"/>
                <a:gd name="T16" fmla="*/ 0 h 56"/>
                <a:gd name="T17" fmla="*/ 35 w 35"/>
                <a:gd name="T18" fmla="*/ 56 h 56"/>
              </a:gdLst>
              <a:ahLst/>
              <a:cxnLst>
                <a:cxn ang="T10">
                  <a:pos x="T0" y="T1"/>
                </a:cxn>
                <a:cxn ang="T11">
                  <a:pos x="T2" y="T3"/>
                </a:cxn>
                <a:cxn ang="T12">
                  <a:pos x="T4" y="T5"/>
                </a:cxn>
                <a:cxn ang="T13">
                  <a:pos x="T6" y="T7"/>
                </a:cxn>
                <a:cxn ang="T14">
                  <a:pos x="T8" y="T9"/>
                </a:cxn>
              </a:cxnLst>
              <a:rect l="T15" t="T16" r="T17" b="T18"/>
              <a:pathLst>
                <a:path w="35" h="56">
                  <a:moveTo>
                    <a:pt x="35" y="28"/>
                  </a:moveTo>
                  <a:lnTo>
                    <a:pt x="35" y="56"/>
                  </a:lnTo>
                  <a:lnTo>
                    <a:pt x="0" y="28"/>
                  </a:lnTo>
                  <a:lnTo>
                    <a:pt x="0" y="0"/>
                  </a:lnTo>
                  <a:lnTo>
                    <a:pt x="35" y="2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1" name="Freeform 260">
              <a:extLst>
                <a:ext uri="{FF2B5EF4-FFF2-40B4-BE49-F238E27FC236}">
                  <a16:creationId xmlns:a16="http://schemas.microsoft.com/office/drawing/2014/main" id="{84FF6E18-86F6-284B-9F1D-F1A0E82A2EE6}"/>
                </a:ext>
              </a:extLst>
            </p:cNvPr>
            <p:cNvSpPr>
              <a:spLocks/>
            </p:cNvSpPr>
            <p:nvPr/>
          </p:nvSpPr>
          <p:spPr bwMode="auto">
            <a:xfrm>
              <a:off x="2594" y="3172"/>
              <a:ext cx="34" cy="56"/>
            </a:xfrm>
            <a:custGeom>
              <a:avLst/>
              <a:gdLst>
                <a:gd name="T0" fmla="*/ 34 w 34"/>
                <a:gd name="T1" fmla="*/ 28 h 56"/>
                <a:gd name="T2" fmla="*/ 34 w 34"/>
                <a:gd name="T3" fmla="*/ 56 h 56"/>
                <a:gd name="T4" fmla="*/ 0 w 34"/>
                <a:gd name="T5" fmla="*/ 28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8"/>
                  </a:lnTo>
                  <a:lnTo>
                    <a:pt x="0" y="0"/>
                  </a:lnTo>
                  <a:lnTo>
                    <a:pt x="34" y="2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2" name="Freeform 261">
              <a:extLst>
                <a:ext uri="{FF2B5EF4-FFF2-40B4-BE49-F238E27FC236}">
                  <a16:creationId xmlns:a16="http://schemas.microsoft.com/office/drawing/2014/main" id="{68EBC952-5F12-2B44-AE11-8ADAA521D314}"/>
                </a:ext>
              </a:extLst>
            </p:cNvPr>
            <p:cNvSpPr>
              <a:spLocks/>
            </p:cNvSpPr>
            <p:nvPr/>
          </p:nvSpPr>
          <p:spPr bwMode="auto">
            <a:xfrm>
              <a:off x="2575" y="3158"/>
              <a:ext cx="17" cy="41"/>
            </a:xfrm>
            <a:custGeom>
              <a:avLst/>
              <a:gdLst>
                <a:gd name="T0" fmla="*/ 17 w 17"/>
                <a:gd name="T1" fmla="*/ 13 h 41"/>
                <a:gd name="T2" fmla="*/ 17 w 17"/>
                <a:gd name="T3" fmla="*/ 41 h 41"/>
                <a:gd name="T4" fmla="*/ 0 w 17"/>
                <a:gd name="T5" fmla="*/ 25 h 41"/>
                <a:gd name="T6" fmla="*/ 0 w 17"/>
                <a:gd name="T7" fmla="*/ 0 h 41"/>
                <a:gd name="T8" fmla="*/ 17 w 17"/>
                <a:gd name="T9" fmla="*/ 13 h 41"/>
                <a:gd name="T10" fmla="*/ 0 60000 65536"/>
                <a:gd name="T11" fmla="*/ 0 60000 65536"/>
                <a:gd name="T12" fmla="*/ 0 60000 65536"/>
                <a:gd name="T13" fmla="*/ 0 60000 65536"/>
                <a:gd name="T14" fmla="*/ 0 60000 65536"/>
                <a:gd name="T15" fmla="*/ 0 w 17"/>
                <a:gd name="T16" fmla="*/ 0 h 41"/>
                <a:gd name="T17" fmla="*/ 17 w 17"/>
                <a:gd name="T18" fmla="*/ 41 h 41"/>
              </a:gdLst>
              <a:ahLst/>
              <a:cxnLst>
                <a:cxn ang="T10">
                  <a:pos x="T0" y="T1"/>
                </a:cxn>
                <a:cxn ang="T11">
                  <a:pos x="T2" y="T3"/>
                </a:cxn>
                <a:cxn ang="T12">
                  <a:pos x="T4" y="T5"/>
                </a:cxn>
                <a:cxn ang="T13">
                  <a:pos x="T6" y="T7"/>
                </a:cxn>
                <a:cxn ang="T14">
                  <a:pos x="T8" y="T9"/>
                </a:cxn>
              </a:cxnLst>
              <a:rect l="T15" t="T16" r="T17" b="T18"/>
              <a:pathLst>
                <a:path w="17" h="41">
                  <a:moveTo>
                    <a:pt x="17" y="13"/>
                  </a:moveTo>
                  <a:lnTo>
                    <a:pt x="17" y="41"/>
                  </a:lnTo>
                  <a:lnTo>
                    <a:pt x="0" y="25"/>
                  </a:lnTo>
                  <a:lnTo>
                    <a:pt x="0" y="0"/>
                  </a:lnTo>
                  <a:lnTo>
                    <a:pt x="17" y="13"/>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3" name="Freeform 262">
              <a:extLst>
                <a:ext uri="{FF2B5EF4-FFF2-40B4-BE49-F238E27FC236}">
                  <a16:creationId xmlns:a16="http://schemas.microsoft.com/office/drawing/2014/main" id="{48E6CA50-677F-6445-A4A2-39152C06FF13}"/>
                </a:ext>
              </a:extLst>
            </p:cNvPr>
            <p:cNvSpPr>
              <a:spLocks/>
            </p:cNvSpPr>
            <p:nvPr/>
          </p:nvSpPr>
          <p:spPr bwMode="auto">
            <a:xfrm>
              <a:off x="2704" y="3332"/>
              <a:ext cx="12" cy="41"/>
            </a:xfrm>
            <a:custGeom>
              <a:avLst/>
              <a:gdLst>
                <a:gd name="T0" fmla="*/ 12 w 12"/>
                <a:gd name="T1" fmla="*/ 10 h 41"/>
                <a:gd name="T2" fmla="*/ 12 w 12"/>
                <a:gd name="T3" fmla="*/ 41 h 41"/>
                <a:gd name="T4" fmla="*/ 0 w 12"/>
                <a:gd name="T5" fmla="*/ 30 h 41"/>
                <a:gd name="T6" fmla="*/ 0 w 12"/>
                <a:gd name="T7" fmla="*/ 0 h 41"/>
                <a:gd name="T8" fmla="*/ 12 w 12"/>
                <a:gd name="T9" fmla="*/ 10 h 41"/>
                <a:gd name="T10" fmla="*/ 0 60000 65536"/>
                <a:gd name="T11" fmla="*/ 0 60000 65536"/>
                <a:gd name="T12" fmla="*/ 0 60000 65536"/>
                <a:gd name="T13" fmla="*/ 0 60000 65536"/>
                <a:gd name="T14" fmla="*/ 0 60000 65536"/>
                <a:gd name="T15" fmla="*/ 0 w 12"/>
                <a:gd name="T16" fmla="*/ 0 h 41"/>
                <a:gd name="T17" fmla="*/ 12 w 12"/>
                <a:gd name="T18" fmla="*/ 41 h 41"/>
              </a:gdLst>
              <a:ahLst/>
              <a:cxnLst>
                <a:cxn ang="T10">
                  <a:pos x="T0" y="T1"/>
                </a:cxn>
                <a:cxn ang="T11">
                  <a:pos x="T2" y="T3"/>
                </a:cxn>
                <a:cxn ang="T12">
                  <a:pos x="T4" y="T5"/>
                </a:cxn>
                <a:cxn ang="T13">
                  <a:pos x="T6" y="T7"/>
                </a:cxn>
                <a:cxn ang="T14">
                  <a:pos x="T8" y="T9"/>
                </a:cxn>
              </a:cxnLst>
              <a:rect l="T15" t="T16" r="T17" b="T18"/>
              <a:pathLst>
                <a:path w="12" h="41">
                  <a:moveTo>
                    <a:pt x="12" y="10"/>
                  </a:moveTo>
                  <a:lnTo>
                    <a:pt x="12" y="41"/>
                  </a:lnTo>
                  <a:lnTo>
                    <a:pt x="0" y="30"/>
                  </a:lnTo>
                  <a:lnTo>
                    <a:pt x="0" y="0"/>
                  </a:lnTo>
                  <a:lnTo>
                    <a:pt x="12" y="1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4" name="Freeform 263">
              <a:extLst>
                <a:ext uri="{FF2B5EF4-FFF2-40B4-BE49-F238E27FC236}">
                  <a16:creationId xmlns:a16="http://schemas.microsoft.com/office/drawing/2014/main" id="{FE1EA7A8-D5A5-FA4F-AB0A-8F75BBEDC45E}"/>
                </a:ext>
              </a:extLst>
            </p:cNvPr>
            <p:cNvSpPr>
              <a:spLocks/>
            </p:cNvSpPr>
            <p:nvPr/>
          </p:nvSpPr>
          <p:spPr bwMode="auto">
            <a:xfrm>
              <a:off x="2667" y="3300"/>
              <a:ext cx="35" cy="59"/>
            </a:xfrm>
            <a:custGeom>
              <a:avLst/>
              <a:gdLst>
                <a:gd name="T0" fmla="*/ 35 w 35"/>
                <a:gd name="T1" fmla="*/ 30 h 59"/>
                <a:gd name="T2" fmla="*/ 35 w 35"/>
                <a:gd name="T3" fmla="*/ 59 h 59"/>
                <a:gd name="T4" fmla="*/ 0 w 35"/>
                <a:gd name="T5" fmla="*/ 30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30"/>
                  </a:lnTo>
                  <a:lnTo>
                    <a:pt x="0" y="0"/>
                  </a:lnTo>
                  <a:lnTo>
                    <a:pt x="35"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5" name="Freeform 264">
              <a:extLst>
                <a:ext uri="{FF2B5EF4-FFF2-40B4-BE49-F238E27FC236}">
                  <a16:creationId xmlns:a16="http://schemas.microsoft.com/office/drawing/2014/main" id="{F1A664DE-A3DF-3848-8C3C-FFBEE10BF4C3}"/>
                </a:ext>
              </a:extLst>
            </p:cNvPr>
            <p:cNvSpPr>
              <a:spLocks/>
            </p:cNvSpPr>
            <p:nvPr/>
          </p:nvSpPr>
          <p:spPr bwMode="auto">
            <a:xfrm>
              <a:off x="2631" y="3269"/>
              <a:ext cx="35" cy="59"/>
            </a:xfrm>
            <a:custGeom>
              <a:avLst/>
              <a:gdLst>
                <a:gd name="T0" fmla="*/ 35 w 35"/>
                <a:gd name="T1" fmla="*/ 30 h 59"/>
                <a:gd name="T2" fmla="*/ 35 w 35"/>
                <a:gd name="T3" fmla="*/ 59 h 59"/>
                <a:gd name="T4" fmla="*/ 0 w 35"/>
                <a:gd name="T5" fmla="*/ 28 h 59"/>
                <a:gd name="T6" fmla="*/ 0 w 35"/>
                <a:gd name="T7" fmla="*/ 0 h 59"/>
                <a:gd name="T8" fmla="*/ 35 w 35"/>
                <a:gd name="T9" fmla="*/ 30 h 59"/>
                <a:gd name="T10" fmla="*/ 0 60000 65536"/>
                <a:gd name="T11" fmla="*/ 0 60000 65536"/>
                <a:gd name="T12" fmla="*/ 0 60000 65536"/>
                <a:gd name="T13" fmla="*/ 0 60000 65536"/>
                <a:gd name="T14" fmla="*/ 0 60000 65536"/>
                <a:gd name="T15" fmla="*/ 0 w 35"/>
                <a:gd name="T16" fmla="*/ 0 h 59"/>
                <a:gd name="T17" fmla="*/ 35 w 35"/>
                <a:gd name="T18" fmla="*/ 59 h 59"/>
              </a:gdLst>
              <a:ahLst/>
              <a:cxnLst>
                <a:cxn ang="T10">
                  <a:pos x="T0" y="T1"/>
                </a:cxn>
                <a:cxn ang="T11">
                  <a:pos x="T2" y="T3"/>
                </a:cxn>
                <a:cxn ang="T12">
                  <a:pos x="T4" y="T5"/>
                </a:cxn>
                <a:cxn ang="T13">
                  <a:pos x="T6" y="T7"/>
                </a:cxn>
                <a:cxn ang="T14">
                  <a:pos x="T8" y="T9"/>
                </a:cxn>
              </a:cxnLst>
              <a:rect l="T15" t="T16" r="T17" b="T18"/>
              <a:pathLst>
                <a:path w="35" h="59">
                  <a:moveTo>
                    <a:pt x="35" y="30"/>
                  </a:moveTo>
                  <a:lnTo>
                    <a:pt x="35" y="59"/>
                  </a:lnTo>
                  <a:lnTo>
                    <a:pt x="0" y="28"/>
                  </a:lnTo>
                  <a:lnTo>
                    <a:pt x="0" y="0"/>
                  </a:lnTo>
                  <a:lnTo>
                    <a:pt x="35"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6" name="Freeform 265">
              <a:extLst>
                <a:ext uri="{FF2B5EF4-FFF2-40B4-BE49-F238E27FC236}">
                  <a16:creationId xmlns:a16="http://schemas.microsoft.com/office/drawing/2014/main" id="{367AAFAB-6F01-D443-B7E6-96A99596357C}"/>
                </a:ext>
              </a:extLst>
            </p:cNvPr>
            <p:cNvSpPr>
              <a:spLocks/>
            </p:cNvSpPr>
            <p:nvPr/>
          </p:nvSpPr>
          <p:spPr bwMode="auto">
            <a:xfrm>
              <a:off x="2594" y="3237"/>
              <a:ext cx="34" cy="59"/>
            </a:xfrm>
            <a:custGeom>
              <a:avLst/>
              <a:gdLst>
                <a:gd name="T0" fmla="*/ 34 w 34"/>
                <a:gd name="T1" fmla="*/ 31 h 59"/>
                <a:gd name="T2" fmla="*/ 34 w 34"/>
                <a:gd name="T3" fmla="*/ 59 h 59"/>
                <a:gd name="T4" fmla="*/ 0 w 34"/>
                <a:gd name="T5" fmla="*/ 28 h 59"/>
                <a:gd name="T6" fmla="*/ 0 w 34"/>
                <a:gd name="T7" fmla="*/ 0 h 59"/>
                <a:gd name="T8" fmla="*/ 34 w 34"/>
                <a:gd name="T9" fmla="*/ 31 h 59"/>
                <a:gd name="T10" fmla="*/ 0 60000 65536"/>
                <a:gd name="T11" fmla="*/ 0 60000 65536"/>
                <a:gd name="T12" fmla="*/ 0 60000 65536"/>
                <a:gd name="T13" fmla="*/ 0 60000 65536"/>
                <a:gd name="T14" fmla="*/ 0 60000 65536"/>
                <a:gd name="T15" fmla="*/ 0 w 34"/>
                <a:gd name="T16" fmla="*/ 0 h 59"/>
                <a:gd name="T17" fmla="*/ 34 w 34"/>
                <a:gd name="T18" fmla="*/ 59 h 59"/>
              </a:gdLst>
              <a:ahLst/>
              <a:cxnLst>
                <a:cxn ang="T10">
                  <a:pos x="T0" y="T1"/>
                </a:cxn>
                <a:cxn ang="T11">
                  <a:pos x="T2" y="T3"/>
                </a:cxn>
                <a:cxn ang="T12">
                  <a:pos x="T4" y="T5"/>
                </a:cxn>
                <a:cxn ang="T13">
                  <a:pos x="T6" y="T7"/>
                </a:cxn>
                <a:cxn ang="T14">
                  <a:pos x="T8" y="T9"/>
                </a:cxn>
              </a:cxnLst>
              <a:rect l="T15" t="T16" r="T17" b="T18"/>
              <a:pathLst>
                <a:path w="34" h="59">
                  <a:moveTo>
                    <a:pt x="34" y="31"/>
                  </a:moveTo>
                  <a:lnTo>
                    <a:pt x="34" y="59"/>
                  </a:lnTo>
                  <a:lnTo>
                    <a:pt x="0" y="28"/>
                  </a:lnTo>
                  <a:lnTo>
                    <a:pt x="0" y="0"/>
                  </a:lnTo>
                  <a:lnTo>
                    <a:pt x="34" y="3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7" name="Freeform 266">
              <a:extLst>
                <a:ext uri="{FF2B5EF4-FFF2-40B4-BE49-F238E27FC236}">
                  <a16:creationId xmlns:a16="http://schemas.microsoft.com/office/drawing/2014/main" id="{07D90341-52A6-2842-ACB4-187B791A4B34}"/>
                </a:ext>
              </a:extLst>
            </p:cNvPr>
            <p:cNvSpPr>
              <a:spLocks/>
            </p:cNvSpPr>
            <p:nvPr/>
          </p:nvSpPr>
          <p:spPr bwMode="auto">
            <a:xfrm>
              <a:off x="2575" y="3222"/>
              <a:ext cx="17" cy="42"/>
            </a:xfrm>
            <a:custGeom>
              <a:avLst/>
              <a:gdLst>
                <a:gd name="T0" fmla="*/ 17 w 17"/>
                <a:gd name="T1" fmla="*/ 14 h 42"/>
                <a:gd name="T2" fmla="*/ 17 w 17"/>
                <a:gd name="T3" fmla="*/ 42 h 42"/>
                <a:gd name="T4" fmla="*/ 0 w 17"/>
                <a:gd name="T5" fmla="*/ 27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7"/>
                  </a:lnTo>
                  <a:lnTo>
                    <a:pt x="0" y="0"/>
                  </a:lnTo>
                  <a:lnTo>
                    <a:pt x="17" y="14"/>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8" name="Freeform 267">
              <a:extLst>
                <a:ext uri="{FF2B5EF4-FFF2-40B4-BE49-F238E27FC236}">
                  <a16:creationId xmlns:a16="http://schemas.microsoft.com/office/drawing/2014/main" id="{7E1B3C39-6DA1-7848-A179-6FD72813CEF9}"/>
                </a:ext>
              </a:extLst>
            </p:cNvPr>
            <p:cNvSpPr>
              <a:spLocks/>
            </p:cNvSpPr>
            <p:nvPr/>
          </p:nvSpPr>
          <p:spPr bwMode="auto">
            <a:xfrm>
              <a:off x="2704" y="3408"/>
              <a:ext cx="11" cy="38"/>
            </a:xfrm>
            <a:custGeom>
              <a:avLst/>
              <a:gdLst>
                <a:gd name="T0" fmla="*/ 11 w 11"/>
                <a:gd name="T1" fmla="*/ 8 h 38"/>
                <a:gd name="T2" fmla="*/ 11 w 11"/>
                <a:gd name="T3" fmla="*/ 38 h 38"/>
                <a:gd name="T4" fmla="*/ 0 w 11"/>
                <a:gd name="T5" fmla="*/ 27 h 38"/>
                <a:gd name="T6" fmla="*/ 0 w 11"/>
                <a:gd name="T7" fmla="*/ 0 h 38"/>
                <a:gd name="T8" fmla="*/ 11 w 11"/>
                <a:gd name="T9" fmla="*/ 8 h 38"/>
                <a:gd name="T10" fmla="*/ 0 60000 65536"/>
                <a:gd name="T11" fmla="*/ 0 60000 65536"/>
                <a:gd name="T12" fmla="*/ 0 60000 65536"/>
                <a:gd name="T13" fmla="*/ 0 60000 65536"/>
                <a:gd name="T14" fmla="*/ 0 60000 65536"/>
                <a:gd name="T15" fmla="*/ 0 w 11"/>
                <a:gd name="T16" fmla="*/ 0 h 38"/>
                <a:gd name="T17" fmla="*/ 11 w 11"/>
                <a:gd name="T18" fmla="*/ 38 h 38"/>
              </a:gdLst>
              <a:ahLst/>
              <a:cxnLst>
                <a:cxn ang="T10">
                  <a:pos x="T0" y="T1"/>
                </a:cxn>
                <a:cxn ang="T11">
                  <a:pos x="T2" y="T3"/>
                </a:cxn>
                <a:cxn ang="T12">
                  <a:pos x="T4" y="T5"/>
                </a:cxn>
                <a:cxn ang="T13">
                  <a:pos x="T6" y="T7"/>
                </a:cxn>
                <a:cxn ang="T14">
                  <a:pos x="T8" y="T9"/>
                </a:cxn>
              </a:cxnLst>
              <a:rect l="T15" t="T16" r="T17" b="T18"/>
              <a:pathLst>
                <a:path w="11" h="38">
                  <a:moveTo>
                    <a:pt x="11" y="8"/>
                  </a:moveTo>
                  <a:lnTo>
                    <a:pt x="11" y="38"/>
                  </a:lnTo>
                  <a:lnTo>
                    <a:pt x="0" y="27"/>
                  </a:lnTo>
                  <a:lnTo>
                    <a:pt x="0" y="0"/>
                  </a:lnTo>
                  <a:lnTo>
                    <a:pt x="11"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9" name="Freeform 268">
              <a:extLst>
                <a:ext uri="{FF2B5EF4-FFF2-40B4-BE49-F238E27FC236}">
                  <a16:creationId xmlns:a16="http://schemas.microsoft.com/office/drawing/2014/main" id="{08299D0A-A184-A346-8D45-168856739092}"/>
                </a:ext>
              </a:extLst>
            </p:cNvPr>
            <p:cNvSpPr>
              <a:spLocks/>
            </p:cNvSpPr>
            <p:nvPr/>
          </p:nvSpPr>
          <p:spPr bwMode="auto">
            <a:xfrm>
              <a:off x="2667" y="3372"/>
              <a:ext cx="35" cy="63"/>
            </a:xfrm>
            <a:custGeom>
              <a:avLst/>
              <a:gdLst>
                <a:gd name="T0" fmla="*/ 35 w 35"/>
                <a:gd name="T1" fmla="*/ 32 h 63"/>
                <a:gd name="T2" fmla="*/ 35 w 35"/>
                <a:gd name="T3" fmla="*/ 63 h 63"/>
                <a:gd name="T4" fmla="*/ 0 w 35"/>
                <a:gd name="T5" fmla="*/ 29 h 63"/>
                <a:gd name="T6" fmla="*/ 0 w 35"/>
                <a:gd name="T7" fmla="*/ 0 h 63"/>
                <a:gd name="T8" fmla="*/ 35 w 35"/>
                <a:gd name="T9" fmla="*/ 32 h 63"/>
                <a:gd name="T10" fmla="*/ 0 60000 65536"/>
                <a:gd name="T11" fmla="*/ 0 60000 65536"/>
                <a:gd name="T12" fmla="*/ 0 60000 65536"/>
                <a:gd name="T13" fmla="*/ 0 60000 65536"/>
                <a:gd name="T14" fmla="*/ 0 60000 65536"/>
                <a:gd name="T15" fmla="*/ 0 w 35"/>
                <a:gd name="T16" fmla="*/ 0 h 63"/>
                <a:gd name="T17" fmla="*/ 35 w 35"/>
                <a:gd name="T18" fmla="*/ 63 h 63"/>
              </a:gdLst>
              <a:ahLst/>
              <a:cxnLst>
                <a:cxn ang="T10">
                  <a:pos x="T0" y="T1"/>
                </a:cxn>
                <a:cxn ang="T11">
                  <a:pos x="T2" y="T3"/>
                </a:cxn>
                <a:cxn ang="T12">
                  <a:pos x="T4" y="T5"/>
                </a:cxn>
                <a:cxn ang="T13">
                  <a:pos x="T6" y="T7"/>
                </a:cxn>
                <a:cxn ang="T14">
                  <a:pos x="T8" y="T9"/>
                </a:cxn>
              </a:cxnLst>
              <a:rect l="T15" t="T16" r="T17" b="T18"/>
              <a:pathLst>
                <a:path w="35" h="63">
                  <a:moveTo>
                    <a:pt x="35" y="32"/>
                  </a:moveTo>
                  <a:lnTo>
                    <a:pt x="35" y="63"/>
                  </a:lnTo>
                  <a:lnTo>
                    <a:pt x="0" y="29"/>
                  </a:lnTo>
                  <a:lnTo>
                    <a:pt x="0" y="0"/>
                  </a:lnTo>
                  <a:lnTo>
                    <a:pt x="35"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0" name="Freeform 269">
              <a:extLst>
                <a:ext uri="{FF2B5EF4-FFF2-40B4-BE49-F238E27FC236}">
                  <a16:creationId xmlns:a16="http://schemas.microsoft.com/office/drawing/2014/main" id="{57513341-BF26-9E44-A78C-A55036182402}"/>
                </a:ext>
              </a:extLst>
            </p:cNvPr>
            <p:cNvSpPr>
              <a:spLocks/>
            </p:cNvSpPr>
            <p:nvPr/>
          </p:nvSpPr>
          <p:spPr bwMode="auto">
            <a:xfrm>
              <a:off x="2631" y="3338"/>
              <a:ext cx="35" cy="60"/>
            </a:xfrm>
            <a:custGeom>
              <a:avLst/>
              <a:gdLst>
                <a:gd name="T0" fmla="*/ 35 w 35"/>
                <a:gd name="T1" fmla="*/ 32 h 60"/>
                <a:gd name="T2" fmla="*/ 35 w 35"/>
                <a:gd name="T3" fmla="*/ 60 h 60"/>
                <a:gd name="T4" fmla="*/ 0 w 35"/>
                <a:gd name="T5" fmla="*/ 28 h 60"/>
                <a:gd name="T6" fmla="*/ 0 w 35"/>
                <a:gd name="T7" fmla="*/ 0 h 60"/>
                <a:gd name="T8" fmla="*/ 35 w 35"/>
                <a:gd name="T9" fmla="*/ 32 h 60"/>
                <a:gd name="T10" fmla="*/ 0 60000 65536"/>
                <a:gd name="T11" fmla="*/ 0 60000 65536"/>
                <a:gd name="T12" fmla="*/ 0 60000 65536"/>
                <a:gd name="T13" fmla="*/ 0 60000 65536"/>
                <a:gd name="T14" fmla="*/ 0 60000 65536"/>
                <a:gd name="T15" fmla="*/ 0 w 35"/>
                <a:gd name="T16" fmla="*/ 0 h 60"/>
                <a:gd name="T17" fmla="*/ 35 w 35"/>
                <a:gd name="T18" fmla="*/ 60 h 60"/>
              </a:gdLst>
              <a:ahLst/>
              <a:cxnLst>
                <a:cxn ang="T10">
                  <a:pos x="T0" y="T1"/>
                </a:cxn>
                <a:cxn ang="T11">
                  <a:pos x="T2" y="T3"/>
                </a:cxn>
                <a:cxn ang="T12">
                  <a:pos x="T4" y="T5"/>
                </a:cxn>
                <a:cxn ang="T13">
                  <a:pos x="T6" y="T7"/>
                </a:cxn>
                <a:cxn ang="T14">
                  <a:pos x="T8" y="T9"/>
                </a:cxn>
              </a:cxnLst>
              <a:rect l="T15" t="T16" r="T17" b="T18"/>
              <a:pathLst>
                <a:path w="35" h="60">
                  <a:moveTo>
                    <a:pt x="35" y="32"/>
                  </a:moveTo>
                  <a:lnTo>
                    <a:pt x="35" y="60"/>
                  </a:lnTo>
                  <a:lnTo>
                    <a:pt x="0" y="28"/>
                  </a:lnTo>
                  <a:lnTo>
                    <a:pt x="0" y="0"/>
                  </a:lnTo>
                  <a:lnTo>
                    <a:pt x="35"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1" name="Freeform 270">
              <a:extLst>
                <a:ext uri="{FF2B5EF4-FFF2-40B4-BE49-F238E27FC236}">
                  <a16:creationId xmlns:a16="http://schemas.microsoft.com/office/drawing/2014/main" id="{B4523480-ACA7-B148-8ED0-27F5E0BD0C56}"/>
                </a:ext>
              </a:extLst>
            </p:cNvPr>
            <p:cNvSpPr>
              <a:spLocks/>
            </p:cNvSpPr>
            <p:nvPr/>
          </p:nvSpPr>
          <p:spPr bwMode="auto">
            <a:xfrm>
              <a:off x="2593" y="3302"/>
              <a:ext cx="35" cy="61"/>
            </a:xfrm>
            <a:custGeom>
              <a:avLst/>
              <a:gdLst>
                <a:gd name="T0" fmla="*/ 35 w 35"/>
                <a:gd name="T1" fmla="*/ 35 h 61"/>
                <a:gd name="T2" fmla="*/ 35 w 35"/>
                <a:gd name="T3" fmla="*/ 61 h 61"/>
                <a:gd name="T4" fmla="*/ 0 w 35"/>
                <a:gd name="T5" fmla="*/ 29 h 61"/>
                <a:gd name="T6" fmla="*/ 0 w 35"/>
                <a:gd name="T7" fmla="*/ 0 h 61"/>
                <a:gd name="T8" fmla="*/ 35 w 35"/>
                <a:gd name="T9" fmla="*/ 35 h 61"/>
                <a:gd name="T10" fmla="*/ 0 60000 65536"/>
                <a:gd name="T11" fmla="*/ 0 60000 65536"/>
                <a:gd name="T12" fmla="*/ 0 60000 65536"/>
                <a:gd name="T13" fmla="*/ 0 60000 65536"/>
                <a:gd name="T14" fmla="*/ 0 60000 65536"/>
                <a:gd name="T15" fmla="*/ 0 w 35"/>
                <a:gd name="T16" fmla="*/ 0 h 61"/>
                <a:gd name="T17" fmla="*/ 35 w 35"/>
                <a:gd name="T18" fmla="*/ 61 h 61"/>
              </a:gdLst>
              <a:ahLst/>
              <a:cxnLst>
                <a:cxn ang="T10">
                  <a:pos x="T0" y="T1"/>
                </a:cxn>
                <a:cxn ang="T11">
                  <a:pos x="T2" y="T3"/>
                </a:cxn>
                <a:cxn ang="T12">
                  <a:pos x="T4" y="T5"/>
                </a:cxn>
                <a:cxn ang="T13">
                  <a:pos x="T6" y="T7"/>
                </a:cxn>
                <a:cxn ang="T14">
                  <a:pos x="T8" y="T9"/>
                </a:cxn>
              </a:cxnLst>
              <a:rect l="T15" t="T16" r="T17" b="T18"/>
              <a:pathLst>
                <a:path w="35" h="61">
                  <a:moveTo>
                    <a:pt x="35" y="35"/>
                  </a:moveTo>
                  <a:lnTo>
                    <a:pt x="35" y="61"/>
                  </a:lnTo>
                  <a:lnTo>
                    <a:pt x="0" y="29"/>
                  </a:lnTo>
                  <a:lnTo>
                    <a:pt x="0" y="0"/>
                  </a:lnTo>
                  <a:lnTo>
                    <a:pt x="35"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2" name="Freeform 271">
              <a:extLst>
                <a:ext uri="{FF2B5EF4-FFF2-40B4-BE49-F238E27FC236}">
                  <a16:creationId xmlns:a16="http://schemas.microsoft.com/office/drawing/2014/main" id="{9EE26B64-9DD2-2F4C-847C-E792439F05D9}"/>
                </a:ext>
              </a:extLst>
            </p:cNvPr>
            <p:cNvSpPr>
              <a:spLocks/>
            </p:cNvSpPr>
            <p:nvPr/>
          </p:nvSpPr>
          <p:spPr bwMode="auto">
            <a:xfrm>
              <a:off x="2575" y="3286"/>
              <a:ext cx="17" cy="42"/>
            </a:xfrm>
            <a:custGeom>
              <a:avLst/>
              <a:gdLst>
                <a:gd name="T0" fmla="*/ 17 w 17"/>
                <a:gd name="T1" fmla="*/ 14 h 42"/>
                <a:gd name="T2" fmla="*/ 17 w 17"/>
                <a:gd name="T3" fmla="*/ 42 h 42"/>
                <a:gd name="T4" fmla="*/ 0 w 17"/>
                <a:gd name="T5" fmla="*/ 26 h 42"/>
                <a:gd name="T6" fmla="*/ 0 w 17"/>
                <a:gd name="T7" fmla="*/ 0 h 42"/>
                <a:gd name="T8" fmla="*/ 17 w 17"/>
                <a:gd name="T9" fmla="*/ 14 h 42"/>
                <a:gd name="T10" fmla="*/ 0 60000 65536"/>
                <a:gd name="T11" fmla="*/ 0 60000 65536"/>
                <a:gd name="T12" fmla="*/ 0 60000 65536"/>
                <a:gd name="T13" fmla="*/ 0 60000 65536"/>
                <a:gd name="T14" fmla="*/ 0 60000 65536"/>
                <a:gd name="T15" fmla="*/ 0 w 17"/>
                <a:gd name="T16" fmla="*/ 0 h 42"/>
                <a:gd name="T17" fmla="*/ 17 w 17"/>
                <a:gd name="T18" fmla="*/ 42 h 42"/>
              </a:gdLst>
              <a:ahLst/>
              <a:cxnLst>
                <a:cxn ang="T10">
                  <a:pos x="T0" y="T1"/>
                </a:cxn>
                <a:cxn ang="T11">
                  <a:pos x="T2" y="T3"/>
                </a:cxn>
                <a:cxn ang="T12">
                  <a:pos x="T4" y="T5"/>
                </a:cxn>
                <a:cxn ang="T13">
                  <a:pos x="T6" y="T7"/>
                </a:cxn>
                <a:cxn ang="T14">
                  <a:pos x="T8" y="T9"/>
                </a:cxn>
              </a:cxnLst>
              <a:rect l="T15" t="T16" r="T17" b="T18"/>
              <a:pathLst>
                <a:path w="17" h="42">
                  <a:moveTo>
                    <a:pt x="17" y="14"/>
                  </a:moveTo>
                  <a:lnTo>
                    <a:pt x="17" y="42"/>
                  </a:lnTo>
                  <a:lnTo>
                    <a:pt x="0" y="26"/>
                  </a:lnTo>
                  <a:lnTo>
                    <a:pt x="0" y="0"/>
                  </a:lnTo>
                  <a:lnTo>
                    <a:pt x="17" y="1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3" name="Freeform 272">
              <a:extLst>
                <a:ext uri="{FF2B5EF4-FFF2-40B4-BE49-F238E27FC236}">
                  <a16:creationId xmlns:a16="http://schemas.microsoft.com/office/drawing/2014/main" id="{9FC03670-2B24-2B4B-BAD2-7F3848D0CD2D}"/>
                </a:ext>
              </a:extLst>
            </p:cNvPr>
            <p:cNvSpPr>
              <a:spLocks/>
            </p:cNvSpPr>
            <p:nvPr/>
          </p:nvSpPr>
          <p:spPr bwMode="auto">
            <a:xfrm>
              <a:off x="2704" y="3479"/>
              <a:ext cx="11" cy="44"/>
            </a:xfrm>
            <a:custGeom>
              <a:avLst/>
              <a:gdLst>
                <a:gd name="T0" fmla="*/ 11 w 11"/>
                <a:gd name="T1" fmla="*/ 13 h 44"/>
                <a:gd name="T2" fmla="*/ 11 w 11"/>
                <a:gd name="T3" fmla="*/ 44 h 44"/>
                <a:gd name="T4" fmla="*/ 0 w 11"/>
                <a:gd name="T5" fmla="*/ 32 h 44"/>
                <a:gd name="T6" fmla="*/ 0 w 11"/>
                <a:gd name="T7" fmla="*/ 0 h 44"/>
                <a:gd name="T8" fmla="*/ 11 w 11"/>
                <a:gd name="T9" fmla="*/ 13 h 44"/>
                <a:gd name="T10" fmla="*/ 0 60000 65536"/>
                <a:gd name="T11" fmla="*/ 0 60000 65536"/>
                <a:gd name="T12" fmla="*/ 0 60000 65536"/>
                <a:gd name="T13" fmla="*/ 0 60000 65536"/>
                <a:gd name="T14" fmla="*/ 0 60000 65536"/>
                <a:gd name="T15" fmla="*/ 0 w 11"/>
                <a:gd name="T16" fmla="*/ 0 h 44"/>
                <a:gd name="T17" fmla="*/ 11 w 11"/>
                <a:gd name="T18" fmla="*/ 44 h 44"/>
              </a:gdLst>
              <a:ahLst/>
              <a:cxnLst>
                <a:cxn ang="T10">
                  <a:pos x="T0" y="T1"/>
                </a:cxn>
                <a:cxn ang="T11">
                  <a:pos x="T2" y="T3"/>
                </a:cxn>
                <a:cxn ang="T12">
                  <a:pos x="T4" y="T5"/>
                </a:cxn>
                <a:cxn ang="T13">
                  <a:pos x="T6" y="T7"/>
                </a:cxn>
                <a:cxn ang="T14">
                  <a:pos x="T8" y="T9"/>
                </a:cxn>
              </a:cxnLst>
              <a:rect l="T15" t="T16" r="T17" b="T18"/>
              <a:pathLst>
                <a:path w="11" h="44">
                  <a:moveTo>
                    <a:pt x="11" y="13"/>
                  </a:moveTo>
                  <a:lnTo>
                    <a:pt x="11" y="44"/>
                  </a:lnTo>
                  <a:lnTo>
                    <a:pt x="0" y="32"/>
                  </a:lnTo>
                  <a:lnTo>
                    <a:pt x="0" y="0"/>
                  </a:lnTo>
                  <a:lnTo>
                    <a:pt x="11" y="1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4" name="Freeform 273">
              <a:extLst>
                <a:ext uri="{FF2B5EF4-FFF2-40B4-BE49-F238E27FC236}">
                  <a16:creationId xmlns:a16="http://schemas.microsoft.com/office/drawing/2014/main" id="{F79F6AF1-9218-8146-80D1-FCE31E03A0F3}"/>
                </a:ext>
              </a:extLst>
            </p:cNvPr>
            <p:cNvSpPr>
              <a:spLocks/>
            </p:cNvSpPr>
            <p:nvPr/>
          </p:nvSpPr>
          <p:spPr bwMode="auto">
            <a:xfrm>
              <a:off x="2667" y="3443"/>
              <a:ext cx="35" cy="65"/>
            </a:xfrm>
            <a:custGeom>
              <a:avLst/>
              <a:gdLst>
                <a:gd name="T0" fmla="*/ 35 w 35"/>
                <a:gd name="T1" fmla="*/ 35 h 65"/>
                <a:gd name="T2" fmla="*/ 35 w 35"/>
                <a:gd name="T3" fmla="*/ 65 h 65"/>
                <a:gd name="T4" fmla="*/ 0 w 35"/>
                <a:gd name="T5" fmla="*/ 29 h 65"/>
                <a:gd name="T6" fmla="*/ 0 w 35"/>
                <a:gd name="T7" fmla="*/ 0 h 65"/>
                <a:gd name="T8" fmla="*/ 35 w 35"/>
                <a:gd name="T9" fmla="*/ 35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5"/>
                  </a:moveTo>
                  <a:lnTo>
                    <a:pt x="35" y="65"/>
                  </a:lnTo>
                  <a:lnTo>
                    <a:pt x="0" y="29"/>
                  </a:lnTo>
                  <a:lnTo>
                    <a:pt x="0" y="0"/>
                  </a:lnTo>
                  <a:lnTo>
                    <a:pt x="35"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5" name="Freeform 274">
              <a:extLst>
                <a:ext uri="{FF2B5EF4-FFF2-40B4-BE49-F238E27FC236}">
                  <a16:creationId xmlns:a16="http://schemas.microsoft.com/office/drawing/2014/main" id="{252AB7FC-DA53-D84D-AE34-131B44883174}"/>
                </a:ext>
              </a:extLst>
            </p:cNvPr>
            <p:cNvSpPr>
              <a:spLocks/>
            </p:cNvSpPr>
            <p:nvPr/>
          </p:nvSpPr>
          <p:spPr bwMode="auto">
            <a:xfrm>
              <a:off x="2631" y="3405"/>
              <a:ext cx="35" cy="65"/>
            </a:xfrm>
            <a:custGeom>
              <a:avLst/>
              <a:gdLst>
                <a:gd name="T0" fmla="*/ 35 w 35"/>
                <a:gd name="T1" fmla="*/ 37 h 65"/>
                <a:gd name="T2" fmla="*/ 35 w 35"/>
                <a:gd name="T3" fmla="*/ 65 h 65"/>
                <a:gd name="T4" fmla="*/ 0 w 35"/>
                <a:gd name="T5" fmla="*/ 30 h 65"/>
                <a:gd name="T6" fmla="*/ 0 w 35"/>
                <a:gd name="T7" fmla="*/ 0 h 65"/>
                <a:gd name="T8" fmla="*/ 35 w 35"/>
                <a:gd name="T9" fmla="*/ 37 h 65"/>
                <a:gd name="T10" fmla="*/ 0 60000 65536"/>
                <a:gd name="T11" fmla="*/ 0 60000 65536"/>
                <a:gd name="T12" fmla="*/ 0 60000 65536"/>
                <a:gd name="T13" fmla="*/ 0 60000 65536"/>
                <a:gd name="T14" fmla="*/ 0 60000 65536"/>
                <a:gd name="T15" fmla="*/ 0 w 35"/>
                <a:gd name="T16" fmla="*/ 0 h 65"/>
                <a:gd name="T17" fmla="*/ 35 w 35"/>
                <a:gd name="T18" fmla="*/ 65 h 65"/>
              </a:gdLst>
              <a:ahLst/>
              <a:cxnLst>
                <a:cxn ang="T10">
                  <a:pos x="T0" y="T1"/>
                </a:cxn>
                <a:cxn ang="T11">
                  <a:pos x="T2" y="T3"/>
                </a:cxn>
                <a:cxn ang="T12">
                  <a:pos x="T4" y="T5"/>
                </a:cxn>
                <a:cxn ang="T13">
                  <a:pos x="T6" y="T7"/>
                </a:cxn>
                <a:cxn ang="T14">
                  <a:pos x="T8" y="T9"/>
                </a:cxn>
              </a:cxnLst>
              <a:rect l="T15" t="T16" r="T17" b="T18"/>
              <a:pathLst>
                <a:path w="35" h="65">
                  <a:moveTo>
                    <a:pt x="35" y="37"/>
                  </a:moveTo>
                  <a:lnTo>
                    <a:pt x="35" y="65"/>
                  </a:lnTo>
                  <a:lnTo>
                    <a:pt x="0" y="30"/>
                  </a:lnTo>
                  <a:lnTo>
                    <a:pt x="0" y="0"/>
                  </a:lnTo>
                  <a:lnTo>
                    <a:pt x="35" y="3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6" name="Freeform 275">
              <a:extLst>
                <a:ext uri="{FF2B5EF4-FFF2-40B4-BE49-F238E27FC236}">
                  <a16:creationId xmlns:a16="http://schemas.microsoft.com/office/drawing/2014/main" id="{7A46C85B-5581-8B44-A8C3-43D225302CBE}"/>
                </a:ext>
              </a:extLst>
            </p:cNvPr>
            <p:cNvSpPr>
              <a:spLocks/>
            </p:cNvSpPr>
            <p:nvPr/>
          </p:nvSpPr>
          <p:spPr bwMode="auto">
            <a:xfrm>
              <a:off x="2594" y="3369"/>
              <a:ext cx="34" cy="63"/>
            </a:xfrm>
            <a:custGeom>
              <a:avLst/>
              <a:gdLst>
                <a:gd name="T0" fmla="*/ 34 w 34"/>
                <a:gd name="T1" fmla="*/ 35 h 63"/>
                <a:gd name="T2" fmla="*/ 34 w 34"/>
                <a:gd name="T3" fmla="*/ 63 h 63"/>
                <a:gd name="T4" fmla="*/ 0 w 34"/>
                <a:gd name="T5" fmla="*/ 28 h 63"/>
                <a:gd name="T6" fmla="*/ 0 w 34"/>
                <a:gd name="T7" fmla="*/ 0 h 63"/>
                <a:gd name="T8" fmla="*/ 34 w 34"/>
                <a:gd name="T9" fmla="*/ 35 h 63"/>
                <a:gd name="T10" fmla="*/ 0 60000 65536"/>
                <a:gd name="T11" fmla="*/ 0 60000 65536"/>
                <a:gd name="T12" fmla="*/ 0 60000 65536"/>
                <a:gd name="T13" fmla="*/ 0 60000 65536"/>
                <a:gd name="T14" fmla="*/ 0 60000 65536"/>
                <a:gd name="T15" fmla="*/ 0 w 34"/>
                <a:gd name="T16" fmla="*/ 0 h 63"/>
                <a:gd name="T17" fmla="*/ 34 w 34"/>
                <a:gd name="T18" fmla="*/ 63 h 63"/>
              </a:gdLst>
              <a:ahLst/>
              <a:cxnLst>
                <a:cxn ang="T10">
                  <a:pos x="T0" y="T1"/>
                </a:cxn>
                <a:cxn ang="T11">
                  <a:pos x="T2" y="T3"/>
                </a:cxn>
                <a:cxn ang="T12">
                  <a:pos x="T4" y="T5"/>
                </a:cxn>
                <a:cxn ang="T13">
                  <a:pos x="T6" y="T7"/>
                </a:cxn>
                <a:cxn ang="T14">
                  <a:pos x="T8" y="T9"/>
                </a:cxn>
              </a:cxnLst>
              <a:rect l="T15" t="T16" r="T17" b="T18"/>
              <a:pathLst>
                <a:path w="34" h="63">
                  <a:moveTo>
                    <a:pt x="34" y="35"/>
                  </a:moveTo>
                  <a:lnTo>
                    <a:pt x="34" y="63"/>
                  </a:lnTo>
                  <a:lnTo>
                    <a:pt x="0" y="28"/>
                  </a:lnTo>
                  <a:lnTo>
                    <a:pt x="0" y="0"/>
                  </a:lnTo>
                  <a:lnTo>
                    <a:pt x="34" y="35"/>
                  </a:lnTo>
                  <a:close/>
                </a:path>
              </a:pathLst>
            </a:custGeom>
            <a:solidFill>
              <a:srgbClr val="2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7" name="Freeform 276">
              <a:extLst>
                <a:ext uri="{FF2B5EF4-FFF2-40B4-BE49-F238E27FC236}">
                  <a16:creationId xmlns:a16="http://schemas.microsoft.com/office/drawing/2014/main" id="{38DDE596-67D3-C84B-860E-D0FFF26DE91D}"/>
                </a:ext>
              </a:extLst>
            </p:cNvPr>
            <p:cNvSpPr>
              <a:spLocks/>
            </p:cNvSpPr>
            <p:nvPr/>
          </p:nvSpPr>
          <p:spPr bwMode="auto">
            <a:xfrm>
              <a:off x="2575" y="3352"/>
              <a:ext cx="17" cy="44"/>
            </a:xfrm>
            <a:custGeom>
              <a:avLst/>
              <a:gdLst>
                <a:gd name="T0" fmla="*/ 17 w 17"/>
                <a:gd name="T1" fmla="*/ 16 h 44"/>
                <a:gd name="T2" fmla="*/ 17 w 17"/>
                <a:gd name="T3" fmla="*/ 44 h 44"/>
                <a:gd name="T4" fmla="*/ 0 w 17"/>
                <a:gd name="T5" fmla="*/ 24 h 44"/>
                <a:gd name="T6" fmla="*/ 0 w 17"/>
                <a:gd name="T7" fmla="*/ 0 h 44"/>
                <a:gd name="T8" fmla="*/ 17 w 17"/>
                <a:gd name="T9" fmla="*/ 16 h 44"/>
                <a:gd name="T10" fmla="*/ 0 60000 65536"/>
                <a:gd name="T11" fmla="*/ 0 60000 65536"/>
                <a:gd name="T12" fmla="*/ 0 60000 65536"/>
                <a:gd name="T13" fmla="*/ 0 60000 65536"/>
                <a:gd name="T14" fmla="*/ 0 60000 65536"/>
                <a:gd name="T15" fmla="*/ 0 w 17"/>
                <a:gd name="T16" fmla="*/ 0 h 44"/>
                <a:gd name="T17" fmla="*/ 17 w 17"/>
                <a:gd name="T18" fmla="*/ 44 h 44"/>
              </a:gdLst>
              <a:ahLst/>
              <a:cxnLst>
                <a:cxn ang="T10">
                  <a:pos x="T0" y="T1"/>
                </a:cxn>
                <a:cxn ang="T11">
                  <a:pos x="T2" y="T3"/>
                </a:cxn>
                <a:cxn ang="T12">
                  <a:pos x="T4" y="T5"/>
                </a:cxn>
                <a:cxn ang="T13">
                  <a:pos x="T6" y="T7"/>
                </a:cxn>
                <a:cxn ang="T14">
                  <a:pos x="T8" y="T9"/>
                </a:cxn>
              </a:cxnLst>
              <a:rect l="T15" t="T16" r="T17" b="T18"/>
              <a:pathLst>
                <a:path w="17" h="44">
                  <a:moveTo>
                    <a:pt x="17" y="16"/>
                  </a:moveTo>
                  <a:lnTo>
                    <a:pt x="17" y="44"/>
                  </a:lnTo>
                  <a:lnTo>
                    <a:pt x="0" y="24"/>
                  </a:lnTo>
                  <a:lnTo>
                    <a:pt x="0" y="0"/>
                  </a:lnTo>
                  <a:lnTo>
                    <a:pt x="17" y="1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8" name="Freeform 277">
              <a:extLst>
                <a:ext uri="{FF2B5EF4-FFF2-40B4-BE49-F238E27FC236}">
                  <a16:creationId xmlns:a16="http://schemas.microsoft.com/office/drawing/2014/main" id="{F148A0F0-24E7-3343-A13D-A6B6900F79F2}"/>
                </a:ext>
              </a:extLst>
            </p:cNvPr>
            <p:cNvSpPr>
              <a:spLocks/>
            </p:cNvSpPr>
            <p:nvPr/>
          </p:nvSpPr>
          <p:spPr bwMode="auto">
            <a:xfrm>
              <a:off x="2575" y="3383"/>
              <a:ext cx="29" cy="55"/>
            </a:xfrm>
            <a:custGeom>
              <a:avLst/>
              <a:gdLst>
                <a:gd name="T0" fmla="*/ 29 w 29"/>
                <a:gd name="T1" fmla="*/ 30 h 55"/>
                <a:gd name="T2" fmla="*/ 29 w 29"/>
                <a:gd name="T3" fmla="*/ 55 h 55"/>
                <a:gd name="T4" fmla="*/ 0 w 29"/>
                <a:gd name="T5" fmla="*/ 27 h 55"/>
                <a:gd name="T6" fmla="*/ 0 w 29"/>
                <a:gd name="T7" fmla="*/ 0 h 55"/>
                <a:gd name="T8" fmla="*/ 29 w 29"/>
                <a:gd name="T9" fmla="*/ 30 h 55"/>
                <a:gd name="T10" fmla="*/ 0 60000 65536"/>
                <a:gd name="T11" fmla="*/ 0 60000 65536"/>
                <a:gd name="T12" fmla="*/ 0 60000 65536"/>
                <a:gd name="T13" fmla="*/ 0 60000 65536"/>
                <a:gd name="T14" fmla="*/ 0 60000 65536"/>
                <a:gd name="T15" fmla="*/ 0 w 29"/>
                <a:gd name="T16" fmla="*/ 0 h 55"/>
                <a:gd name="T17" fmla="*/ 29 w 29"/>
                <a:gd name="T18" fmla="*/ 55 h 55"/>
              </a:gdLst>
              <a:ahLst/>
              <a:cxnLst>
                <a:cxn ang="T10">
                  <a:pos x="T0" y="T1"/>
                </a:cxn>
                <a:cxn ang="T11">
                  <a:pos x="T2" y="T3"/>
                </a:cxn>
                <a:cxn ang="T12">
                  <a:pos x="T4" y="T5"/>
                </a:cxn>
                <a:cxn ang="T13">
                  <a:pos x="T6" y="T7"/>
                </a:cxn>
                <a:cxn ang="T14">
                  <a:pos x="T8" y="T9"/>
                </a:cxn>
              </a:cxnLst>
              <a:rect l="T15" t="T16" r="T17" b="T18"/>
              <a:pathLst>
                <a:path w="29" h="55">
                  <a:moveTo>
                    <a:pt x="29" y="30"/>
                  </a:moveTo>
                  <a:lnTo>
                    <a:pt x="29" y="55"/>
                  </a:lnTo>
                  <a:lnTo>
                    <a:pt x="0" y="27"/>
                  </a:lnTo>
                  <a:lnTo>
                    <a:pt x="0" y="0"/>
                  </a:lnTo>
                  <a:lnTo>
                    <a:pt x="29" y="30"/>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99" name="Freeform 278">
              <a:extLst>
                <a:ext uri="{FF2B5EF4-FFF2-40B4-BE49-F238E27FC236}">
                  <a16:creationId xmlns:a16="http://schemas.microsoft.com/office/drawing/2014/main" id="{CE208464-7E59-704C-A709-9A0577DD981A}"/>
                </a:ext>
              </a:extLst>
            </p:cNvPr>
            <p:cNvSpPr>
              <a:spLocks/>
            </p:cNvSpPr>
            <p:nvPr/>
          </p:nvSpPr>
          <p:spPr bwMode="auto">
            <a:xfrm>
              <a:off x="2676" y="3486"/>
              <a:ext cx="39" cy="71"/>
            </a:xfrm>
            <a:custGeom>
              <a:avLst/>
              <a:gdLst>
                <a:gd name="T0" fmla="*/ 39 w 39"/>
                <a:gd name="T1" fmla="*/ 43 h 71"/>
                <a:gd name="T2" fmla="*/ 39 w 39"/>
                <a:gd name="T3" fmla="*/ 71 h 71"/>
                <a:gd name="T4" fmla="*/ 0 w 39"/>
                <a:gd name="T5" fmla="*/ 30 h 71"/>
                <a:gd name="T6" fmla="*/ 0 w 39"/>
                <a:gd name="T7" fmla="*/ 0 h 71"/>
                <a:gd name="T8" fmla="*/ 39 w 39"/>
                <a:gd name="T9" fmla="*/ 43 h 71"/>
                <a:gd name="T10" fmla="*/ 0 60000 65536"/>
                <a:gd name="T11" fmla="*/ 0 60000 65536"/>
                <a:gd name="T12" fmla="*/ 0 60000 65536"/>
                <a:gd name="T13" fmla="*/ 0 60000 65536"/>
                <a:gd name="T14" fmla="*/ 0 60000 65536"/>
                <a:gd name="T15" fmla="*/ 0 w 39"/>
                <a:gd name="T16" fmla="*/ 0 h 71"/>
                <a:gd name="T17" fmla="*/ 39 w 39"/>
                <a:gd name="T18" fmla="*/ 71 h 71"/>
              </a:gdLst>
              <a:ahLst/>
              <a:cxnLst>
                <a:cxn ang="T10">
                  <a:pos x="T0" y="T1"/>
                </a:cxn>
                <a:cxn ang="T11">
                  <a:pos x="T2" y="T3"/>
                </a:cxn>
                <a:cxn ang="T12">
                  <a:pos x="T4" y="T5"/>
                </a:cxn>
                <a:cxn ang="T13">
                  <a:pos x="T6" y="T7"/>
                </a:cxn>
                <a:cxn ang="T14">
                  <a:pos x="T8" y="T9"/>
                </a:cxn>
              </a:cxnLst>
              <a:rect l="T15" t="T16" r="T17" b="T18"/>
              <a:pathLst>
                <a:path w="39" h="71">
                  <a:moveTo>
                    <a:pt x="39" y="43"/>
                  </a:moveTo>
                  <a:lnTo>
                    <a:pt x="39" y="71"/>
                  </a:lnTo>
                  <a:lnTo>
                    <a:pt x="0" y="30"/>
                  </a:lnTo>
                  <a:lnTo>
                    <a:pt x="0" y="0"/>
                  </a:lnTo>
                  <a:lnTo>
                    <a:pt x="39" y="4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0" name="Freeform 279">
              <a:extLst>
                <a:ext uri="{FF2B5EF4-FFF2-40B4-BE49-F238E27FC236}">
                  <a16:creationId xmlns:a16="http://schemas.microsoft.com/office/drawing/2014/main" id="{29B37E0F-BA79-F942-AE22-204AA0165012}"/>
                </a:ext>
              </a:extLst>
            </p:cNvPr>
            <p:cNvSpPr>
              <a:spLocks/>
            </p:cNvSpPr>
            <p:nvPr/>
          </p:nvSpPr>
          <p:spPr bwMode="auto">
            <a:xfrm>
              <a:off x="2642" y="3451"/>
              <a:ext cx="32" cy="64"/>
            </a:xfrm>
            <a:custGeom>
              <a:avLst/>
              <a:gdLst>
                <a:gd name="T0" fmla="*/ 32 w 32"/>
                <a:gd name="T1" fmla="*/ 34 h 64"/>
                <a:gd name="T2" fmla="*/ 32 w 32"/>
                <a:gd name="T3" fmla="*/ 64 h 64"/>
                <a:gd name="T4" fmla="*/ 0 w 32"/>
                <a:gd name="T5" fmla="*/ 29 h 64"/>
                <a:gd name="T6" fmla="*/ 0 w 32"/>
                <a:gd name="T7" fmla="*/ 0 h 64"/>
                <a:gd name="T8" fmla="*/ 32 w 32"/>
                <a:gd name="T9" fmla="*/ 34 h 64"/>
                <a:gd name="T10" fmla="*/ 0 60000 65536"/>
                <a:gd name="T11" fmla="*/ 0 60000 65536"/>
                <a:gd name="T12" fmla="*/ 0 60000 65536"/>
                <a:gd name="T13" fmla="*/ 0 60000 65536"/>
                <a:gd name="T14" fmla="*/ 0 60000 65536"/>
                <a:gd name="T15" fmla="*/ 0 w 32"/>
                <a:gd name="T16" fmla="*/ 0 h 64"/>
                <a:gd name="T17" fmla="*/ 32 w 32"/>
                <a:gd name="T18" fmla="*/ 64 h 64"/>
              </a:gdLst>
              <a:ahLst/>
              <a:cxnLst>
                <a:cxn ang="T10">
                  <a:pos x="T0" y="T1"/>
                </a:cxn>
                <a:cxn ang="T11">
                  <a:pos x="T2" y="T3"/>
                </a:cxn>
                <a:cxn ang="T12">
                  <a:pos x="T4" y="T5"/>
                </a:cxn>
                <a:cxn ang="T13">
                  <a:pos x="T6" y="T7"/>
                </a:cxn>
                <a:cxn ang="T14">
                  <a:pos x="T8" y="T9"/>
                </a:cxn>
              </a:cxnLst>
              <a:rect l="T15" t="T16" r="T17" b="T18"/>
              <a:pathLst>
                <a:path w="32" h="64">
                  <a:moveTo>
                    <a:pt x="32" y="34"/>
                  </a:moveTo>
                  <a:lnTo>
                    <a:pt x="32" y="64"/>
                  </a:lnTo>
                  <a:lnTo>
                    <a:pt x="0" y="29"/>
                  </a:lnTo>
                  <a:lnTo>
                    <a:pt x="0" y="0"/>
                  </a:lnTo>
                  <a:lnTo>
                    <a:pt x="32"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1" name="Freeform 280">
              <a:extLst>
                <a:ext uri="{FF2B5EF4-FFF2-40B4-BE49-F238E27FC236}">
                  <a16:creationId xmlns:a16="http://schemas.microsoft.com/office/drawing/2014/main" id="{422EBE15-EAAF-BB4E-B77A-29D72C306EA3}"/>
                </a:ext>
              </a:extLst>
            </p:cNvPr>
            <p:cNvSpPr>
              <a:spLocks/>
            </p:cNvSpPr>
            <p:nvPr/>
          </p:nvSpPr>
          <p:spPr bwMode="auto">
            <a:xfrm>
              <a:off x="2606" y="3415"/>
              <a:ext cx="34" cy="62"/>
            </a:xfrm>
            <a:custGeom>
              <a:avLst/>
              <a:gdLst>
                <a:gd name="T0" fmla="*/ 34 w 34"/>
                <a:gd name="T1" fmla="*/ 34 h 62"/>
                <a:gd name="T2" fmla="*/ 34 w 34"/>
                <a:gd name="T3" fmla="*/ 62 h 62"/>
                <a:gd name="T4" fmla="*/ 0 w 34"/>
                <a:gd name="T5" fmla="*/ 26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6"/>
                  </a:lnTo>
                  <a:lnTo>
                    <a:pt x="0" y="0"/>
                  </a:lnTo>
                  <a:lnTo>
                    <a:pt x="34"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2" name="Freeform 281">
              <a:extLst>
                <a:ext uri="{FF2B5EF4-FFF2-40B4-BE49-F238E27FC236}">
                  <a16:creationId xmlns:a16="http://schemas.microsoft.com/office/drawing/2014/main" id="{CE917DFA-A2E3-DE46-B28A-ABB12D3C27FA}"/>
                </a:ext>
              </a:extLst>
            </p:cNvPr>
            <p:cNvSpPr>
              <a:spLocks/>
            </p:cNvSpPr>
            <p:nvPr/>
          </p:nvSpPr>
          <p:spPr bwMode="auto">
            <a:xfrm>
              <a:off x="2575" y="2999"/>
              <a:ext cx="30" cy="44"/>
            </a:xfrm>
            <a:custGeom>
              <a:avLst/>
              <a:gdLst>
                <a:gd name="T0" fmla="*/ 30 w 30"/>
                <a:gd name="T1" fmla="*/ 17 h 44"/>
                <a:gd name="T2" fmla="*/ 30 w 30"/>
                <a:gd name="T3" fmla="*/ 44 h 44"/>
                <a:gd name="T4" fmla="*/ 0 w 30"/>
                <a:gd name="T5" fmla="*/ 27 h 44"/>
                <a:gd name="T6" fmla="*/ 0 w 30"/>
                <a:gd name="T7" fmla="*/ 0 h 44"/>
                <a:gd name="T8" fmla="*/ 30 w 30"/>
                <a:gd name="T9" fmla="*/ 17 h 44"/>
                <a:gd name="T10" fmla="*/ 0 60000 65536"/>
                <a:gd name="T11" fmla="*/ 0 60000 65536"/>
                <a:gd name="T12" fmla="*/ 0 60000 65536"/>
                <a:gd name="T13" fmla="*/ 0 60000 65536"/>
                <a:gd name="T14" fmla="*/ 0 60000 65536"/>
                <a:gd name="T15" fmla="*/ 0 w 30"/>
                <a:gd name="T16" fmla="*/ 0 h 44"/>
                <a:gd name="T17" fmla="*/ 30 w 30"/>
                <a:gd name="T18" fmla="*/ 44 h 44"/>
              </a:gdLst>
              <a:ahLst/>
              <a:cxnLst>
                <a:cxn ang="T10">
                  <a:pos x="T0" y="T1"/>
                </a:cxn>
                <a:cxn ang="T11">
                  <a:pos x="T2" y="T3"/>
                </a:cxn>
                <a:cxn ang="T12">
                  <a:pos x="T4" y="T5"/>
                </a:cxn>
                <a:cxn ang="T13">
                  <a:pos x="T6" y="T7"/>
                </a:cxn>
                <a:cxn ang="T14">
                  <a:pos x="T8" y="T9"/>
                </a:cxn>
              </a:cxnLst>
              <a:rect l="T15" t="T16" r="T17" b="T18"/>
              <a:pathLst>
                <a:path w="30" h="44">
                  <a:moveTo>
                    <a:pt x="30" y="17"/>
                  </a:moveTo>
                  <a:lnTo>
                    <a:pt x="30" y="44"/>
                  </a:lnTo>
                  <a:lnTo>
                    <a:pt x="0" y="27"/>
                  </a:lnTo>
                  <a:lnTo>
                    <a:pt x="0" y="0"/>
                  </a:lnTo>
                  <a:lnTo>
                    <a:pt x="30" y="1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3" name="Freeform 282">
              <a:extLst>
                <a:ext uri="{FF2B5EF4-FFF2-40B4-BE49-F238E27FC236}">
                  <a16:creationId xmlns:a16="http://schemas.microsoft.com/office/drawing/2014/main" id="{25329CF4-6E4D-ED42-A947-76D96AEDA9C9}"/>
                </a:ext>
              </a:extLst>
            </p:cNvPr>
            <p:cNvSpPr>
              <a:spLocks/>
            </p:cNvSpPr>
            <p:nvPr/>
          </p:nvSpPr>
          <p:spPr bwMode="auto">
            <a:xfrm>
              <a:off x="2643" y="3037"/>
              <a:ext cx="33" cy="50"/>
            </a:xfrm>
            <a:custGeom>
              <a:avLst/>
              <a:gdLst>
                <a:gd name="T0" fmla="*/ 33 w 33"/>
                <a:gd name="T1" fmla="*/ 19 h 50"/>
                <a:gd name="T2" fmla="*/ 33 w 33"/>
                <a:gd name="T3" fmla="*/ 50 h 50"/>
                <a:gd name="T4" fmla="*/ 0 w 33"/>
                <a:gd name="T5" fmla="*/ 30 h 50"/>
                <a:gd name="T6" fmla="*/ 0 w 33"/>
                <a:gd name="T7" fmla="*/ 0 h 50"/>
                <a:gd name="T8" fmla="*/ 33 w 33"/>
                <a:gd name="T9" fmla="*/ 19 h 50"/>
                <a:gd name="T10" fmla="*/ 0 60000 65536"/>
                <a:gd name="T11" fmla="*/ 0 60000 65536"/>
                <a:gd name="T12" fmla="*/ 0 60000 65536"/>
                <a:gd name="T13" fmla="*/ 0 60000 65536"/>
                <a:gd name="T14" fmla="*/ 0 60000 65536"/>
                <a:gd name="T15" fmla="*/ 0 w 33"/>
                <a:gd name="T16" fmla="*/ 0 h 50"/>
                <a:gd name="T17" fmla="*/ 33 w 33"/>
                <a:gd name="T18" fmla="*/ 50 h 50"/>
              </a:gdLst>
              <a:ahLst/>
              <a:cxnLst>
                <a:cxn ang="T10">
                  <a:pos x="T0" y="T1"/>
                </a:cxn>
                <a:cxn ang="T11">
                  <a:pos x="T2" y="T3"/>
                </a:cxn>
                <a:cxn ang="T12">
                  <a:pos x="T4" y="T5"/>
                </a:cxn>
                <a:cxn ang="T13">
                  <a:pos x="T6" y="T7"/>
                </a:cxn>
                <a:cxn ang="T14">
                  <a:pos x="T8" y="T9"/>
                </a:cxn>
              </a:cxnLst>
              <a:rect l="T15" t="T16" r="T17" b="T18"/>
              <a:pathLst>
                <a:path w="33" h="50">
                  <a:moveTo>
                    <a:pt x="33" y="19"/>
                  </a:moveTo>
                  <a:lnTo>
                    <a:pt x="33" y="50"/>
                  </a:lnTo>
                  <a:lnTo>
                    <a:pt x="0" y="30"/>
                  </a:lnTo>
                  <a:lnTo>
                    <a:pt x="0" y="0"/>
                  </a:lnTo>
                  <a:lnTo>
                    <a:pt x="33" y="1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4" name="Freeform 283">
              <a:extLst>
                <a:ext uri="{FF2B5EF4-FFF2-40B4-BE49-F238E27FC236}">
                  <a16:creationId xmlns:a16="http://schemas.microsoft.com/office/drawing/2014/main" id="{52895FEB-7AD2-6F4A-83A9-010B9C504322}"/>
                </a:ext>
              </a:extLst>
            </p:cNvPr>
            <p:cNvSpPr>
              <a:spLocks/>
            </p:cNvSpPr>
            <p:nvPr/>
          </p:nvSpPr>
          <p:spPr bwMode="auto">
            <a:xfrm>
              <a:off x="2607" y="3016"/>
              <a:ext cx="34" cy="49"/>
            </a:xfrm>
            <a:custGeom>
              <a:avLst/>
              <a:gdLst>
                <a:gd name="T0" fmla="*/ 34 w 34"/>
                <a:gd name="T1" fmla="*/ 21 h 49"/>
                <a:gd name="T2" fmla="*/ 34 w 34"/>
                <a:gd name="T3" fmla="*/ 49 h 49"/>
                <a:gd name="T4" fmla="*/ 0 w 34"/>
                <a:gd name="T5" fmla="*/ 28 h 49"/>
                <a:gd name="T6" fmla="*/ 0 w 34"/>
                <a:gd name="T7" fmla="*/ 0 h 49"/>
                <a:gd name="T8" fmla="*/ 34 w 34"/>
                <a:gd name="T9" fmla="*/ 21 h 49"/>
                <a:gd name="T10" fmla="*/ 0 60000 65536"/>
                <a:gd name="T11" fmla="*/ 0 60000 65536"/>
                <a:gd name="T12" fmla="*/ 0 60000 65536"/>
                <a:gd name="T13" fmla="*/ 0 60000 65536"/>
                <a:gd name="T14" fmla="*/ 0 60000 65536"/>
                <a:gd name="T15" fmla="*/ 0 w 34"/>
                <a:gd name="T16" fmla="*/ 0 h 49"/>
                <a:gd name="T17" fmla="*/ 34 w 34"/>
                <a:gd name="T18" fmla="*/ 49 h 49"/>
              </a:gdLst>
              <a:ahLst/>
              <a:cxnLst>
                <a:cxn ang="T10">
                  <a:pos x="T0" y="T1"/>
                </a:cxn>
                <a:cxn ang="T11">
                  <a:pos x="T2" y="T3"/>
                </a:cxn>
                <a:cxn ang="T12">
                  <a:pos x="T4" y="T5"/>
                </a:cxn>
                <a:cxn ang="T13">
                  <a:pos x="T6" y="T7"/>
                </a:cxn>
                <a:cxn ang="T14">
                  <a:pos x="T8" y="T9"/>
                </a:cxn>
              </a:cxnLst>
              <a:rect l="T15" t="T16" r="T17" b="T18"/>
              <a:pathLst>
                <a:path w="34" h="49">
                  <a:moveTo>
                    <a:pt x="34" y="21"/>
                  </a:moveTo>
                  <a:lnTo>
                    <a:pt x="34" y="49"/>
                  </a:lnTo>
                  <a:lnTo>
                    <a:pt x="0" y="28"/>
                  </a:lnTo>
                  <a:lnTo>
                    <a:pt x="0" y="0"/>
                  </a:lnTo>
                  <a:lnTo>
                    <a:pt x="34"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5" name="Freeform 284">
              <a:extLst>
                <a:ext uri="{FF2B5EF4-FFF2-40B4-BE49-F238E27FC236}">
                  <a16:creationId xmlns:a16="http://schemas.microsoft.com/office/drawing/2014/main" id="{F297762B-0431-3C45-8188-6957133027AD}"/>
                </a:ext>
              </a:extLst>
            </p:cNvPr>
            <p:cNvSpPr>
              <a:spLocks/>
            </p:cNvSpPr>
            <p:nvPr/>
          </p:nvSpPr>
          <p:spPr bwMode="auto">
            <a:xfrm>
              <a:off x="2575" y="3062"/>
              <a:ext cx="30" cy="48"/>
            </a:xfrm>
            <a:custGeom>
              <a:avLst/>
              <a:gdLst>
                <a:gd name="T0" fmla="*/ 30 w 30"/>
                <a:gd name="T1" fmla="*/ 21 h 48"/>
                <a:gd name="T2" fmla="*/ 30 w 30"/>
                <a:gd name="T3" fmla="*/ 48 h 48"/>
                <a:gd name="T4" fmla="*/ 0 w 30"/>
                <a:gd name="T5" fmla="*/ 27 h 48"/>
                <a:gd name="T6" fmla="*/ 0 w 30"/>
                <a:gd name="T7" fmla="*/ 0 h 48"/>
                <a:gd name="T8" fmla="*/ 30 w 30"/>
                <a:gd name="T9" fmla="*/ 21 h 48"/>
                <a:gd name="T10" fmla="*/ 0 60000 65536"/>
                <a:gd name="T11" fmla="*/ 0 60000 65536"/>
                <a:gd name="T12" fmla="*/ 0 60000 65536"/>
                <a:gd name="T13" fmla="*/ 0 60000 65536"/>
                <a:gd name="T14" fmla="*/ 0 60000 65536"/>
                <a:gd name="T15" fmla="*/ 0 w 30"/>
                <a:gd name="T16" fmla="*/ 0 h 48"/>
                <a:gd name="T17" fmla="*/ 30 w 30"/>
                <a:gd name="T18" fmla="*/ 48 h 48"/>
              </a:gdLst>
              <a:ahLst/>
              <a:cxnLst>
                <a:cxn ang="T10">
                  <a:pos x="T0" y="T1"/>
                </a:cxn>
                <a:cxn ang="T11">
                  <a:pos x="T2" y="T3"/>
                </a:cxn>
                <a:cxn ang="T12">
                  <a:pos x="T4" y="T5"/>
                </a:cxn>
                <a:cxn ang="T13">
                  <a:pos x="T6" y="T7"/>
                </a:cxn>
                <a:cxn ang="T14">
                  <a:pos x="T8" y="T9"/>
                </a:cxn>
              </a:cxnLst>
              <a:rect l="T15" t="T16" r="T17" b="T18"/>
              <a:pathLst>
                <a:path w="30" h="48">
                  <a:moveTo>
                    <a:pt x="30" y="21"/>
                  </a:moveTo>
                  <a:lnTo>
                    <a:pt x="30" y="48"/>
                  </a:lnTo>
                  <a:lnTo>
                    <a:pt x="0" y="27"/>
                  </a:lnTo>
                  <a:lnTo>
                    <a:pt x="0" y="0"/>
                  </a:lnTo>
                  <a:lnTo>
                    <a:pt x="30"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6" name="Freeform 285">
              <a:extLst>
                <a:ext uri="{FF2B5EF4-FFF2-40B4-BE49-F238E27FC236}">
                  <a16:creationId xmlns:a16="http://schemas.microsoft.com/office/drawing/2014/main" id="{78434B2A-4C7F-EE47-8F4A-50F1126897D2}"/>
                </a:ext>
              </a:extLst>
            </p:cNvPr>
            <p:cNvSpPr>
              <a:spLocks/>
            </p:cNvSpPr>
            <p:nvPr/>
          </p:nvSpPr>
          <p:spPr bwMode="auto">
            <a:xfrm>
              <a:off x="2677" y="3130"/>
              <a:ext cx="39" cy="56"/>
            </a:xfrm>
            <a:custGeom>
              <a:avLst/>
              <a:gdLst>
                <a:gd name="T0" fmla="*/ 39 w 39"/>
                <a:gd name="T1" fmla="*/ 25 h 56"/>
                <a:gd name="T2" fmla="*/ 39 w 39"/>
                <a:gd name="T3" fmla="*/ 56 h 56"/>
                <a:gd name="T4" fmla="*/ 0 w 39"/>
                <a:gd name="T5" fmla="*/ 30 h 56"/>
                <a:gd name="T6" fmla="*/ 0 w 39"/>
                <a:gd name="T7" fmla="*/ 0 h 56"/>
                <a:gd name="T8" fmla="*/ 39 w 39"/>
                <a:gd name="T9" fmla="*/ 25 h 56"/>
                <a:gd name="T10" fmla="*/ 0 60000 65536"/>
                <a:gd name="T11" fmla="*/ 0 60000 65536"/>
                <a:gd name="T12" fmla="*/ 0 60000 65536"/>
                <a:gd name="T13" fmla="*/ 0 60000 65536"/>
                <a:gd name="T14" fmla="*/ 0 60000 65536"/>
                <a:gd name="T15" fmla="*/ 0 w 39"/>
                <a:gd name="T16" fmla="*/ 0 h 56"/>
                <a:gd name="T17" fmla="*/ 39 w 39"/>
                <a:gd name="T18" fmla="*/ 56 h 56"/>
              </a:gdLst>
              <a:ahLst/>
              <a:cxnLst>
                <a:cxn ang="T10">
                  <a:pos x="T0" y="T1"/>
                </a:cxn>
                <a:cxn ang="T11">
                  <a:pos x="T2" y="T3"/>
                </a:cxn>
                <a:cxn ang="T12">
                  <a:pos x="T4" y="T5"/>
                </a:cxn>
                <a:cxn ang="T13">
                  <a:pos x="T6" y="T7"/>
                </a:cxn>
                <a:cxn ang="T14">
                  <a:pos x="T8" y="T9"/>
                </a:cxn>
              </a:cxnLst>
              <a:rect l="T15" t="T16" r="T17" b="T18"/>
              <a:pathLst>
                <a:path w="39" h="56">
                  <a:moveTo>
                    <a:pt x="39" y="25"/>
                  </a:moveTo>
                  <a:lnTo>
                    <a:pt x="39" y="56"/>
                  </a:lnTo>
                  <a:lnTo>
                    <a:pt x="0" y="30"/>
                  </a:lnTo>
                  <a:lnTo>
                    <a:pt x="0" y="0"/>
                  </a:lnTo>
                  <a:lnTo>
                    <a:pt x="39" y="2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7" name="Freeform 286">
              <a:extLst>
                <a:ext uri="{FF2B5EF4-FFF2-40B4-BE49-F238E27FC236}">
                  <a16:creationId xmlns:a16="http://schemas.microsoft.com/office/drawing/2014/main" id="{83E6BD07-26D0-0F4E-84B8-E97B109FDFBC}"/>
                </a:ext>
              </a:extLst>
            </p:cNvPr>
            <p:cNvSpPr>
              <a:spLocks/>
            </p:cNvSpPr>
            <p:nvPr/>
          </p:nvSpPr>
          <p:spPr bwMode="auto">
            <a:xfrm>
              <a:off x="2643" y="3108"/>
              <a:ext cx="33" cy="51"/>
            </a:xfrm>
            <a:custGeom>
              <a:avLst/>
              <a:gdLst>
                <a:gd name="T0" fmla="*/ 33 w 33"/>
                <a:gd name="T1" fmla="*/ 21 h 51"/>
                <a:gd name="T2" fmla="*/ 33 w 33"/>
                <a:gd name="T3" fmla="*/ 51 h 51"/>
                <a:gd name="T4" fmla="*/ 0 w 33"/>
                <a:gd name="T5" fmla="*/ 29 h 51"/>
                <a:gd name="T6" fmla="*/ 0 w 33"/>
                <a:gd name="T7" fmla="*/ 0 h 51"/>
                <a:gd name="T8" fmla="*/ 33 w 33"/>
                <a:gd name="T9" fmla="*/ 21 h 51"/>
                <a:gd name="T10" fmla="*/ 0 60000 65536"/>
                <a:gd name="T11" fmla="*/ 0 60000 65536"/>
                <a:gd name="T12" fmla="*/ 0 60000 65536"/>
                <a:gd name="T13" fmla="*/ 0 60000 65536"/>
                <a:gd name="T14" fmla="*/ 0 60000 65536"/>
                <a:gd name="T15" fmla="*/ 0 w 33"/>
                <a:gd name="T16" fmla="*/ 0 h 51"/>
                <a:gd name="T17" fmla="*/ 33 w 33"/>
                <a:gd name="T18" fmla="*/ 51 h 51"/>
              </a:gdLst>
              <a:ahLst/>
              <a:cxnLst>
                <a:cxn ang="T10">
                  <a:pos x="T0" y="T1"/>
                </a:cxn>
                <a:cxn ang="T11">
                  <a:pos x="T2" y="T3"/>
                </a:cxn>
                <a:cxn ang="T12">
                  <a:pos x="T4" y="T5"/>
                </a:cxn>
                <a:cxn ang="T13">
                  <a:pos x="T6" y="T7"/>
                </a:cxn>
                <a:cxn ang="T14">
                  <a:pos x="T8" y="T9"/>
                </a:cxn>
              </a:cxnLst>
              <a:rect l="T15" t="T16" r="T17" b="T18"/>
              <a:pathLst>
                <a:path w="33" h="51">
                  <a:moveTo>
                    <a:pt x="33" y="21"/>
                  </a:moveTo>
                  <a:lnTo>
                    <a:pt x="33" y="51"/>
                  </a:lnTo>
                  <a:lnTo>
                    <a:pt x="0" y="29"/>
                  </a:lnTo>
                  <a:lnTo>
                    <a:pt x="0" y="0"/>
                  </a:lnTo>
                  <a:lnTo>
                    <a:pt x="33" y="21"/>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8" name="Freeform 287">
              <a:extLst>
                <a:ext uri="{FF2B5EF4-FFF2-40B4-BE49-F238E27FC236}">
                  <a16:creationId xmlns:a16="http://schemas.microsoft.com/office/drawing/2014/main" id="{E0711D77-8B9E-C541-95D6-ED091628A090}"/>
                </a:ext>
              </a:extLst>
            </p:cNvPr>
            <p:cNvSpPr>
              <a:spLocks/>
            </p:cNvSpPr>
            <p:nvPr/>
          </p:nvSpPr>
          <p:spPr bwMode="auto">
            <a:xfrm>
              <a:off x="2607" y="3084"/>
              <a:ext cx="34" cy="50"/>
            </a:xfrm>
            <a:custGeom>
              <a:avLst/>
              <a:gdLst>
                <a:gd name="T0" fmla="*/ 34 w 34"/>
                <a:gd name="T1" fmla="*/ 22 h 50"/>
                <a:gd name="T2" fmla="*/ 34 w 34"/>
                <a:gd name="T3" fmla="*/ 50 h 50"/>
                <a:gd name="T4" fmla="*/ 0 w 34"/>
                <a:gd name="T5" fmla="*/ 27 h 50"/>
                <a:gd name="T6" fmla="*/ 0 w 34"/>
                <a:gd name="T7" fmla="*/ 0 h 50"/>
                <a:gd name="T8" fmla="*/ 34 w 34"/>
                <a:gd name="T9" fmla="*/ 22 h 50"/>
                <a:gd name="T10" fmla="*/ 0 60000 65536"/>
                <a:gd name="T11" fmla="*/ 0 60000 65536"/>
                <a:gd name="T12" fmla="*/ 0 60000 65536"/>
                <a:gd name="T13" fmla="*/ 0 60000 65536"/>
                <a:gd name="T14" fmla="*/ 0 60000 65536"/>
                <a:gd name="T15" fmla="*/ 0 w 34"/>
                <a:gd name="T16" fmla="*/ 0 h 50"/>
                <a:gd name="T17" fmla="*/ 34 w 34"/>
                <a:gd name="T18" fmla="*/ 50 h 50"/>
              </a:gdLst>
              <a:ahLst/>
              <a:cxnLst>
                <a:cxn ang="T10">
                  <a:pos x="T0" y="T1"/>
                </a:cxn>
                <a:cxn ang="T11">
                  <a:pos x="T2" y="T3"/>
                </a:cxn>
                <a:cxn ang="T12">
                  <a:pos x="T4" y="T5"/>
                </a:cxn>
                <a:cxn ang="T13">
                  <a:pos x="T6" y="T7"/>
                </a:cxn>
                <a:cxn ang="T14">
                  <a:pos x="T8" y="T9"/>
                </a:cxn>
              </a:cxnLst>
              <a:rect l="T15" t="T16" r="T17" b="T18"/>
              <a:pathLst>
                <a:path w="34" h="50">
                  <a:moveTo>
                    <a:pt x="34" y="22"/>
                  </a:moveTo>
                  <a:lnTo>
                    <a:pt x="34" y="50"/>
                  </a:lnTo>
                  <a:lnTo>
                    <a:pt x="0" y="27"/>
                  </a:lnTo>
                  <a:lnTo>
                    <a:pt x="0" y="0"/>
                  </a:lnTo>
                  <a:lnTo>
                    <a:pt x="34" y="2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9" name="Freeform 288">
              <a:extLst>
                <a:ext uri="{FF2B5EF4-FFF2-40B4-BE49-F238E27FC236}">
                  <a16:creationId xmlns:a16="http://schemas.microsoft.com/office/drawing/2014/main" id="{FFB84488-7A98-034B-B663-7BC33D2CC6C7}"/>
                </a:ext>
              </a:extLst>
            </p:cNvPr>
            <p:cNvSpPr>
              <a:spLocks/>
            </p:cNvSpPr>
            <p:nvPr/>
          </p:nvSpPr>
          <p:spPr bwMode="auto">
            <a:xfrm>
              <a:off x="2575" y="3126"/>
              <a:ext cx="30" cy="49"/>
            </a:xfrm>
            <a:custGeom>
              <a:avLst/>
              <a:gdLst>
                <a:gd name="T0" fmla="*/ 30 w 30"/>
                <a:gd name="T1" fmla="*/ 24 h 49"/>
                <a:gd name="T2" fmla="*/ 30 w 30"/>
                <a:gd name="T3" fmla="*/ 49 h 49"/>
                <a:gd name="T4" fmla="*/ 0 w 30"/>
                <a:gd name="T5" fmla="*/ 27 h 49"/>
                <a:gd name="T6" fmla="*/ 0 w 30"/>
                <a:gd name="T7" fmla="*/ 0 h 49"/>
                <a:gd name="T8" fmla="*/ 30 w 30"/>
                <a:gd name="T9" fmla="*/ 24 h 49"/>
                <a:gd name="T10" fmla="*/ 0 60000 65536"/>
                <a:gd name="T11" fmla="*/ 0 60000 65536"/>
                <a:gd name="T12" fmla="*/ 0 60000 65536"/>
                <a:gd name="T13" fmla="*/ 0 60000 65536"/>
                <a:gd name="T14" fmla="*/ 0 60000 65536"/>
                <a:gd name="T15" fmla="*/ 0 w 30"/>
                <a:gd name="T16" fmla="*/ 0 h 49"/>
                <a:gd name="T17" fmla="*/ 30 w 30"/>
                <a:gd name="T18" fmla="*/ 49 h 49"/>
              </a:gdLst>
              <a:ahLst/>
              <a:cxnLst>
                <a:cxn ang="T10">
                  <a:pos x="T0" y="T1"/>
                </a:cxn>
                <a:cxn ang="T11">
                  <a:pos x="T2" y="T3"/>
                </a:cxn>
                <a:cxn ang="T12">
                  <a:pos x="T4" y="T5"/>
                </a:cxn>
                <a:cxn ang="T13">
                  <a:pos x="T6" y="T7"/>
                </a:cxn>
                <a:cxn ang="T14">
                  <a:pos x="T8" y="T9"/>
                </a:cxn>
              </a:cxnLst>
              <a:rect l="T15" t="T16" r="T17" b="T18"/>
              <a:pathLst>
                <a:path w="30" h="49">
                  <a:moveTo>
                    <a:pt x="30" y="24"/>
                  </a:moveTo>
                  <a:lnTo>
                    <a:pt x="30" y="49"/>
                  </a:lnTo>
                  <a:lnTo>
                    <a:pt x="0" y="27"/>
                  </a:lnTo>
                  <a:lnTo>
                    <a:pt x="0" y="0"/>
                  </a:lnTo>
                  <a:lnTo>
                    <a:pt x="30"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0" name="Freeform 289">
              <a:extLst>
                <a:ext uri="{FF2B5EF4-FFF2-40B4-BE49-F238E27FC236}">
                  <a16:creationId xmlns:a16="http://schemas.microsoft.com/office/drawing/2014/main" id="{AA4095E0-42CA-A649-BF41-768E0A2B948F}"/>
                </a:ext>
              </a:extLst>
            </p:cNvPr>
            <p:cNvSpPr>
              <a:spLocks/>
            </p:cNvSpPr>
            <p:nvPr/>
          </p:nvSpPr>
          <p:spPr bwMode="auto">
            <a:xfrm>
              <a:off x="2643" y="3176"/>
              <a:ext cx="33" cy="54"/>
            </a:xfrm>
            <a:custGeom>
              <a:avLst/>
              <a:gdLst>
                <a:gd name="T0" fmla="*/ 33 w 33"/>
                <a:gd name="T1" fmla="*/ 24 h 54"/>
                <a:gd name="T2" fmla="*/ 33 w 33"/>
                <a:gd name="T3" fmla="*/ 54 h 54"/>
                <a:gd name="T4" fmla="*/ 0 w 33"/>
                <a:gd name="T5" fmla="*/ 30 h 54"/>
                <a:gd name="T6" fmla="*/ 0 w 33"/>
                <a:gd name="T7" fmla="*/ 0 h 54"/>
                <a:gd name="T8" fmla="*/ 33 w 33"/>
                <a:gd name="T9" fmla="*/ 24 h 54"/>
                <a:gd name="T10" fmla="*/ 0 60000 65536"/>
                <a:gd name="T11" fmla="*/ 0 60000 65536"/>
                <a:gd name="T12" fmla="*/ 0 60000 65536"/>
                <a:gd name="T13" fmla="*/ 0 60000 65536"/>
                <a:gd name="T14" fmla="*/ 0 60000 65536"/>
                <a:gd name="T15" fmla="*/ 0 w 33"/>
                <a:gd name="T16" fmla="*/ 0 h 54"/>
                <a:gd name="T17" fmla="*/ 33 w 33"/>
                <a:gd name="T18" fmla="*/ 54 h 54"/>
              </a:gdLst>
              <a:ahLst/>
              <a:cxnLst>
                <a:cxn ang="T10">
                  <a:pos x="T0" y="T1"/>
                </a:cxn>
                <a:cxn ang="T11">
                  <a:pos x="T2" y="T3"/>
                </a:cxn>
                <a:cxn ang="T12">
                  <a:pos x="T4" y="T5"/>
                </a:cxn>
                <a:cxn ang="T13">
                  <a:pos x="T6" y="T7"/>
                </a:cxn>
                <a:cxn ang="T14">
                  <a:pos x="T8" y="T9"/>
                </a:cxn>
              </a:cxnLst>
              <a:rect l="T15" t="T16" r="T17" b="T18"/>
              <a:pathLst>
                <a:path w="33" h="54">
                  <a:moveTo>
                    <a:pt x="33" y="24"/>
                  </a:moveTo>
                  <a:lnTo>
                    <a:pt x="33" y="54"/>
                  </a:lnTo>
                  <a:lnTo>
                    <a:pt x="0" y="30"/>
                  </a:lnTo>
                  <a:lnTo>
                    <a:pt x="0" y="0"/>
                  </a:lnTo>
                  <a:lnTo>
                    <a:pt x="33"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1" name="Freeform 290">
              <a:extLst>
                <a:ext uri="{FF2B5EF4-FFF2-40B4-BE49-F238E27FC236}">
                  <a16:creationId xmlns:a16="http://schemas.microsoft.com/office/drawing/2014/main" id="{5BE1CF3A-F7A1-3742-A66E-FE649064A957}"/>
                </a:ext>
              </a:extLst>
            </p:cNvPr>
            <p:cNvSpPr>
              <a:spLocks/>
            </p:cNvSpPr>
            <p:nvPr/>
          </p:nvSpPr>
          <p:spPr bwMode="auto">
            <a:xfrm>
              <a:off x="2607" y="3150"/>
              <a:ext cx="34" cy="53"/>
            </a:xfrm>
            <a:custGeom>
              <a:avLst/>
              <a:gdLst>
                <a:gd name="T0" fmla="*/ 34 w 34"/>
                <a:gd name="T1" fmla="*/ 25 h 53"/>
                <a:gd name="T2" fmla="*/ 34 w 34"/>
                <a:gd name="T3" fmla="*/ 53 h 53"/>
                <a:gd name="T4" fmla="*/ 0 w 34"/>
                <a:gd name="T5" fmla="*/ 28 h 53"/>
                <a:gd name="T6" fmla="*/ 0 w 34"/>
                <a:gd name="T7" fmla="*/ 0 h 53"/>
                <a:gd name="T8" fmla="*/ 34 w 34"/>
                <a:gd name="T9" fmla="*/ 25 h 53"/>
                <a:gd name="T10" fmla="*/ 0 60000 65536"/>
                <a:gd name="T11" fmla="*/ 0 60000 65536"/>
                <a:gd name="T12" fmla="*/ 0 60000 65536"/>
                <a:gd name="T13" fmla="*/ 0 60000 65536"/>
                <a:gd name="T14" fmla="*/ 0 60000 65536"/>
                <a:gd name="T15" fmla="*/ 0 w 34"/>
                <a:gd name="T16" fmla="*/ 0 h 53"/>
                <a:gd name="T17" fmla="*/ 34 w 34"/>
                <a:gd name="T18" fmla="*/ 53 h 53"/>
              </a:gdLst>
              <a:ahLst/>
              <a:cxnLst>
                <a:cxn ang="T10">
                  <a:pos x="T0" y="T1"/>
                </a:cxn>
                <a:cxn ang="T11">
                  <a:pos x="T2" y="T3"/>
                </a:cxn>
                <a:cxn ang="T12">
                  <a:pos x="T4" y="T5"/>
                </a:cxn>
                <a:cxn ang="T13">
                  <a:pos x="T6" y="T7"/>
                </a:cxn>
                <a:cxn ang="T14">
                  <a:pos x="T8" y="T9"/>
                </a:cxn>
              </a:cxnLst>
              <a:rect l="T15" t="T16" r="T17" b="T18"/>
              <a:pathLst>
                <a:path w="34" h="53">
                  <a:moveTo>
                    <a:pt x="34" y="25"/>
                  </a:moveTo>
                  <a:lnTo>
                    <a:pt x="34" y="53"/>
                  </a:lnTo>
                  <a:lnTo>
                    <a:pt x="0" y="28"/>
                  </a:lnTo>
                  <a:lnTo>
                    <a:pt x="0" y="0"/>
                  </a:lnTo>
                  <a:lnTo>
                    <a:pt x="34" y="2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2" name="Freeform 291">
              <a:extLst>
                <a:ext uri="{FF2B5EF4-FFF2-40B4-BE49-F238E27FC236}">
                  <a16:creationId xmlns:a16="http://schemas.microsoft.com/office/drawing/2014/main" id="{B132B4FF-24C3-E347-A85F-CD0EE8618D2E}"/>
                </a:ext>
              </a:extLst>
            </p:cNvPr>
            <p:cNvSpPr>
              <a:spLocks/>
            </p:cNvSpPr>
            <p:nvPr/>
          </p:nvSpPr>
          <p:spPr bwMode="auto">
            <a:xfrm>
              <a:off x="2575" y="3191"/>
              <a:ext cx="29" cy="50"/>
            </a:xfrm>
            <a:custGeom>
              <a:avLst/>
              <a:gdLst>
                <a:gd name="T0" fmla="*/ 29 w 29"/>
                <a:gd name="T1" fmla="*/ 23 h 50"/>
                <a:gd name="T2" fmla="*/ 29 w 29"/>
                <a:gd name="T3" fmla="*/ 50 h 50"/>
                <a:gd name="T4" fmla="*/ 0 w 29"/>
                <a:gd name="T5" fmla="*/ 26 h 50"/>
                <a:gd name="T6" fmla="*/ 0 w 29"/>
                <a:gd name="T7" fmla="*/ 0 h 50"/>
                <a:gd name="T8" fmla="*/ 29 w 29"/>
                <a:gd name="T9" fmla="*/ 23 h 50"/>
                <a:gd name="T10" fmla="*/ 0 60000 65536"/>
                <a:gd name="T11" fmla="*/ 0 60000 65536"/>
                <a:gd name="T12" fmla="*/ 0 60000 65536"/>
                <a:gd name="T13" fmla="*/ 0 60000 65536"/>
                <a:gd name="T14" fmla="*/ 0 60000 65536"/>
                <a:gd name="T15" fmla="*/ 0 w 29"/>
                <a:gd name="T16" fmla="*/ 0 h 50"/>
                <a:gd name="T17" fmla="*/ 29 w 29"/>
                <a:gd name="T18" fmla="*/ 50 h 50"/>
              </a:gdLst>
              <a:ahLst/>
              <a:cxnLst>
                <a:cxn ang="T10">
                  <a:pos x="T0" y="T1"/>
                </a:cxn>
                <a:cxn ang="T11">
                  <a:pos x="T2" y="T3"/>
                </a:cxn>
                <a:cxn ang="T12">
                  <a:pos x="T4" y="T5"/>
                </a:cxn>
                <a:cxn ang="T13">
                  <a:pos x="T6" y="T7"/>
                </a:cxn>
                <a:cxn ang="T14">
                  <a:pos x="T8" y="T9"/>
                </a:cxn>
              </a:cxnLst>
              <a:rect l="T15" t="T16" r="T17" b="T18"/>
              <a:pathLst>
                <a:path w="29" h="50">
                  <a:moveTo>
                    <a:pt x="29" y="23"/>
                  </a:moveTo>
                  <a:lnTo>
                    <a:pt x="29" y="50"/>
                  </a:lnTo>
                  <a:lnTo>
                    <a:pt x="0" y="26"/>
                  </a:lnTo>
                  <a:lnTo>
                    <a:pt x="0" y="0"/>
                  </a:lnTo>
                  <a:lnTo>
                    <a:pt x="29" y="2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3" name="Freeform 292">
              <a:extLst>
                <a:ext uri="{FF2B5EF4-FFF2-40B4-BE49-F238E27FC236}">
                  <a16:creationId xmlns:a16="http://schemas.microsoft.com/office/drawing/2014/main" id="{96D995F3-5A6E-2943-9D17-9B1D1B67BEDA}"/>
                </a:ext>
              </a:extLst>
            </p:cNvPr>
            <p:cNvSpPr>
              <a:spLocks/>
            </p:cNvSpPr>
            <p:nvPr/>
          </p:nvSpPr>
          <p:spPr bwMode="auto">
            <a:xfrm>
              <a:off x="2676" y="3271"/>
              <a:ext cx="40" cy="63"/>
            </a:xfrm>
            <a:custGeom>
              <a:avLst/>
              <a:gdLst>
                <a:gd name="T0" fmla="*/ 40 w 40"/>
                <a:gd name="T1" fmla="*/ 33 h 63"/>
                <a:gd name="T2" fmla="*/ 40 w 40"/>
                <a:gd name="T3" fmla="*/ 63 h 63"/>
                <a:gd name="T4" fmla="*/ 0 w 40"/>
                <a:gd name="T5" fmla="*/ 32 h 63"/>
                <a:gd name="T6" fmla="*/ 0 w 40"/>
                <a:gd name="T7" fmla="*/ 0 h 63"/>
                <a:gd name="T8" fmla="*/ 40 w 40"/>
                <a:gd name="T9" fmla="*/ 33 h 63"/>
                <a:gd name="T10" fmla="*/ 0 60000 65536"/>
                <a:gd name="T11" fmla="*/ 0 60000 65536"/>
                <a:gd name="T12" fmla="*/ 0 60000 65536"/>
                <a:gd name="T13" fmla="*/ 0 60000 65536"/>
                <a:gd name="T14" fmla="*/ 0 60000 65536"/>
                <a:gd name="T15" fmla="*/ 0 w 40"/>
                <a:gd name="T16" fmla="*/ 0 h 63"/>
                <a:gd name="T17" fmla="*/ 40 w 40"/>
                <a:gd name="T18" fmla="*/ 63 h 63"/>
              </a:gdLst>
              <a:ahLst/>
              <a:cxnLst>
                <a:cxn ang="T10">
                  <a:pos x="T0" y="T1"/>
                </a:cxn>
                <a:cxn ang="T11">
                  <a:pos x="T2" y="T3"/>
                </a:cxn>
                <a:cxn ang="T12">
                  <a:pos x="T4" y="T5"/>
                </a:cxn>
                <a:cxn ang="T13">
                  <a:pos x="T6" y="T7"/>
                </a:cxn>
                <a:cxn ang="T14">
                  <a:pos x="T8" y="T9"/>
                </a:cxn>
              </a:cxnLst>
              <a:rect l="T15" t="T16" r="T17" b="T18"/>
              <a:pathLst>
                <a:path w="40" h="63">
                  <a:moveTo>
                    <a:pt x="40" y="33"/>
                  </a:moveTo>
                  <a:lnTo>
                    <a:pt x="40" y="63"/>
                  </a:lnTo>
                  <a:lnTo>
                    <a:pt x="0" y="32"/>
                  </a:lnTo>
                  <a:lnTo>
                    <a:pt x="0" y="0"/>
                  </a:lnTo>
                  <a:lnTo>
                    <a:pt x="40" y="33"/>
                  </a:lnTo>
                  <a:close/>
                </a:path>
              </a:pathLst>
            </a:custGeom>
            <a:solidFill>
              <a:srgbClr val="4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4" name="Freeform 293">
              <a:extLst>
                <a:ext uri="{FF2B5EF4-FFF2-40B4-BE49-F238E27FC236}">
                  <a16:creationId xmlns:a16="http://schemas.microsoft.com/office/drawing/2014/main" id="{038C9153-98B2-B54F-870D-A9DA31C5A446}"/>
                </a:ext>
              </a:extLst>
            </p:cNvPr>
            <p:cNvSpPr>
              <a:spLocks/>
            </p:cNvSpPr>
            <p:nvPr/>
          </p:nvSpPr>
          <p:spPr bwMode="auto">
            <a:xfrm>
              <a:off x="2642" y="3244"/>
              <a:ext cx="32" cy="58"/>
            </a:xfrm>
            <a:custGeom>
              <a:avLst/>
              <a:gdLst>
                <a:gd name="T0" fmla="*/ 32 w 32"/>
                <a:gd name="T1" fmla="*/ 26 h 58"/>
                <a:gd name="T2" fmla="*/ 32 w 32"/>
                <a:gd name="T3" fmla="*/ 58 h 58"/>
                <a:gd name="T4" fmla="*/ 0 w 32"/>
                <a:gd name="T5" fmla="*/ 29 h 58"/>
                <a:gd name="T6" fmla="*/ 0 w 32"/>
                <a:gd name="T7" fmla="*/ 0 h 58"/>
                <a:gd name="T8" fmla="*/ 32 w 32"/>
                <a:gd name="T9" fmla="*/ 26 h 58"/>
                <a:gd name="T10" fmla="*/ 0 60000 65536"/>
                <a:gd name="T11" fmla="*/ 0 60000 65536"/>
                <a:gd name="T12" fmla="*/ 0 60000 65536"/>
                <a:gd name="T13" fmla="*/ 0 60000 65536"/>
                <a:gd name="T14" fmla="*/ 0 60000 65536"/>
                <a:gd name="T15" fmla="*/ 0 w 32"/>
                <a:gd name="T16" fmla="*/ 0 h 58"/>
                <a:gd name="T17" fmla="*/ 32 w 32"/>
                <a:gd name="T18" fmla="*/ 58 h 58"/>
              </a:gdLst>
              <a:ahLst/>
              <a:cxnLst>
                <a:cxn ang="T10">
                  <a:pos x="T0" y="T1"/>
                </a:cxn>
                <a:cxn ang="T11">
                  <a:pos x="T2" y="T3"/>
                </a:cxn>
                <a:cxn ang="T12">
                  <a:pos x="T4" y="T5"/>
                </a:cxn>
                <a:cxn ang="T13">
                  <a:pos x="T6" y="T7"/>
                </a:cxn>
                <a:cxn ang="T14">
                  <a:pos x="T8" y="T9"/>
                </a:cxn>
              </a:cxnLst>
              <a:rect l="T15" t="T16" r="T17" b="T18"/>
              <a:pathLst>
                <a:path w="32" h="58">
                  <a:moveTo>
                    <a:pt x="32" y="26"/>
                  </a:moveTo>
                  <a:lnTo>
                    <a:pt x="32" y="58"/>
                  </a:lnTo>
                  <a:lnTo>
                    <a:pt x="0" y="29"/>
                  </a:lnTo>
                  <a:lnTo>
                    <a:pt x="0" y="0"/>
                  </a:lnTo>
                  <a:lnTo>
                    <a:pt x="32" y="26"/>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5" name="Freeform 294">
              <a:extLst>
                <a:ext uri="{FF2B5EF4-FFF2-40B4-BE49-F238E27FC236}">
                  <a16:creationId xmlns:a16="http://schemas.microsoft.com/office/drawing/2014/main" id="{9D95094E-DA1D-9040-9B39-CCC06FBFC4A7}"/>
                </a:ext>
              </a:extLst>
            </p:cNvPr>
            <p:cNvSpPr>
              <a:spLocks/>
            </p:cNvSpPr>
            <p:nvPr/>
          </p:nvSpPr>
          <p:spPr bwMode="auto">
            <a:xfrm>
              <a:off x="2606" y="3215"/>
              <a:ext cx="34" cy="56"/>
            </a:xfrm>
            <a:custGeom>
              <a:avLst/>
              <a:gdLst>
                <a:gd name="T0" fmla="*/ 34 w 34"/>
                <a:gd name="T1" fmla="*/ 28 h 56"/>
                <a:gd name="T2" fmla="*/ 34 w 34"/>
                <a:gd name="T3" fmla="*/ 56 h 56"/>
                <a:gd name="T4" fmla="*/ 0 w 34"/>
                <a:gd name="T5" fmla="*/ 29 h 56"/>
                <a:gd name="T6" fmla="*/ 0 w 34"/>
                <a:gd name="T7" fmla="*/ 0 h 56"/>
                <a:gd name="T8" fmla="*/ 34 w 34"/>
                <a:gd name="T9" fmla="*/ 28 h 56"/>
                <a:gd name="T10" fmla="*/ 0 60000 65536"/>
                <a:gd name="T11" fmla="*/ 0 60000 65536"/>
                <a:gd name="T12" fmla="*/ 0 60000 65536"/>
                <a:gd name="T13" fmla="*/ 0 60000 65536"/>
                <a:gd name="T14" fmla="*/ 0 60000 65536"/>
                <a:gd name="T15" fmla="*/ 0 w 34"/>
                <a:gd name="T16" fmla="*/ 0 h 56"/>
                <a:gd name="T17" fmla="*/ 34 w 34"/>
                <a:gd name="T18" fmla="*/ 56 h 56"/>
              </a:gdLst>
              <a:ahLst/>
              <a:cxnLst>
                <a:cxn ang="T10">
                  <a:pos x="T0" y="T1"/>
                </a:cxn>
                <a:cxn ang="T11">
                  <a:pos x="T2" y="T3"/>
                </a:cxn>
                <a:cxn ang="T12">
                  <a:pos x="T4" y="T5"/>
                </a:cxn>
                <a:cxn ang="T13">
                  <a:pos x="T6" y="T7"/>
                </a:cxn>
                <a:cxn ang="T14">
                  <a:pos x="T8" y="T9"/>
                </a:cxn>
              </a:cxnLst>
              <a:rect l="T15" t="T16" r="T17" b="T18"/>
              <a:pathLst>
                <a:path w="34" h="56">
                  <a:moveTo>
                    <a:pt x="34" y="28"/>
                  </a:moveTo>
                  <a:lnTo>
                    <a:pt x="34" y="56"/>
                  </a:lnTo>
                  <a:lnTo>
                    <a:pt x="0" y="29"/>
                  </a:lnTo>
                  <a:lnTo>
                    <a:pt x="0" y="0"/>
                  </a:lnTo>
                  <a:lnTo>
                    <a:pt x="34" y="28"/>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6" name="Freeform 295">
              <a:extLst>
                <a:ext uri="{FF2B5EF4-FFF2-40B4-BE49-F238E27FC236}">
                  <a16:creationId xmlns:a16="http://schemas.microsoft.com/office/drawing/2014/main" id="{84484C7A-FEF8-6643-A459-8B0DD082956E}"/>
                </a:ext>
              </a:extLst>
            </p:cNvPr>
            <p:cNvSpPr>
              <a:spLocks/>
            </p:cNvSpPr>
            <p:nvPr/>
          </p:nvSpPr>
          <p:spPr bwMode="auto">
            <a:xfrm>
              <a:off x="2575" y="3255"/>
              <a:ext cx="29" cy="51"/>
            </a:xfrm>
            <a:custGeom>
              <a:avLst/>
              <a:gdLst>
                <a:gd name="T0" fmla="*/ 29 w 29"/>
                <a:gd name="T1" fmla="*/ 24 h 51"/>
                <a:gd name="T2" fmla="*/ 29 w 29"/>
                <a:gd name="T3" fmla="*/ 51 h 51"/>
                <a:gd name="T4" fmla="*/ 0 w 29"/>
                <a:gd name="T5" fmla="*/ 25 h 51"/>
                <a:gd name="T6" fmla="*/ 0 w 29"/>
                <a:gd name="T7" fmla="*/ 0 h 51"/>
                <a:gd name="T8" fmla="*/ 29 w 29"/>
                <a:gd name="T9" fmla="*/ 24 h 51"/>
                <a:gd name="T10" fmla="*/ 0 60000 65536"/>
                <a:gd name="T11" fmla="*/ 0 60000 65536"/>
                <a:gd name="T12" fmla="*/ 0 60000 65536"/>
                <a:gd name="T13" fmla="*/ 0 60000 65536"/>
                <a:gd name="T14" fmla="*/ 0 60000 65536"/>
                <a:gd name="T15" fmla="*/ 0 w 29"/>
                <a:gd name="T16" fmla="*/ 0 h 51"/>
                <a:gd name="T17" fmla="*/ 29 w 29"/>
                <a:gd name="T18" fmla="*/ 51 h 51"/>
              </a:gdLst>
              <a:ahLst/>
              <a:cxnLst>
                <a:cxn ang="T10">
                  <a:pos x="T0" y="T1"/>
                </a:cxn>
                <a:cxn ang="T11">
                  <a:pos x="T2" y="T3"/>
                </a:cxn>
                <a:cxn ang="T12">
                  <a:pos x="T4" y="T5"/>
                </a:cxn>
                <a:cxn ang="T13">
                  <a:pos x="T6" y="T7"/>
                </a:cxn>
                <a:cxn ang="T14">
                  <a:pos x="T8" y="T9"/>
                </a:cxn>
              </a:cxnLst>
              <a:rect l="T15" t="T16" r="T17" b="T18"/>
              <a:pathLst>
                <a:path w="29" h="51">
                  <a:moveTo>
                    <a:pt x="29" y="24"/>
                  </a:moveTo>
                  <a:lnTo>
                    <a:pt x="29" y="51"/>
                  </a:lnTo>
                  <a:lnTo>
                    <a:pt x="0" y="25"/>
                  </a:lnTo>
                  <a:lnTo>
                    <a:pt x="0" y="0"/>
                  </a:lnTo>
                  <a:lnTo>
                    <a:pt x="29" y="2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7" name="Freeform 296">
              <a:extLst>
                <a:ext uri="{FF2B5EF4-FFF2-40B4-BE49-F238E27FC236}">
                  <a16:creationId xmlns:a16="http://schemas.microsoft.com/office/drawing/2014/main" id="{5F93C1E6-0805-D44E-B0C0-8C275882E66C}"/>
                </a:ext>
              </a:extLst>
            </p:cNvPr>
            <p:cNvSpPr>
              <a:spLocks/>
            </p:cNvSpPr>
            <p:nvPr/>
          </p:nvSpPr>
          <p:spPr bwMode="auto">
            <a:xfrm>
              <a:off x="2676" y="3344"/>
              <a:ext cx="40" cy="64"/>
            </a:xfrm>
            <a:custGeom>
              <a:avLst/>
              <a:gdLst>
                <a:gd name="T0" fmla="*/ 40 w 40"/>
                <a:gd name="T1" fmla="*/ 35 h 64"/>
                <a:gd name="T2" fmla="*/ 40 w 40"/>
                <a:gd name="T3" fmla="*/ 64 h 64"/>
                <a:gd name="T4" fmla="*/ 0 w 40"/>
                <a:gd name="T5" fmla="*/ 30 h 64"/>
                <a:gd name="T6" fmla="*/ 0 w 40"/>
                <a:gd name="T7" fmla="*/ 0 h 64"/>
                <a:gd name="T8" fmla="*/ 40 w 40"/>
                <a:gd name="T9" fmla="*/ 35 h 64"/>
                <a:gd name="T10" fmla="*/ 0 60000 65536"/>
                <a:gd name="T11" fmla="*/ 0 60000 65536"/>
                <a:gd name="T12" fmla="*/ 0 60000 65536"/>
                <a:gd name="T13" fmla="*/ 0 60000 65536"/>
                <a:gd name="T14" fmla="*/ 0 60000 65536"/>
                <a:gd name="T15" fmla="*/ 0 w 40"/>
                <a:gd name="T16" fmla="*/ 0 h 64"/>
                <a:gd name="T17" fmla="*/ 40 w 40"/>
                <a:gd name="T18" fmla="*/ 64 h 64"/>
              </a:gdLst>
              <a:ahLst/>
              <a:cxnLst>
                <a:cxn ang="T10">
                  <a:pos x="T0" y="T1"/>
                </a:cxn>
                <a:cxn ang="T11">
                  <a:pos x="T2" y="T3"/>
                </a:cxn>
                <a:cxn ang="T12">
                  <a:pos x="T4" y="T5"/>
                </a:cxn>
                <a:cxn ang="T13">
                  <a:pos x="T6" y="T7"/>
                </a:cxn>
                <a:cxn ang="T14">
                  <a:pos x="T8" y="T9"/>
                </a:cxn>
              </a:cxnLst>
              <a:rect l="T15" t="T16" r="T17" b="T18"/>
              <a:pathLst>
                <a:path w="40" h="64">
                  <a:moveTo>
                    <a:pt x="40" y="35"/>
                  </a:moveTo>
                  <a:lnTo>
                    <a:pt x="40" y="64"/>
                  </a:lnTo>
                  <a:lnTo>
                    <a:pt x="0" y="30"/>
                  </a:lnTo>
                  <a:lnTo>
                    <a:pt x="0" y="0"/>
                  </a:lnTo>
                  <a:lnTo>
                    <a:pt x="40" y="35"/>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8" name="Freeform 297">
              <a:extLst>
                <a:ext uri="{FF2B5EF4-FFF2-40B4-BE49-F238E27FC236}">
                  <a16:creationId xmlns:a16="http://schemas.microsoft.com/office/drawing/2014/main" id="{0A3A7493-78E9-3B45-86AA-DEA7A5A1EE71}"/>
                </a:ext>
              </a:extLst>
            </p:cNvPr>
            <p:cNvSpPr>
              <a:spLocks/>
            </p:cNvSpPr>
            <p:nvPr/>
          </p:nvSpPr>
          <p:spPr bwMode="auto">
            <a:xfrm>
              <a:off x="2642" y="3313"/>
              <a:ext cx="32" cy="60"/>
            </a:xfrm>
            <a:custGeom>
              <a:avLst/>
              <a:gdLst>
                <a:gd name="T0" fmla="*/ 32 w 32"/>
                <a:gd name="T1" fmla="*/ 29 h 60"/>
                <a:gd name="T2" fmla="*/ 32 w 32"/>
                <a:gd name="T3" fmla="*/ 60 h 60"/>
                <a:gd name="T4" fmla="*/ 0 w 32"/>
                <a:gd name="T5" fmla="*/ 29 h 60"/>
                <a:gd name="T6" fmla="*/ 0 w 32"/>
                <a:gd name="T7" fmla="*/ 0 h 60"/>
                <a:gd name="T8" fmla="*/ 32 w 32"/>
                <a:gd name="T9" fmla="*/ 29 h 60"/>
                <a:gd name="T10" fmla="*/ 0 60000 65536"/>
                <a:gd name="T11" fmla="*/ 0 60000 65536"/>
                <a:gd name="T12" fmla="*/ 0 60000 65536"/>
                <a:gd name="T13" fmla="*/ 0 60000 65536"/>
                <a:gd name="T14" fmla="*/ 0 60000 65536"/>
                <a:gd name="T15" fmla="*/ 0 w 32"/>
                <a:gd name="T16" fmla="*/ 0 h 60"/>
                <a:gd name="T17" fmla="*/ 32 w 32"/>
                <a:gd name="T18" fmla="*/ 60 h 60"/>
              </a:gdLst>
              <a:ahLst/>
              <a:cxnLst>
                <a:cxn ang="T10">
                  <a:pos x="T0" y="T1"/>
                </a:cxn>
                <a:cxn ang="T11">
                  <a:pos x="T2" y="T3"/>
                </a:cxn>
                <a:cxn ang="T12">
                  <a:pos x="T4" y="T5"/>
                </a:cxn>
                <a:cxn ang="T13">
                  <a:pos x="T6" y="T7"/>
                </a:cxn>
                <a:cxn ang="T14">
                  <a:pos x="T8" y="T9"/>
                </a:cxn>
              </a:cxnLst>
              <a:rect l="T15" t="T16" r="T17" b="T18"/>
              <a:pathLst>
                <a:path w="32" h="60">
                  <a:moveTo>
                    <a:pt x="32" y="29"/>
                  </a:moveTo>
                  <a:lnTo>
                    <a:pt x="32" y="60"/>
                  </a:lnTo>
                  <a:lnTo>
                    <a:pt x="0" y="29"/>
                  </a:lnTo>
                  <a:lnTo>
                    <a:pt x="0" y="0"/>
                  </a:lnTo>
                  <a:lnTo>
                    <a:pt x="32" y="29"/>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9" name="Freeform 298">
              <a:extLst>
                <a:ext uri="{FF2B5EF4-FFF2-40B4-BE49-F238E27FC236}">
                  <a16:creationId xmlns:a16="http://schemas.microsoft.com/office/drawing/2014/main" id="{BE2EE843-2148-B742-81F4-58DC52653BBD}"/>
                </a:ext>
              </a:extLst>
            </p:cNvPr>
            <p:cNvSpPr>
              <a:spLocks/>
            </p:cNvSpPr>
            <p:nvPr/>
          </p:nvSpPr>
          <p:spPr bwMode="auto">
            <a:xfrm>
              <a:off x="2606" y="3280"/>
              <a:ext cx="34" cy="60"/>
            </a:xfrm>
            <a:custGeom>
              <a:avLst/>
              <a:gdLst>
                <a:gd name="T0" fmla="*/ 34 w 34"/>
                <a:gd name="T1" fmla="*/ 32 h 60"/>
                <a:gd name="T2" fmla="*/ 34 w 34"/>
                <a:gd name="T3" fmla="*/ 60 h 60"/>
                <a:gd name="T4" fmla="*/ 0 w 34"/>
                <a:gd name="T5" fmla="*/ 30 h 60"/>
                <a:gd name="T6" fmla="*/ 0 w 34"/>
                <a:gd name="T7" fmla="*/ 0 h 60"/>
                <a:gd name="T8" fmla="*/ 34 w 34"/>
                <a:gd name="T9" fmla="*/ 32 h 60"/>
                <a:gd name="T10" fmla="*/ 0 60000 65536"/>
                <a:gd name="T11" fmla="*/ 0 60000 65536"/>
                <a:gd name="T12" fmla="*/ 0 60000 65536"/>
                <a:gd name="T13" fmla="*/ 0 60000 65536"/>
                <a:gd name="T14" fmla="*/ 0 60000 65536"/>
                <a:gd name="T15" fmla="*/ 0 w 34"/>
                <a:gd name="T16" fmla="*/ 0 h 60"/>
                <a:gd name="T17" fmla="*/ 34 w 34"/>
                <a:gd name="T18" fmla="*/ 60 h 60"/>
              </a:gdLst>
              <a:ahLst/>
              <a:cxnLst>
                <a:cxn ang="T10">
                  <a:pos x="T0" y="T1"/>
                </a:cxn>
                <a:cxn ang="T11">
                  <a:pos x="T2" y="T3"/>
                </a:cxn>
                <a:cxn ang="T12">
                  <a:pos x="T4" y="T5"/>
                </a:cxn>
                <a:cxn ang="T13">
                  <a:pos x="T6" y="T7"/>
                </a:cxn>
                <a:cxn ang="T14">
                  <a:pos x="T8" y="T9"/>
                </a:cxn>
              </a:cxnLst>
              <a:rect l="T15" t="T16" r="T17" b="T18"/>
              <a:pathLst>
                <a:path w="34" h="60">
                  <a:moveTo>
                    <a:pt x="34" y="32"/>
                  </a:moveTo>
                  <a:lnTo>
                    <a:pt x="34" y="60"/>
                  </a:lnTo>
                  <a:lnTo>
                    <a:pt x="0" y="30"/>
                  </a:lnTo>
                  <a:lnTo>
                    <a:pt x="0" y="0"/>
                  </a:lnTo>
                  <a:lnTo>
                    <a:pt x="34" y="32"/>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0" name="Freeform 299">
              <a:extLst>
                <a:ext uri="{FF2B5EF4-FFF2-40B4-BE49-F238E27FC236}">
                  <a16:creationId xmlns:a16="http://schemas.microsoft.com/office/drawing/2014/main" id="{D589251C-2043-BD49-AE92-6CAC10570045}"/>
                </a:ext>
              </a:extLst>
            </p:cNvPr>
            <p:cNvSpPr>
              <a:spLocks/>
            </p:cNvSpPr>
            <p:nvPr/>
          </p:nvSpPr>
          <p:spPr bwMode="auto">
            <a:xfrm>
              <a:off x="2575" y="3318"/>
              <a:ext cx="29" cy="56"/>
            </a:xfrm>
            <a:custGeom>
              <a:avLst/>
              <a:gdLst>
                <a:gd name="T0" fmla="*/ 29 w 29"/>
                <a:gd name="T1" fmla="*/ 29 h 56"/>
                <a:gd name="T2" fmla="*/ 29 w 29"/>
                <a:gd name="T3" fmla="*/ 56 h 56"/>
                <a:gd name="T4" fmla="*/ 0 w 29"/>
                <a:gd name="T5" fmla="*/ 28 h 56"/>
                <a:gd name="T6" fmla="*/ 0 w 29"/>
                <a:gd name="T7" fmla="*/ 0 h 56"/>
                <a:gd name="T8" fmla="*/ 29 w 29"/>
                <a:gd name="T9" fmla="*/ 29 h 56"/>
                <a:gd name="T10" fmla="*/ 0 60000 65536"/>
                <a:gd name="T11" fmla="*/ 0 60000 65536"/>
                <a:gd name="T12" fmla="*/ 0 60000 65536"/>
                <a:gd name="T13" fmla="*/ 0 60000 65536"/>
                <a:gd name="T14" fmla="*/ 0 60000 65536"/>
                <a:gd name="T15" fmla="*/ 0 w 29"/>
                <a:gd name="T16" fmla="*/ 0 h 56"/>
                <a:gd name="T17" fmla="*/ 29 w 29"/>
                <a:gd name="T18" fmla="*/ 56 h 56"/>
              </a:gdLst>
              <a:ahLst/>
              <a:cxnLst>
                <a:cxn ang="T10">
                  <a:pos x="T0" y="T1"/>
                </a:cxn>
                <a:cxn ang="T11">
                  <a:pos x="T2" y="T3"/>
                </a:cxn>
                <a:cxn ang="T12">
                  <a:pos x="T4" y="T5"/>
                </a:cxn>
                <a:cxn ang="T13">
                  <a:pos x="T6" y="T7"/>
                </a:cxn>
                <a:cxn ang="T14">
                  <a:pos x="T8" y="T9"/>
                </a:cxn>
              </a:cxnLst>
              <a:rect l="T15" t="T16" r="T17" b="T18"/>
              <a:pathLst>
                <a:path w="29" h="56">
                  <a:moveTo>
                    <a:pt x="29" y="29"/>
                  </a:moveTo>
                  <a:lnTo>
                    <a:pt x="29" y="56"/>
                  </a:lnTo>
                  <a:lnTo>
                    <a:pt x="0" y="28"/>
                  </a:lnTo>
                  <a:lnTo>
                    <a:pt x="0" y="0"/>
                  </a:lnTo>
                  <a:lnTo>
                    <a:pt x="29" y="29"/>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1" name="Freeform 300">
              <a:extLst>
                <a:ext uri="{FF2B5EF4-FFF2-40B4-BE49-F238E27FC236}">
                  <a16:creationId xmlns:a16="http://schemas.microsoft.com/office/drawing/2014/main" id="{E8881049-AEC2-1142-8BB9-0FE812E5205B}"/>
                </a:ext>
              </a:extLst>
            </p:cNvPr>
            <p:cNvSpPr>
              <a:spLocks/>
            </p:cNvSpPr>
            <p:nvPr/>
          </p:nvSpPr>
          <p:spPr bwMode="auto">
            <a:xfrm>
              <a:off x="2676" y="3415"/>
              <a:ext cx="40" cy="70"/>
            </a:xfrm>
            <a:custGeom>
              <a:avLst/>
              <a:gdLst>
                <a:gd name="T0" fmla="*/ 40 w 40"/>
                <a:gd name="T1" fmla="*/ 38 h 70"/>
                <a:gd name="T2" fmla="*/ 40 w 40"/>
                <a:gd name="T3" fmla="*/ 70 h 70"/>
                <a:gd name="T4" fmla="*/ 0 w 40"/>
                <a:gd name="T5" fmla="*/ 31 h 70"/>
                <a:gd name="T6" fmla="*/ 0 w 40"/>
                <a:gd name="T7" fmla="*/ 0 h 70"/>
                <a:gd name="T8" fmla="*/ 40 w 40"/>
                <a:gd name="T9" fmla="*/ 38 h 70"/>
                <a:gd name="T10" fmla="*/ 0 60000 65536"/>
                <a:gd name="T11" fmla="*/ 0 60000 65536"/>
                <a:gd name="T12" fmla="*/ 0 60000 65536"/>
                <a:gd name="T13" fmla="*/ 0 60000 65536"/>
                <a:gd name="T14" fmla="*/ 0 60000 65536"/>
                <a:gd name="T15" fmla="*/ 0 w 40"/>
                <a:gd name="T16" fmla="*/ 0 h 70"/>
                <a:gd name="T17" fmla="*/ 40 w 40"/>
                <a:gd name="T18" fmla="*/ 70 h 70"/>
              </a:gdLst>
              <a:ahLst/>
              <a:cxnLst>
                <a:cxn ang="T10">
                  <a:pos x="T0" y="T1"/>
                </a:cxn>
                <a:cxn ang="T11">
                  <a:pos x="T2" y="T3"/>
                </a:cxn>
                <a:cxn ang="T12">
                  <a:pos x="T4" y="T5"/>
                </a:cxn>
                <a:cxn ang="T13">
                  <a:pos x="T6" y="T7"/>
                </a:cxn>
                <a:cxn ang="T14">
                  <a:pos x="T8" y="T9"/>
                </a:cxn>
              </a:cxnLst>
              <a:rect l="T15" t="T16" r="T17" b="T18"/>
              <a:pathLst>
                <a:path w="40" h="70">
                  <a:moveTo>
                    <a:pt x="40" y="38"/>
                  </a:moveTo>
                  <a:lnTo>
                    <a:pt x="40" y="70"/>
                  </a:lnTo>
                  <a:lnTo>
                    <a:pt x="0" y="31"/>
                  </a:lnTo>
                  <a:lnTo>
                    <a:pt x="0" y="0"/>
                  </a:lnTo>
                  <a:lnTo>
                    <a:pt x="40" y="3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2" name="Freeform 301">
              <a:extLst>
                <a:ext uri="{FF2B5EF4-FFF2-40B4-BE49-F238E27FC236}">
                  <a16:creationId xmlns:a16="http://schemas.microsoft.com/office/drawing/2014/main" id="{AA1D9281-D0F9-D54C-8511-39F1F29EB346}"/>
                </a:ext>
              </a:extLst>
            </p:cNvPr>
            <p:cNvSpPr>
              <a:spLocks/>
            </p:cNvSpPr>
            <p:nvPr/>
          </p:nvSpPr>
          <p:spPr bwMode="auto">
            <a:xfrm>
              <a:off x="2642" y="3383"/>
              <a:ext cx="32" cy="62"/>
            </a:xfrm>
            <a:custGeom>
              <a:avLst/>
              <a:gdLst>
                <a:gd name="T0" fmla="*/ 32 w 32"/>
                <a:gd name="T1" fmla="*/ 31 h 62"/>
                <a:gd name="T2" fmla="*/ 32 w 32"/>
                <a:gd name="T3" fmla="*/ 62 h 62"/>
                <a:gd name="T4" fmla="*/ 0 w 32"/>
                <a:gd name="T5" fmla="*/ 30 h 62"/>
                <a:gd name="T6" fmla="*/ 0 w 32"/>
                <a:gd name="T7" fmla="*/ 0 h 62"/>
                <a:gd name="T8" fmla="*/ 32 w 32"/>
                <a:gd name="T9" fmla="*/ 31 h 62"/>
                <a:gd name="T10" fmla="*/ 0 60000 65536"/>
                <a:gd name="T11" fmla="*/ 0 60000 65536"/>
                <a:gd name="T12" fmla="*/ 0 60000 65536"/>
                <a:gd name="T13" fmla="*/ 0 60000 65536"/>
                <a:gd name="T14" fmla="*/ 0 60000 65536"/>
                <a:gd name="T15" fmla="*/ 0 w 32"/>
                <a:gd name="T16" fmla="*/ 0 h 62"/>
                <a:gd name="T17" fmla="*/ 32 w 32"/>
                <a:gd name="T18" fmla="*/ 62 h 62"/>
              </a:gdLst>
              <a:ahLst/>
              <a:cxnLst>
                <a:cxn ang="T10">
                  <a:pos x="T0" y="T1"/>
                </a:cxn>
                <a:cxn ang="T11">
                  <a:pos x="T2" y="T3"/>
                </a:cxn>
                <a:cxn ang="T12">
                  <a:pos x="T4" y="T5"/>
                </a:cxn>
                <a:cxn ang="T13">
                  <a:pos x="T6" y="T7"/>
                </a:cxn>
                <a:cxn ang="T14">
                  <a:pos x="T8" y="T9"/>
                </a:cxn>
              </a:cxnLst>
              <a:rect l="T15" t="T16" r="T17" b="T18"/>
              <a:pathLst>
                <a:path w="32" h="62">
                  <a:moveTo>
                    <a:pt x="32" y="31"/>
                  </a:moveTo>
                  <a:lnTo>
                    <a:pt x="32" y="62"/>
                  </a:lnTo>
                  <a:lnTo>
                    <a:pt x="0" y="30"/>
                  </a:lnTo>
                  <a:lnTo>
                    <a:pt x="0" y="0"/>
                  </a:lnTo>
                  <a:lnTo>
                    <a:pt x="32" y="31"/>
                  </a:lnTo>
                  <a:close/>
                </a:path>
              </a:pathLst>
            </a:custGeom>
            <a:solidFill>
              <a:srgbClr val="6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3" name="Freeform 302">
              <a:extLst>
                <a:ext uri="{FF2B5EF4-FFF2-40B4-BE49-F238E27FC236}">
                  <a16:creationId xmlns:a16="http://schemas.microsoft.com/office/drawing/2014/main" id="{E70744E3-7E4D-AC47-9046-7DFD6298804E}"/>
                </a:ext>
              </a:extLst>
            </p:cNvPr>
            <p:cNvSpPr>
              <a:spLocks/>
            </p:cNvSpPr>
            <p:nvPr/>
          </p:nvSpPr>
          <p:spPr bwMode="auto">
            <a:xfrm>
              <a:off x="2606" y="3348"/>
              <a:ext cx="34" cy="62"/>
            </a:xfrm>
            <a:custGeom>
              <a:avLst/>
              <a:gdLst>
                <a:gd name="T0" fmla="*/ 34 w 34"/>
                <a:gd name="T1" fmla="*/ 34 h 62"/>
                <a:gd name="T2" fmla="*/ 34 w 34"/>
                <a:gd name="T3" fmla="*/ 62 h 62"/>
                <a:gd name="T4" fmla="*/ 0 w 34"/>
                <a:gd name="T5" fmla="*/ 28 h 62"/>
                <a:gd name="T6" fmla="*/ 0 w 34"/>
                <a:gd name="T7" fmla="*/ 0 h 62"/>
                <a:gd name="T8" fmla="*/ 34 w 34"/>
                <a:gd name="T9" fmla="*/ 34 h 62"/>
                <a:gd name="T10" fmla="*/ 0 60000 65536"/>
                <a:gd name="T11" fmla="*/ 0 60000 65536"/>
                <a:gd name="T12" fmla="*/ 0 60000 65536"/>
                <a:gd name="T13" fmla="*/ 0 60000 65536"/>
                <a:gd name="T14" fmla="*/ 0 60000 65536"/>
                <a:gd name="T15" fmla="*/ 0 w 34"/>
                <a:gd name="T16" fmla="*/ 0 h 62"/>
                <a:gd name="T17" fmla="*/ 34 w 34"/>
                <a:gd name="T18" fmla="*/ 62 h 62"/>
              </a:gdLst>
              <a:ahLst/>
              <a:cxnLst>
                <a:cxn ang="T10">
                  <a:pos x="T0" y="T1"/>
                </a:cxn>
                <a:cxn ang="T11">
                  <a:pos x="T2" y="T3"/>
                </a:cxn>
                <a:cxn ang="T12">
                  <a:pos x="T4" y="T5"/>
                </a:cxn>
                <a:cxn ang="T13">
                  <a:pos x="T6" y="T7"/>
                </a:cxn>
                <a:cxn ang="T14">
                  <a:pos x="T8" y="T9"/>
                </a:cxn>
              </a:cxnLst>
              <a:rect l="T15" t="T16" r="T17" b="T18"/>
              <a:pathLst>
                <a:path w="34" h="62">
                  <a:moveTo>
                    <a:pt x="34" y="34"/>
                  </a:moveTo>
                  <a:lnTo>
                    <a:pt x="34" y="62"/>
                  </a:lnTo>
                  <a:lnTo>
                    <a:pt x="0" y="28"/>
                  </a:lnTo>
                  <a:lnTo>
                    <a:pt x="0" y="0"/>
                  </a:lnTo>
                  <a:lnTo>
                    <a:pt x="34" y="34"/>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4" name="Freeform 303">
              <a:extLst>
                <a:ext uri="{FF2B5EF4-FFF2-40B4-BE49-F238E27FC236}">
                  <a16:creationId xmlns:a16="http://schemas.microsoft.com/office/drawing/2014/main" id="{858E178E-538F-1E47-B21D-12072B14EB7C}"/>
                </a:ext>
              </a:extLst>
            </p:cNvPr>
            <p:cNvSpPr>
              <a:spLocks/>
            </p:cNvSpPr>
            <p:nvPr/>
          </p:nvSpPr>
          <p:spPr bwMode="auto">
            <a:xfrm>
              <a:off x="2677" y="3057"/>
              <a:ext cx="38" cy="54"/>
            </a:xfrm>
            <a:custGeom>
              <a:avLst/>
              <a:gdLst>
                <a:gd name="T0" fmla="*/ 38 w 38"/>
                <a:gd name="T1" fmla="*/ 23 h 54"/>
                <a:gd name="T2" fmla="*/ 38 w 38"/>
                <a:gd name="T3" fmla="*/ 54 h 54"/>
                <a:gd name="T4" fmla="*/ 0 w 38"/>
                <a:gd name="T5" fmla="*/ 31 h 54"/>
                <a:gd name="T6" fmla="*/ 0 w 38"/>
                <a:gd name="T7" fmla="*/ 0 h 54"/>
                <a:gd name="T8" fmla="*/ 38 w 38"/>
                <a:gd name="T9" fmla="*/ 23 h 54"/>
                <a:gd name="T10" fmla="*/ 0 60000 65536"/>
                <a:gd name="T11" fmla="*/ 0 60000 65536"/>
                <a:gd name="T12" fmla="*/ 0 60000 65536"/>
                <a:gd name="T13" fmla="*/ 0 60000 65536"/>
                <a:gd name="T14" fmla="*/ 0 60000 65536"/>
                <a:gd name="T15" fmla="*/ 0 w 38"/>
                <a:gd name="T16" fmla="*/ 0 h 54"/>
                <a:gd name="T17" fmla="*/ 38 w 38"/>
                <a:gd name="T18" fmla="*/ 54 h 54"/>
              </a:gdLst>
              <a:ahLst/>
              <a:cxnLst>
                <a:cxn ang="T10">
                  <a:pos x="T0" y="T1"/>
                </a:cxn>
                <a:cxn ang="T11">
                  <a:pos x="T2" y="T3"/>
                </a:cxn>
                <a:cxn ang="T12">
                  <a:pos x="T4" y="T5"/>
                </a:cxn>
                <a:cxn ang="T13">
                  <a:pos x="T6" y="T7"/>
                </a:cxn>
                <a:cxn ang="T14">
                  <a:pos x="T8" y="T9"/>
                </a:cxn>
              </a:cxnLst>
              <a:rect l="T15" t="T16" r="T17" b="T18"/>
              <a:pathLst>
                <a:path w="38" h="54">
                  <a:moveTo>
                    <a:pt x="38" y="23"/>
                  </a:moveTo>
                  <a:lnTo>
                    <a:pt x="38" y="54"/>
                  </a:lnTo>
                  <a:lnTo>
                    <a:pt x="0" y="31"/>
                  </a:lnTo>
                  <a:lnTo>
                    <a:pt x="0" y="0"/>
                  </a:lnTo>
                  <a:lnTo>
                    <a:pt x="38" y="23"/>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5" name="Freeform 304">
              <a:extLst>
                <a:ext uri="{FF2B5EF4-FFF2-40B4-BE49-F238E27FC236}">
                  <a16:creationId xmlns:a16="http://schemas.microsoft.com/office/drawing/2014/main" id="{F2A89E84-123D-CC44-A843-0E15B897B9E8}"/>
                </a:ext>
              </a:extLst>
            </p:cNvPr>
            <p:cNvSpPr>
              <a:spLocks/>
            </p:cNvSpPr>
            <p:nvPr/>
          </p:nvSpPr>
          <p:spPr bwMode="auto">
            <a:xfrm>
              <a:off x="2704" y="3110"/>
              <a:ext cx="12" cy="38"/>
            </a:xfrm>
            <a:custGeom>
              <a:avLst/>
              <a:gdLst>
                <a:gd name="T0" fmla="*/ 12 w 12"/>
                <a:gd name="T1" fmla="*/ 8 h 38"/>
                <a:gd name="T2" fmla="*/ 12 w 12"/>
                <a:gd name="T3" fmla="*/ 38 h 38"/>
                <a:gd name="T4" fmla="*/ 0 w 12"/>
                <a:gd name="T5" fmla="*/ 30 h 38"/>
                <a:gd name="T6" fmla="*/ 0 w 12"/>
                <a:gd name="T7" fmla="*/ 0 h 38"/>
                <a:gd name="T8" fmla="*/ 12 w 12"/>
                <a:gd name="T9" fmla="*/ 8 h 38"/>
                <a:gd name="T10" fmla="*/ 0 60000 65536"/>
                <a:gd name="T11" fmla="*/ 0 60000 65536"/>
                <a:gd name="T12" fmla="*/ 0 60000 65536"/>
                <a:gd name="T13" fmla="*/ 0 60000 65536"/>
                <a:gd name="T14" fmla="*/ 0 60000 65536"/>
                <a:gd name="T15" fmla="*/ 0 w 12"/>
                <a:gd name="T16" fmla="*/ 0 h 38"/>
                <a:gd name="T17" fmla="*/ 12 w 12"/>
                <a:gd name="T18" fmla="*/ 38 h 38"/>
              </a:gdLst>
              <a:ahLst/>
              <a:cxnLst>
                <a:cxn ang="T10">
                  <a:pos x="T0" y="T1"/>
                </a:cxn>
                <a:cxn ang="T11">
                  <a:pos x="T2" y="T3"/>
                </a:cxn>
                <a:cxn ang="T12">
                  <a:pos x="T4" y="T5"/>
                </a:cxn>
                <a:cxn ang="T13">
                  <a:pos x="T6" y="T7"/>
                </a:cxn>
                <a:cxn ang="T14">
                  <a:pos x="T8" y="T9"/>
                </a:cxn>
              </a:cxnLst>
              <a:rect l="T15" t="T16" r="T17" b="T18"/>
              <a:pathLst>
                <a:path w="12" h="38">
                  <a:moveTo>
                    <a:pt x="12" y="8"/>
                  </a:moveTo>
                  <a:lnTo>
                    <a:pt x="12" y="38"/>
                  </a:lnTo>
                  <a:lnTo>
                    <a:pt x="0" y="30"/>
                  </a:lnTo>
                  <a:lnTo>
                    <a:pt x="0" y="0"/>
                  </a:lnTo>
                  <a:lnTo>
                    <a:pt x="12" y="8"/>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6" name="Freeform 305">
              <a:extLst>
                <a:ext uri="{FF2B5EF4-FFF2-40B4-BE49-F238E27FC236}">
                  <a16:creationId xmlns:a16="http://schemas.microsoft.com/office/drawing/2014/main" id="{CDB6BC52-BD65-594E-A12F-9C3646076045}"/>
                </a:ext>
              </a:extLst>
            </p:cNvPr>
            <p:cNvSpPr>
              <a:spLocks/>
            </p:cNvSpPr>
            <p:nvPr/>
          </p:nvSpPr>
          <p:spPr bwMode="auto">
            <a:xfrm>
              <a:off x="2677" y="3201"/>
              <a:ext cx="38" cy="58"/>
            </a:xfrm>
            <a:custGeom>
              <a:avLst/>
              <a:gdLst>
                <a:gd name="T0" fmla="*/ 38 w 38"/>
                <a:gd name="T1" fmla="*/ 27 h 58"/>
                <a:gd name="T2" fmla="*/ 38 w 38"/>
                <a:gd name="T3" fmla="*/ 58 h 58"/>
                <a:gd name="T4" fmla="*/ 0 w 38"/>
                <a:gd name="T5" fmla="*/ 30 h 58"/>
                <a:gd name="T6" fmla="*/ 0 w 38"/>
                <a:gd name="T7" fmla="*/ 0 h 58"/>
                <a:gd name="T8" fmla="*/ 38 w 38"/>
                <a:gd name="T9" fmla="*/ 27 h 58"/>
                <a:gd name="T10" fmla="*/ 0 60000 65536"/>
                <a:gd name="T11" fmla="*/ 0 60000 65536"/>
                <a:gd name="T12" fmla="*/ 0 60000 65536"/>
                <a:gd name="T13" fmla="*/ 0 60000 65536"/>
                <a:gd name="T14" fmla="*/ 0 60000 65536"/>
                <a:gd name="T15" fmla="*/ 0 w 38"/>
                <a:gd name="T16" fmla="*/ 0 h 58"/>
                <a:gd name="T17" fmla="*/ 38 w 38"/>
                <a:gd name="T18" fmla="*/ 58 h 58"/>
              </a:gdLst>
              <a:ahLst/>
              <a:cxnLst>
                <a:cxn ang="T10">
                  <a:pos x="T0" y="T1"/>
                </a:cxn>
                <a:cxn ang="T11">
                  <a:pos x="T2" y="T3"/>
                </a:cxn>
                <a:cxn ang="T12">
                  <a:pos x="T4" y="T5"/>
                </a:cxn>
                <a:cxn ang="T13">
                  <a:pos x="T6" y="T7"/>
                </a:cxn>
                <a:cxn ang="T14">
                  <a:pos x="T8" y="T9"/>
                </a:cxn>
              </a:cxnLst>
              <a:rect l="T15" t="T16" r="T17" b="T18"/>
              <a:pathLst>
                <a:path w="38" h="58">
                  <a:moveTo>
                    <a:pt x="38" y="27"/>
                  </a:moveTo>
                  <a:lnTo>
                    <a:pt x="38" y="58"/>
                  </a:lnTo>
                  <a:lnTo>
                    <a:pt x="0" y="30"/>
                  </a:lnTo>
                  <a:lnTo>
                    <a:pt x="0" y="0"/>
                  </a:lnTo>
                  <a:lnTo>
                    <a:pt x="38" y="27"/>
                  </a:lnTo>
                  <a:close/>
                </a:path>
              </a:pathLst>
            </a:custGeom>
            <a:solidFill>
              <a:srgbClr val="8000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7" name="Rectangle 306">
              <a:extLst>
                <a:ext uri="{FF2B5EF4-FFF2-40B4-BE49-F238E27FC236}">
                  <a16:creationId xmlns:a16="http://schemas.microsoft.com/office/drawing/2014/main" id="{47EA2648-9935-D945-AA73-B9FE2B7B75C6}"/>
                </a:ext>
              </a:extLst>
            </p:cNvPr>
            <p:cNvSpPr>
              <a:spLocks noChangeArrowheads="1"/>
            </p:cNvSpPr>
            <p:nvPr/>
          </p:nvSpPr>
          <p:spPr bwMode="auto">
            <a:xfrm>
              <a:off x="2715" y="3379"/>
              <a:ext cx="18" cy="32"/>
            </a:xfrm>
            <a:prstGeom prst="rect">
              <a:avLst/>
            </a:prstGeom>
            <a:solidFill>
              <a:srgbClr val="6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8" name="Freeform 307">
              <a:extLst>
                <a:ext uri="{FF2B5EF4-FFF2-40B4-BE49-F238E27FC236}">
                  <a16:creationId xmlns:a16="http://schemas.microsoft.com/office/drawing/2014/main" id="{D6E8BD15-86C4-3C4D-BC4F-36815F3BA27D}"/>
                </a:ext>
              </a:extLst>
            </p:cNvPr>
            <p:cNvSpPr>
              <a:spLocks/>
            </p:cNvSpPr>
            <p:nvPr/>
          </p:nvSpPr>
          <p:spPr bwMode="auto">
            <a:xfrm>
              <a:off x="2550" y="2912"/>
              <a:ext cx="278" cy="79"/>
            </a:xfrm>
            <a:custGeom>
              <a:avLst/>
              <a:gdLst>
                <a:gd name="T0" fmla="*/ 0 w 278"/>
                <a:gd name="T1" fmla="*/ 0 h 79"/>
                <a:gd name="T2" fmla="*/ 119 w 278"/>
                <a:gd name="T3" fmla="*/ 6 h 79"/>
                <a:gd name="T4" fmla="*/ 278 w 278"/>
                <a:gd name="T5" fmla="*/ 75 h 79"/>
                <a:gd name="T6" fmla="*/ 168 w 278"/>
                <a:gd name="T7" fmla="*/ 79 h 79"/>
                <a:gd name="T8" fmla="*/ 0 w 278"/>
                <a:gd name="T9" fmla="*/ 0 h 79"/>
                <a:gd name="T10" fmla="*/ 0 60000 65536"/>
                <a:gd name="T11" fmla="*/ 0 60000 65536"/>
                <a:gd name="T12" fmla="*/ 0 60000 65536"/>
                <a:gd name="T13" fmla="*/ 0 60000 65536"/>
                <a:gd name="T14" fmla="*/ 0 60000 65536"/>
                <a:gd name="T15" fmla="*/ 0 w 278"/>
                <a:gd name="T16" fmla="*/ 0 h 79"/>
                <a:gd name="T17" fmla="*/ 278 w 278"/>
                <a:gd name="T18" fmla="*/ 79 h 79"/>
              </a:gdLst>
              <a:ahLst/>
              <a:cxnLst>
                <a:cxn ang="T10">
                  <a:pos x="T0" y="T1"/>
                </a:cxn>
                <a:cxn ang="T11">
                  <a:pos x="T2" y="T3"/>
                </a:cxn>
                <a:cxn ang="T12">
                  <a:pos x="T4" y="T5"/>
                </a:cxn>
                <a:cxn ang="T13">
                  <a:pos x="T6" y="T7"/>
                </a:cxn>
                <a:cxn ang="T14">
                  <a:pos x="T8" y="T9"/>
                </a:cxn>
              </a:cxnLst>
              <a:rect l="T15" t="T16" r="T17" b="T18"/>
              <a:pathLst>
                <a:path w="278" h="79">
                  <a:moveTo>
                    <a:pt x="0" y="0"/>
                  </a:moveTo>
                  <a:lnTo>
                    <a:pt x="119" y="6"/>
                  </a:lnTo>
                  <a:lnTo>
                    <a:pt x="278" y="75"/>
                  </a:lnTo>
                  <a:lnTo>
                    <a:pt x="168" y="79"/>
                  </a:lnTo>
                  <a:lnTo>
                    <a:pt x="0" y="0"/>
                  </a:lnTo>
                  <a:close/>
                </a:path>
              </a:pathLst>
            </a:custGeom>
            <a:solidFill>
              <a:srgbClr val="C0C0C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9" name="Freeform 308">
              <a:extLst>
                <a:ext uri="{FF2B5EF4-FFF2-40B4-BE49-F238E27FC236}">
                  <a16:creationId xmlns:a16="http://schemas.microsoft.com/office/drawing/2014/main" id="{93ACF64F-80DA-0D4E-90A0-FF508C3D956D}"/>
                </a:ext>
              </a:extLst>
            </p:cNvPr>
            <p:cNvSpPr>
              <a:spLocks/>
            </p:cNvSpPr>
            <p:nvPr/>
          </p:nvSpPr>
          <p:spPr bwMode="auto">
            <a:xfrm>
              <a:off x="2719" y="2985"/>
              <a:ext cx="108" cy="59"/>
            </a:xfrm>
            <a:custGeom>
              <a:avLst/>
              <a:gdLst>
                <a:gd name="T0" fmla="*/ 1 w 108"/>
                <a:gd name="T1" fmla="*/ 1 h 59"/>
                <a:gd name="T2" fmla="*/ 108 w 108"/>
                <a:gd name="T3" fmla="*/ 0 h 59"/>
                <a:gd name="T4" fmla="*/ 108 w 108"/>
                <a:gd name="T5" fmla="*/ 59 h 59"/>
                <a:gd name="T6" fmla="*/ 0 w 108"/>
                <a:gd name="T7" fmla="*/ 59 h 59"/>
                <a:gd name="T8" fmla="*/ 1 w 108"/>
                <a:gd name="T9" fmla="*/ 1 h 59"/>
                <a:gd name="T10" fmla="*/ 0 60000 65536"/>
                <a:gd name="T11" fmla="*/ 0 60000 65536"/>
                <a:gd name="T12" fmla="*/ 0 60000 65536"/>
                <a:gd name="T13" fmla="*/ 0 60000 65536"/>
                <a:gd name="T14" fmla="*/ 0 60000 65536"/>
                <a:gd name="T15" fmla="*/ 0 w 108"/>
                <a:gd name="T16" fmla="*/ 0 h 59"/>
                <a:gd name="T17" fmla="*/ 108 w 108"/>
                <a:gd name="T18" fmla="*/ 59 h 59"/>
              </a:gdLst>
              <a:ahLst/>
              <a:cxnLst>
                <a:cxn ang="T10">
                  <a:pos x="T0" y="T1"/>
                </a:cxn>
                <a:cxn ang="T11">
                  <a:pos x="T2" y="T3"/>
                </a:cxn>
                <a:cxn ang="T12">
                  <a:pos x="T4" y="T5"/>
                </a:cxn>
                <a:cxn ang="T13">
                  <a:pos x="T6" y="T7"/>
                </a:cxn>
                <a:cxn ang="T14">
                  <a:pos x="T8" y="T9"/>
                </a:cxn>
              </a:cxnLst>
              <a:rect l="T15" t="T16" r="T17" b="T18"/>
              <a:pathLst>
                <a:path w="108" h="59">
                  <a:moveTo>
                    <a:pt x="1" y="1"/>
                  </a:moveTo>
                  <a:lnTo>
                    <a:pt x="108" y="0"/>
                  </a:lnTo>
                  <a:lnTo>
                    <a:pt x="108" y="59"/>
                  </a:lnTo>
                  <a:lnTo>
                    <a:pt x="0" y="59"/>
                  </a:lnTo>
                  <a:lnTo>
                    <a:pt x="1" y="1"/>
                  </a:lnTo>
                  <a:close/>
                </a:path>
              </a:pathLst>
            </a:custGeom>
            <a:solidFill>
              <a:srgbClr val="E0E0E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0" name="Freeform 309">
              <a:extLst>
                <a:ext uri="{FF2B5EF4-FFF2-40B4-BE49-F238E27FC236}">
                  <a16:creationId xmlns:a16="http://schemas.microsoft.com/office/drawing/2014/main" id="{7896FAD6-94BE-4047-9790-2ACCAA67D432}"/>
                </a:ext>
              </a:extLst>
            </p:cNvPr>
            <p:cNvSpPr>
              <a:spLocks/>
            </p:cNvSpPr>
            <p:nvPr/>
          </p:nvSpPr>
          <p:spPr bwMode="auto">
            <a:xfrm>
              <a:off x="2551" y="2912"/>
              <a:ext cx="172" cy="131"/>
            </a:xfrm>
            <a:custGeom>
              <a:avLst/>
              <a:gdLst>
                <a:gd name="T0" fmla="*/ 0 w 172"/>
                <a:gd name="T1" fmla="*/ 0 h 131"/>
                <a:gd name="T2" fmla="*/ 0 w 172"/>
                <a:gd name="T3" fmla="*/ 45 h 131"/>
                <a:gd name="T4" fmla="*/ 172 w 172"/>
                <a:gd name="T5" fmla="*/ 131 h 131"/>
                <a:gd name="T6" fmla="*/ 172 w 172"/>
                <a:gd name="T7" fmla="*/ 73 h 131"/>
                <a:gd name="T8" fmla="*/ 0 w 172"/>
                <a:gd name="T9" fmla="*/ 0 h 131"/>
                <a:gd name="T10" fmla="*/ 0 60000 65536"/>
                <a:gd name="T11" fmla="*/ 0 60000 65536"/>
                <a:gd name="T12" fmla="*/ 0 60000 65536"/>
                <a:gd name="T13" fmla="*/ 0 60000 65536"/>
                <a:gd name="T14" fmla="*/ 0 60000 65536"/>
                <a:gd name="T15" fmla="*/ 0 w 172"/>
                <a:gd name="T16" fmla="*/ 0 h 131"/>
                <a:gd name="T17" fmla="*/ 172 w 172"/>
                <a:gd name="T18" fmla="*/ 131 h 131"/>
              </a:gdLst>
              <a:ahLst/>
              <a:cxnLst>
                <a:cxn ang="T10">
                  <a:pos x="T0" y="T1"/>
                </a:cxn>
                <a:cxn ang="T11">
                  <a:pos x="T2" y="T3"/>
                </a:cxn>
                <a:cxn ang="T12">
                  <a:pos x="T4" y="T5"/>
                </a:cxn>
                <a:cxn ang="T13">
                  <a:pos x="T6" y="T7"/>
                </a:cxn>
                <a:cxn ang="T14">
                  <a:pos x="T8" y="T9"/>
                </a:cxn>
              </a:cxnLst>
              <a:rect l="T15" t="T16" r="T17" b="T18"/>
              <a:pathLst>
                <a:path w="172" h="131">
                  <a:moveTo>
                    <a:pt x="0" y="0"/>
                  </a:moveTo>
                  <a:lnTo>
                    <a:pt x="0" y="45"/>
                  </a:lnTo>
                  <a:lnTo>
                    <a:pt x="172" y="131"/>
                  </a:lnTo>
                  <a:lnTo>
                    <a:pt x="172" y="73"/>
                  </a:lnTo>
                  <a:lnTo>
                    <a:pt x="0" y="0"/>
                  </a:lnTo>
                  <a:close/>
                </a:path>
              </a:pathLst>
            </a:custGeom>
            <a:solidFill>
              <a:srgbClr val="A0A0A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654" name="Group 653">
            <a:extLst>
              <a:ext uri="{FF2B5EF4-FFF2-40B4-BE49-F238E27FC236}">
                <a16:creationId xmlns:a16="http://schemas.microsoft.com/office/drawing/2014/main" id="{0EE5CE87-D9CD-804E-8BB5-810810C00048}"/>
              </a:ext>
            </a:extLst>
          </p:cNvPr>
          <p:cNvGrpSpPr/>
          <p:nvPr/>
        </p:nvGrpSpPr>
        <p:grpSpPr>
          <a:xfrm>
            <a:off x="5983411" y="4080435"/>
            <a:ext cx="600237" cy="305947"/>
            <a:chOff x="3668110" y="2448910"/>
            <a:chExt cx="3794234" cy="2165130"/>
          </a:xfrm>
        </p:grpSpPr>
        <p:sp>
          <p:nvSpPr>
            <p:cNvPr id="655" name="Rectangle 654">
              <a:extLst>
                <a:ext uri="{FF2B5EF4-FFF2-40B4-BE49-F238E27FC236}">
                  <a16:creationId xmlns:a16="http://schemas.microsoft.com/office/drawing/2014/main" id="{CB97A6BC-86D2-EA4A-9A9D-7BD65D38AC57}"/>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6" name="Freeform 655">
              <a:extLst>
                <a:ext uri="{FF2B5EF4-FFF2-40B4-BE49-F238E27FC236}">
                  <a16:creationId xmlns:a16="http://schemas.microsoft.com/office/drawing/2014/main" id="{33024C5B-C334-C04F-86FD-B3520496B01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57" name="Group 656">
              <a:extLst>
                <a:ext uri="{FF2B5EF4-FFF2-40B4-BE49-F238E27FC236}">
                  <a16:creationId xmlns:a16="http://schemas.microsoft.com/office/drawing/2014/main" id="{1E71FDD7-8921-BE44-92B2-871221FC4D5C}"/>
                </a:ext>
              </a:extLst>
            </p:cNvPr>
            <p:cNvGrpSpPr/>
            <p:nvPr/>
          </p:nvGrpSpPr>
          <p:grpSpPr>
            <a:xfrm>
              <a:off x="3941378" y="2603243"/>
              <a:ext cx="3202061" cy="1066110"/>
              <a:chOff x="7939341" y="3037317"/>
              <a:chExt cx="897649" cy="353919"/>
            </a:xfrm>
          </p:grpSpPr>
          <p:sp>
            <p:nvSpPr>
              <p:cNvPr id="658" name="Freeform 657">
                <a:extLst>
                  <a:ext uri="{FF2B5EF4-FFF2-40B4-BE49-F238E27FC236}">
                    <a16:creationId xmlns:a16="http://schemas.microsoft.com/office/drawing/2014/main" id="{38CFD6E8-D42C-C247-A5EF-D4E5772BE5E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9" name="Freeform 658">
                <a:extLst>
                  <a:ext uri="{FF2B5EF4-FFF2-40B4-BE49-F238E27FC236}">
                    <a16:creationId xmlns:a16="http://schemas.microsoft.com/office/drawing/2014/main" id="{05B57EAF-4F38-5D42-88F0-4BC42BC740B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0" name="Freeform 659">
                <a:extLst>
                  <a:ext uri="{FF2B5EF4-FFF2-40B4-BE49-F238E27FC236}">
                    <a16:creationId xmlns:a16="http://schemas.microsoft.com/office/drawing/2014/main" id="{8ADD04D4-584D-224D-9633-33A09F3F105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61" name="Freeform 660">
                <a:extLst>
                  <a:ext uri="{FF2B5EF4-FFF2-40B4-BE49-F238E27FC236}">
                    <a16:creationId xmlns:a16="http://schemas.microsoft.com/office/drawing/2014/main" id="{B89351A1-0972-3242-A22B-B59D0FE4D6C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95536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115</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71653"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Network Security (summary)</a:t>
            </a:r>
          </a:p>
        </p:txBody>
      </p:sp>
      <p:sp>
        <p:nvSpPr>
          <p:cNvPr id="431" name="Rectangle 3">
            <a:extLst>
              <a:ext uri="{FF2B5EF4-FFF2-40B4-BE49-F238E27FC236}">
                <a16:creationId xmlns:a16="http://schemas.microsoft.com/office/drawing/2014/main" id="{C6E6E1DB-EF62-1F44-9963-3A1C21989417}"/>
              </a:ext>
            </a:extLst>
          </p:cNvPr>
          <p:cNvSpPr txBox="1">
            <a:spLocks noChangeArrowheads="1"/>
          </p:cNvSpPr>
          <p:nvPr/>
        </p:nvSpPr>
        <p:spPr>
          <a:xfrm>
            <a:off x="845635" y="1377872"/>
            <a:ext cx="8148638" cy="502292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C0000"/>
                </a:solidFill>
              </a:rPr>
              <a:t>basic techniques…...</a:t>
            </a:r>
          </a:p>
          <a:p>
            <a:pPr lvl="1">
              <a:buClr>
                <a:srgbClr val="0012A0"/>
              </a:buClr>
              <a:buFont typeface="Wingdings" pitchFamily="2" charset="2"/>
              <a:buChar char="§"/>
            </a:pPr>
            <a:r>
              <a:rPr lang="en-US" sz="2800" dirty="0"/>
              <a:t>cryptography (symmetric and public key)</a:t>
            </a:r>
          </a:p>
          <a:p>
            <a:pPr lvl="1">
              <a:buClr>
                <a:srgbClr val="0012A0"/>
              </a:buClr>
              <a:buFont typeface="Wingdings" pitchFamily="2" charset="2"/>
              <a:buChar char="§"/>
            </a:pPr>
            <a:r>
              <a:rPr lang="en-US" sz="2800" dirty="0"/>
              <a:t>message integrity</a:t>
            </a:r>
          </a:p>
          <a:p>
            <a:pPr lvl="1">
              <a:buClr>
                <a:srgbClr val="0012A0"/>
              </a:buClr>
              <a:buFont typeface="Wingdings" pitchFamily="2" charset="2"/>
              <a:buChar char="§"/>
            </a:pPr>
            <a:r>
              <a:rPr lang="en-US" sz="2800" dirty="0"/>
              <a:t>end-point authentication</a:t>
            </a:r>
          </a:p>
          <a:p>
            <a:pPr>
              <a:buFont typeface="Wingdings" charset="0"/>
              <a:buNone/>
            </a:pPr>
            <a:r>
              <a:rPr lang="en-US" sz="3200" dirty="0">
                <a:solidFill>
                  <a:srgbClr val="CC0000"/>
                </a:solidFill>
              </a:rPr>
              <a:t>…. used in many different security scenarios</a:t>
            </a:r>
          </a:p>
          <a:p>
            <a:pPr lvl="1">
              <a:buClr>
                <a:srgbClr val="0012A0"/>
              </a:buClr>
              <a:buFont typeface="Wingdings" pitchFamily="2" charset="2"/>
              <a:buChar char="§"/>
            </a:pPr>
            <a:r>
              <a:rPr lang="en-US" sz="2800" dirty="0"/>
              <a:t>secure email</a:t>
            </a:r>
          </a:p>
          <a:p>
            <a:pPr lvl="1">
              <a:buClr>
                <a:srgbClr val="0012A0"/>
              </a:buClr>
              <a:buFont typeface="Wingdings" pitchFamily="2" charset="2"/>
              <a:buChar char="§"/>
            </a:pPr>
            <a:r>
              <a:rPr lang="en-US" sz="2800" dirty="0"/>
              <a:t>secure transport (TLS)</a:t>
            </a:r>
          </a:p>
          <a:p>
            <a:pPr lvl="1">
              <a:buClr>
                <a:srgbClr val="0012A0"/>
              </a:buClr>
              <a:buFont typeface="Wingdings" pitchFamily="2" charset="2"/>
              <a:buChar char="§"/>
            </a:pPr>
            <a:r>
              <a:rPr lang="en-US" sz="2800" dirty="0"/>
              <a:t>IP sec</a:t>
            </a:r>
          </a:p>
          <a:p>
            <a:pPr lvl="1">
              <a:buClr>
                <a:srgbClr val="0012A0"/>
              </a:buClr>
              <a:buFont typeface="Wingdings" pitchFamily="2" charset="2"/>
              <a:buChar char="§"/>
            </a:pPr>
            <a:r>
              <a:rPr lang="en-US" sz="2800" dirty="0"/>
              <a:t>802.11, 4G/5G</a:t>
            </a:r>
          </a:p>
          <a:p>
            <a:pPr>
              <a:buFont typeface="Wingdings" charset="0"/>
              <a:buNone/>
            </a:pPr>
            <a:r>
              <a:rPr lang="en-US" sz="3200" dirty="0">
                <a:solidFill>
                  <a:srgbClr val="CC0000"/>
                </a:solidFill>
              </a:rPr>
              <a:t>operational security: firewalls and IDS</a:t>
            </a:r>
          </a:p>
          <a:p>
            <a:pPr lvl="1"/>
            <a:endParaRPr lang="en-US" dirty="0">
              <a:latin typeface="Gill Sans MT" charset="0"/>
            </a:endParaRPr>
          </a:p>
        </p:txBody>
      </p:sp>
      <p:pic>
        <p:nvPicPr>
          <p:cNvPr id="439" name="Picture 438" descr="A train crossing a bridge over a body of water&#10;&#10;Description automatically generated">
            <a:extLst>
              <a:ext uri="{FF2B5EF4-FFF2-40B4-BE49-F238E27FC236}">
                <a16:creationId xmlns:a16="http://schemas.microsoft.com/office/drawing/2014/main" id="{957784D3-47F5-F74E-A1AC-B09C73767788}"/>
              </a:ext>
            </a:extLst>
          </p:cNvPr>
          <p:cNvPicPr>
            <a:picLocks noChangeAspect="1"/>
          </p:cNvPicPr>
          <p:nvPr/>
        </p:nvPicPr>
        <p:blipFill>
          <a:blip r:embed="rId3"/>
          <a:stretch>
            <a:fillRect/>
          </a:stretch>
        </p:blipFill>
        <p:spPr>
          <a:xfrm>
            <a:off x="8332372" y="570101"/>
            <a:ext cx="3102316" cy="2326737"/>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325476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2FB0-B1E9-4BFA-B12F-06084197A743}"/>
              </a:ext>
            </a:extLst>
          </p:cNvPr>
          <p:cNvSpPr>
            <a:spLocks noGrp="1"/>
          </p:cNvSpPr>
          <p:nvPr>
            <p:ph type="title"/>
          </p:nvPr>
        </p:nvSpPr>
        <p:spPr/>
        <p:txBody>
          <a:bodyPr/>
          <a:lstStyle/>
          <a:p>
            <a:r>
              <a:rPr lang="en-US" dirty="0"/>
              <a:t>Traffic Analysis Example</a:t>
            </a:r>
          </a:p>
        </p:txBody>
      </p:sp>
      <p:sp>
        <p:nvSpPr>
          <p:cNvPr id="3" name="Content Placeholder 2">
            <a:extLst>
              <a:ext uri="{FF2B5EF4-FFF2-40B4-BE49-F238E27FC236}">
                <a16:creationId xmlns:a16="http://schemas.microsoft.com/office/drawing/2014/main" id="{CE12D7C0-643E-4210-A2D3-4B264417C0D0}"/>
              </a:ext>
            </a:extLst>
          </p:cNvPr>
          <p:cNvSpPr>
            <a:spLocks noGrp="1"/>
          </p:cNvSpPr>
          <p:nvPr>
            <p:ph idx="1"/>
          </p:nvPr>
        </p:nvSpPr>
        <p:spPr/>
        <p:txBody>
          <a:bodyPr/>
          <a:lstStyle/>
          <a:p>
            <a:r>
              <a:rPr lang="en-US" dirty="0"/>
              <a:t>“</a:t>
            </a:r>
            <a:r>
              <a:rPr lang="en-US" dirty="0" err="1"/>
              <a:t>HoMonit</a:t>
            </a:r>
            <a:r>
              <a:rPr lang="en-US" dirty="0"/>
              <a:t>: Monitoring Smart Home Apps from Encrypted Traffic”, CCS’18</a:t>
            </a:r>
          </a:p>
        </p:txBody>
      </p:sp>
      <p:pic>
        <p:nvPicPr>
          <p:cNvPr id="6" name="Picture 5" descr="Diagram&#10;&#10;Description automatically generated">
            <a:extLst>
              <a:ext uri="{FF2B5EF4-FFF2-40B4-BE49-F238E27FC236}">
                <a16:creationId xmlns:a16="http://schemas.microsoft.com/office/drawing/2014/main" id="{FA76C020-EFAE-446F-B955-DF862F7B1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943" y="2666082"/>
            <a:ext cx="7001435" cy="3864707"/>
          </a:xfrm>
          <a:prstGeom prst="rect">
            <a:avLst/>
          </a:prstGeom>
        </p:spPr>
      </p:pic>
    </p:spTree>
    <p:extLst>
      <p:ext uri="{BB962C8B-B14F-4D97-AF65-F5344CB8AC3E}">
        <p14:creationId xmlns:p14="http://schemas.microsoft.com/office/powerpoint/2010/main" val="171802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0E1AE-3F1B-43C4-ABAD-372126BBFC17}"/>
              </a:ext>
            </a:extLst>
          </p:cNvPr>
          <p:cNvSpPr>
            <a:spLocks noGrp="1"/>
          </p:cNvSpPr>
          <p:nvPr>
            <p:ph type="title"/>
          </p:nvPr>
        </p:nvSpPr>
        <p:spPr/>
        <p:txBody>
          <a:bodyPr/>
          <a:lstStyle/>
          <a:p>
            <a:r>
              <a:rPr lang="en-US" dirty="0"/>
              <a:t>Active attack (1) - spoofing</a:t>
            </a:r>
          </a:p>
        </p:txBody>
      </p:sp>
      <p:pic>
        <p:nvPicPr>
          <p:cNvPr id="5" name="Content Placeholder 4" descr="Diagram&#10;&#10;Description automatically generated">
            <a:extLst>
              <a:ext uri="{FF2B5EF4-FFF2-40B4-BE49-F238E27FC236}">
                <a16:creationId xmlns:a16="http://schemas.microsoft.com/office/drawing/2014/main" id="{6E750FCB-F2A8-49CD-A908-2A9D25079F8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806" y="2076192"/>
            <a:ext cx="7087589" cy="3696216"/>
          </a:xfrm>
        </p:spPr>
      </p:pic>
    </p:spTree>
    <p:extLst>
      <p:ext uri="{BB962C8B-B14F-4D97-AF65-F5344CB8AC3E}">
        <p14:creationId xmlns:p14="http://schemas.microsoft.com/office/powerpoint/2010/main" val="80234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1E8F0-6F7A-477E-AE4A-5C0DD7A39A1F}"/>
              </a:ext>
            </a:extLst>
          </p:cNvPr>
          <p:cNvSpPr>
            <a:spLocks noGrp="1"/>
          </p:cNvSpPr>
          <p:nvPr>
            <p:ph type="title"/>
          </p:nvPr>
        </p:nvSpPr>
        <p:spPr/>
        <p:txBody>
          <a:bodyPr/>
          <a:lstStyle/>
          <a:p>
            <a:r>
              <a:rPr lang="en-US" dirty="0"/>
              <a:t>Email Spoofing Attack</a:t>
            </a:r>
          </a:p>
        </p:txBody>
      </p:sp>
      <p:pic>
        <p:nvPicPr>
          <p:cNvPr id="5" name="Content Placeholder 4" descr="Diagram&#10;&#10;Description automatically generated with low confidence">
            <a:extLst>
              <a:ext uri="{FF2B5EF4-FFF2-40B4-BE49-F238E27FC236}">
                <a16:creationId xmlns:a16="http://schemas.microsoft.com/office/drawing/2014/main" id="{04E8D37F-BE19-43BA-8A9A-9AEFD219DA37}"/>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1625548" y="2851540"/>
            <a:ext cx="4982760" cy="2209337"/>
          </a:xfrm>
        </p:spPr>
      </p:pic>
      <p:pic>
        <p:nvPicPr>
          <p:cNvPr id="7" name="Picture 6" descr="Timeline&#10;&#10;Description automatically generated">
            <a:extLst>
              <a:ext uri="{FF2B5EF4-FFF2-40B4-BE49-F238E27FC236}">
                <a16:creationId xmlns:a16="http://schemas.microsoft.com/office/drawing/2014/main" id="{2C4B836B-967C-415C-BED1-F0F0C387E47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608308" y="3174133"/>
            <a:ext cx="4059692" cy="1625059"/>
          </a:xfrm>
          <a:prstGeom prst="rect">
            <a:avLst/>
          </a:prstGeom>
        </p:spPr>
      </p:pic>
      <p:sp>
        <p:nvSpPr>
          <p:cNvPr id="9" name="TextBox 8">
            <a:extLst>
              <a:ext uri="{FF2B5EF4-FFF2-40B4-BE49-F238E27FC236}">
                <a16:creationId xmlns:a16="http://schemas.microsoft.com/office/drawing/2014/main" id="{0C849F3B-C7CA-478B-914D-1354E998E21B}"/>
              </a:ext>
            </a:extLst>
          </p:cNvPr>
          <p:cNvSpPr txBox="1"/>
          <p:nvPr/>
        </p:nvSpPr>
        <p:spPr>
          <a:xfrm>
            <a:off x="2057400" y="1427793"/>
            <a:ext cx="8245736" cy="369332"/>
          </a:xfrm>
          <a:prstGeom prst="rect">
            <a:avLst/>
          </a:prstGeom>
          <a:noFill/>
        </p:spPr>
        <p:txBody>
          <a:bodyPr wrap="square">
            <a:spAutoFit/>
          </a:bodyPr>
          <a:lstStyle/>
          <a:p>
            <a:r>
              <a:rPr lang="en-US" dirty="0"/>
              <a:t>End-to-End Measurements of Email Spoofing Attacks, UsenixSecurity’18</a:t>
            </a:r>
          </a:p>
        </p:txBody>
      </p:sp>
      <p:sp>
        <p:nvSpPr>
          <p:cNvPr id="11" name="TextBox 10">
            <a:extLst>
              <a:ext uri="{FF2B5EF4-FFF2-40B4-BE49-F238E27FC236}">
                <a16:creationId xmlns:a16="http://schemas.microsoft.com/office/drawing/2014/main" id="{D602D41F-685C-4A89-8618-3B3E33591BED}"/>
              </a:ext>
            </a:extLst>
          </p:cNvPr>
          <p:cNvSpPr txBox="1"/>
          <p:nvPr/>
        </p:nvSpPr>
        <p:spPr>
          <a:xfrm>
            <a:off x="2674260" y="5224716"/>
            <a:ext cx="7012016" cy="923330"/>
          </a:xfrm>
          <a:prstGeom prst="rect">
            <a:avLst/>
          </a:prstGeom>
          <a:noFill/>
        </p:spPr>
        <p:txBody>
          <a:bodyPr wrap="square">
            <a:spAutoFit/>
          </a:bodyPr>
          <a:lstStyle/>
          <a:p>
            <a:r>
              <a:rPr lang="en-US" dirty="0"/>
              <a:t>Conclusion: We demonstrate that most email providers allow forged emails to get to user inbox, while lacking the necessary warning mechanism to notify users (particularly on mobile apps).</a:t>
            </a:r>
          </a:p>
        </p:txBody>
      </p:sp>
    </p:spTree>
    <p:extLst>
      <p:ext uri="{BB962C8B-B14F-4D97-AF65-F5344CB8AC3E}">
        <p14:creationId xmlns:p14="http://schemas.microsoft.com/office/powerpoint/2010/main" val="352420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786C2-814D-456F-ACC1-F0605FCF6CD2}"/>
              </a:ext>
            </a:extLst>
          </p:cNvPr>
          <p:cNvSpPr>
            <a:spLocks noGrp="1"/>
          </p:cNvSpPr>
          <p:nvPr>
            <p:ph type="title"/>
          </p:nvPr>
        </p:nvSpPr>
        <p:spPr/>
        <p:txBody>
          <a:bodyPr/>
          <a:lstStyle/>
          <a:p>
            <a:r>
              <a:rPr lang="en-US" dirty="0"/>
              <a:t>Active (2) - replay</a:t>
            </a:r>
          </a:p>
        </p:txBody>
      </p:sp>
      <p:pic>
        <p:nvPicPr>
          <p:cNvPr id="5" name="Content Placeholder 4" descr="Diagram&#10;&#10;Description automatically generated">
            <a:extLst>
              <a:ext uri="{FF2B5EF4-FFF2-40B4-BE49-F238E27FC236}">
                <a16:creationId xmlns:a16="http://schemas.microsoft.com/office/drawing/2014/main" id="{43A60018-4489-44D1-97B0-ED36064468C5}"/>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057400" y="1801154"/>
            <a:ext cx="7772400" cy="4246293"/>
          </a:xfrm>
        </p:spPr>
      </p:pic>
    </p:spTree>
    <p:extLst>
      <p:ext uri="{BB962C8B-B14F-4D97-AF65-F5344CB8AC3E}">
        <p14:creationId xmlns:p14="http://schemas.microsoft.com/office/powerpoint/2010/main" val="1325128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98E76-1D3B-4BBB-BFDC-41CBF646FACA}"/>
              </a:ext>
            </a:extLst>
          </p:cNvPr>
          <p:cNvSpPr>
            <a:spLocks noGrp="1"/>
          </p:cNvSpPr>
          <p:nvPr>
            <p:ph type="title"/>
          </p:nvPr>
        </p:nvSpPr>
        <p:spPr/>
        <p:txBody>
          <a:bodyPr/>
          <a:lstStyle/>
          <a:p>
            <a:r>
              <a:rPr lang="en-US" dirty="0"/>
              <a:t>Replay Attacks</a:t>
            </a:r>
          </a:p>
        </p:txBody>
      </p:sp>
      <p:sp>
        <p:nvSpPr>
          <p:cNvPr id="6" name="TextBox 5">
            <a:extLst>
              <a:ext uri="{FF2B5EF4-FFF2-40B4-BE49-F238E27FC236}">
                <a16:creationId xmlns:a16="http://schemas.microsoft.com/office/drawing/2014/main" id="{FE7F8BDF-E99A-4AA7-B042-B1D292897EC4}"/>
              </a:ext>
            </a:extLst>
          </p:cNvPr>
          <p:cNvSpPr txBox="1"/>
          <p:nvPr/>
        </p:nvSpPr>
        <p:spPr>
          <a:xfrm>
            <a:off x="2161568" y="1687983"/>
            <a:ext cx="7012016" cy="369332"/>
          </a:xfrm>
          <a:prstGeom prst="rect">
            <a:avLst/>
          </a:prstGeom>
          <a:noFill/>
        </p:spPr>
        <p:txBody>
          <a:bodyPr wrap="square">
            <a:spAutoFit/>
          </a:bodyPr>
          <a:lstStyle/>
          <a:p>
            <a:r>
              <a:rPr lang="en-US" dirty="0"/>
              <a:t>Usually integrated with Sniffing (</a:t>
            </a:r>
            <a:r>
              <a:rPr lang="en-US" dirty="0">
                <a:solidFill>
                  <a:srgbClr val="EA4335"/>
                </a:solidFill>
                <a:latin typeface="arial" panose="020B0604020202020204" pitchFamily="34" charset="0"/>
              </a:rPr>
              <a:t>eavesdropping</a:t>
            </a:r>
            <a:r>
              <a:rPr lang="en-US" dirty="0">
                <a:solidFill>
                  <a:srgbClr val="202124"/>
                </a:solidFill>
                <a:latin typeface="arial" panose="020B0604020202020204" pitchFamily="34" charset="0"/>
              </a:rPr>
              <a:t> )</a:t>
            </a:r>
            <a:endParaRPr lang="en-US" dirty="0"/>
          </a:p>
        </p:txBody>
      </p:sp>
      <p:pic>
        <p:nvPicPr>
          <p:cNvPr id="1026" name="Picture 2">
            <a:extLst>
              <a:ext uri="{FF2B5EF4-FFF2-40B4-BE49-F238E27FC236}">
                <a16:creationId xmlns:a16="http://schemas.microsoft.com/office/drawing/2014/main" id="{9DC52D90-1385-4A15-865D-3A67BEB4BF3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16276" y="2455177"/>
            <a:ext cx="6013525" cy="403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15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D31A8-1DCF-4650-B52F-4D97F7F926E4}"/>
              </a:ext>
            </a:extLst>
          </p:cNvPr>
          <p:cNvSpPr>
            <a:spLocks noGrp="1"/>
          </p:cNvSpPr>
          <p:nvPr>
            <p:ph type="title"/>
          </p:nvPr>
        </p:nvSpPr>
        <p:spPr/>
        <p:txBody>
          <a:bodyPr/>
          <a:lstStyle/>
          <a:p>
            <a:r>
              <a:rPr lang="en-US" dirty="0"/>
              <a:t>Active (3) – intercept &amp; modify</a:t>
            </a:r>
          </a:p>
        </p:txBody>
      </p:sp>
      <p:pic>
        <p:nvPicPr>
          <p:cNvPr id="5" name="Content Placeholder 4" descr="Diagram&#10;&#10;Description automatically generated">
            <a:extLst>
              <a:ext uri="{FF2B5EF4-FFF2-40B4-BE49-F238E27FC236}">
                <a16:creationId xmlns:a16="http://schemas.microsoft.com/office/drawing/2014/main" id="{9B542AC3-9D21-4DF2-84BD-FDEF96CA31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72871" y="2322091"/>
            <a:ext cx="7001852" cy="3991532"/>
          </a:xfrm>
        </p:spPr>
      </p:pic>
      <p:sp>
        <p:nvSpPr>
          <p:cNvPr id="6" name="TextBox 5">
            <a:extLst>
              <a:ext uri="{FF2B5EF4-FFF2-40B4-BE49-F238E27FC236}">
                <a16:creationId xmlns:a16="http://schemas.microsoft.com/office/drawing/2014/main" id="{8362EFB4-CC0E-4BDB-B08A-41EE8F61E6FE}"/>
              </a:ext>
            </a:extLst>
          </p:cNvPr>
          <p:cNvSpPr txBox="1"/>
          <p:nvPr/>
        </p:nvSpPr>
        <p:spPr>
          <a:xfrm>
            <a:off x="2572871" y="1515268"/>
            <a:ext cx="4572000" cy="369332"/>
          </a:xfrm>
          <a:prstGeom prst="rect">
            <a:avLst/>
          </a:prstGeom>
          <a:noFill/>
        </p:spPr>
        <p:txBody>
          <a:bodyPr wrap="square">
            <a:spAutoFit/>
          </a:bodyPr>
          <a:lstStyle/>
          <a:p>
            <a:r>
              <a:rPr lang="en-US" dirty="0"/>
              <a:t>Man in the middle attack!</a:t>
            </a:r>
          </a:p>
        </p:txBody>
      </p:sp>
    </p:spTree>
    <p:extLst>
      <p:ext uri="{BB962C8B-B14F-4D97-AF65-F5344CB8AC3E}">
        <p14:creationId xmlns:p14="http://schemas.microsoft.com/office/powerpoint/2010/main" val="393701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A13B1-BB98-4D05-9F0D-A554198973E6}"/>
              </a:ext>
            </a:extLst>
          </p:cNvPr>
          <p:cNvSpPr>
            <a:spLocks noGrp="1"/>
          </p:cNvSpPr>
          <p:nvPr>
            <p:ph type="title"/>
          </p:nvPr>
        </p:nvSpPr>
        <p:spPr/>
        <p:txBody>
          <a:bodyPr/>
          <a:lstStyle/>
          <a:p>
            <a:r>
              <a:rPr lang="en-US" sz="3600" dirty="0"/>
              <a:t>Man in the </a:t>
            </a:r>
            <a:r>
              <a:rPr lang="en-US" altLang="zh-CN" sz="3600" dirty="0"/>
              <a:t>M</a:t>
            </a:r>
            <a:r>
              <a:rPr lang="en-US" sz="3600" dirty="0"/>
              <a:t>iddle Attack</a:t>
            </a:r>
          </a:p>
        </p:txBody>
      </p:sp>
      <p:sp>
        <p:nvSpPr>
          <p:cNvPr id="3" name="Content Placeholder 2">
            <a:extLst>
              <a:ext uri="{FF2B5EF4-FFF2-40B4-BE49-F238E27FC236}">
                <a16:creationId xmlns:a16="http://schemas.microsoft.com/office/drawing/2014/main" id="{EB0ED915-EBE8-45E1-AC28-29EE43DF7DE4}"/>
              </a:ext>
            </a:extLst>
          </p:cNvPr>
          <p:cNvSpPr>
            <a:spLocks noGrp="1"/>
          </p:cNvSpPr>
          <p:nvPr>
            <p:ph idx="1"/>
          </p:nvPr>
        </p:nvSpPr>
        <p:spPr/>
        <p:txBody>
          <a:bodyPr/>
          <a:lstStyle/>
          <a:p>
            <a:r>
              <a:rPr lang="en-US" dirty="0"/>
              <a:t>Attacker pretends to be the sender/receiver</a:t>
            </a:r>
          </a:p>
        </p:txBody>
      </p:sp>
      <p:pic>
        <p:nvPicPr>
          <p:cNvPr id="2050" name="Picture 2" descr="CS111 Winter 2013 Lecture 17: Introduction to Security">
            <a:extLst>
              <a:ext uri="{FF2B5EF4-FFF2-40B4-BE49-F238E27FC236}">
                <a16:creationId xmlns:a16="http://schemas.microsoft.com/office/drawing/2014/main" id="{6A9E8F6B-35D7-4CAF-872D-CD42DD6DED8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27830" y="2073089"/>
            <a:ext cx="6136341" cy="4602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77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6492D-FAA0-4647-850E-E7E3F43D27A0}"/>
              </a:ext>
            </a:extLst>
          </p:cNvPr>
          <p:cNvSpPr>
            <a:spLocks noGrp="1"/>
          </p:cNvSpPr>
          <p:nvPr>
            <p:ph type="title"/>
          </p:nvPr>
        </p:nvSpPr>
        <p:spPr/>
        <p:txBody>
          <a:bodyPr/>
          <a:lstStyle/>
          <a:p>
            <a:r>
              <a:rPr lang="en-US" dirty="0"/>
              <a:t>Is this right?</a:t>
            </a:r>
          </a:p>
        </p:txBody>
      </p:sp>
      <p:sp>
        <p:nvSpPr>
          <p:cNvPr id="3" name="Text Placeholder 2">
            <a:extLst>
              <a:ext uri="{FF2B5EF4-FFF2-40B4-BE49-F238E27FC236}">
                <a16:creationId xmlns:a16="http://schemas.microsoft.com/office/drawing/2014/main" id="{F452C5F1-E8C9-461B-839C-4F1ED40AE6AA}"/>
              </a:ext>
            </a:extLst>
          </p:cNvPr>
          <p:cNvSpPr>
            <a:spLocks noGrp="1"/>
          </p:cNvSpPr>
          <p:nvPr>
            <p:ph type="body" sz="half" idx="1"/>
          </p:nvPr>
        </p:nvSpPr>
        <p:spPr>
          <a:xfrm>
            <a:off x="1828800" y="1559859"/>
            <a:ext cx="8839201" cy="4648200"/>
          </a:xfrm>
        </p:spPr>
        <p:txBody>
          <a:bodyPr/>
          <a:lstStyle/>
          <a:p>
            <a:r>
              <a:rPr lang="en-US" dirty="0">
                <a:latin typeface="Gill Sans MT" charset="0"/>
              </a:rPr>
              <a:t>What is the difference between MITM &amp; Eavesdropping?</a:t>
            </a:r>
          </a:p>
          <a:p>
            <a:endParaRPr lang="en-US" dirty="0"/>
          </a:p>
        </p:txBody>
      </p:sp>
      <p:pic>
        <p:nvPicPr>
          <p:cNvPr id="4098" name="Picture 2" descr="Learn Man in the Middle Attack From Scratch - Ehacking">
            <a:extLst>
              <a:ext uri="{FF2B5EF4-FFF2-40B4-BE49-F238E27FC236}">
                <a16:creationId xmlns:a16="http://schemas.microsoft.com/office/drawing/2014/main" id="{1DA76A9A-8D3C-4509-BEEC-0DFA75A680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370" y="2344664"/>
            <a:ext cx="7617311" cy="4284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121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Security: overview</a:t>
            </a:r>
            <a:endParaRPr lang="en-US" sz="4400" dirty="0"/>
          </a:p>
        </p:txBody>
      </p:sp>
      <p:sp>
        <p:nvSpPr>
          <p:cNvPr id="6" name="Slide Number Placeholder 2">
            <a:extLst>
              <a:ext uri="{FF2B5EF4-FFF2-40B4-BE49-F238E27FC236}">
                <a16:creationId xmlns:a16="http://schemas.microsoft.com/office/drawing/2014/main" id="{009DA679-1707-7346-B163-C91B0D75381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a:t>
            </a:fld>
            <a:endParaRPr lang="en-US" dirty="0"/>
          </a:p>
        </p:txBody>
      </p:sp>
      <p:sp>
        <p:nvSpPr>
          <p:cNvPr id="11" name="Rectangle 3">
            <a:extLst>
              <a:ext uri="{FF2B5EF4-FFF2-40B4-BE49-F238E27FC236}">
                <a16:creationId xmlns:a16="http://schemas.microsoft.com/office/drawing/2014/main" id="{E708D807-71AD-3B4B-9781-46E36F32C0D1}"/>
              </a:ext>
            </a:extLst>
          </p:cNvPr>
          <p:cNvSpPr txBox="1">
            <a:spLocks noChangeArrowheads="1"/>
          </p:cNvSpPr>
          <p:nvPr/>
        </p:nvSpPr>
        <p:spPr>
          <a:xfrm>
            <a:off x="867032" y="1295400"/>
            <a:ext cx="8321675" cy="49720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Chapter goals: </a:t>
            </a:r>
          </a:p>
          <a:p>
            <a:r>
              <a:rPr lang="en-US" dirty="0"/>
              <a:t>understand principles of network security:</a:t>
            </a:r>
            <a:r>
              <a:rPr lang="en-US" sz="2400" dirty="0"/>
              <a:t> </a:t>
            </a:r>
          </a:p>
          <a:p>
            <a:pPr lvl="1"/>
            <a:r>
              <a:rPr lang="en-US" dirty="0"/>
              <a:t>cryptography and its </a:t>
            </a:r>
            <a:r>
              <a:rPr lang="en-US" i="1" dirty="0"/>
              <a:t>many</a:t>
            </a:r>
            <a:r>
              <a:rPr lang="en-US" dirty="0"/>
              <a:t> uses beyond “</a:t>
            </a:r>
            <a:r>
              <a:rPr lang="en-US" altLang="ja-JP" dirty="0"/>
              <a:t>confidentiality”</a:t>
            </a:r>
          </a:p>
          <a:p>
            <a:pPr lvl="1"/>
            <a:r>
              <a:rPr lang="en-US" dirty="0"/>
              <a:t>authentication</a:t>
            </a:r>
          </a:p>
          <a:p>
            <a:pPr lvl="1"/>
            <a:r>
              <a:rPr lang="en-US" dirty="0"/>
              <a:t>message integrity</a:t>
            </a:r>
          </a:p>
          <a:p>
            <a:r>
              <a:rPr lang="en-US" dirty="0"/>
              <a:t>security in practice:</a:t>
            </a:r>
          </a:p>
          <a:p>
            <a:pPr lvl="1"/>
            <a:r>
              <a:rPr lang="en-US" dirty="0"/>
              <a:t>firewalls and intrusion detection systems</a:t>
            </a:r>
          </a:p>
          <a:p>
            <a:pPr lvl="1"/>
            <a:r>
              <a:rPr lang="en-US" dirty="0"/>
              <a:t>security in application, transport, network, link layers</a:t>
            </a:r>
          </a:p>
        </p:txBody>
      </p:sp>
    </p:spTree>
    <p:extLst>
      <p:ext uri="{BB962C8B-B14F-4D97-AF65-F5344CB8AC3E}">
        <p14:creationId xmlns:p14="http://schemas.microsoft.com/office/powerpoint/2010/main" val="210173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5" end="5"/>
                                            </p:txEl>
                                          </p:spTgt>
                                        </p:tgtEl>
                                        <p:attrNameLst>
                                          <p:attrName>style.visibility</p:attrName>
                                        </p:attrNameLst>
                                      </p:cBhvr>
                                      <p:to>
                                        <p:strVal val="visible"/>
                                      </p:to>
                                    </p:set>
                                    <p:animEffect transition="in" filter="dissolve">
                                      <p:cBhvr>
                                        <p:cTn id="7" dur="500"/>
                                        <p:tgtEl>
                                          <p:spTgt spid="11">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6" end="6"/>
                                            </p:txEl>
                                          </p:spTgt>
                                        </p:tgtEl>
                                        <p:attrNameLst>
                                          <p:attrName>style.visibility</p:attrName>
                                        </p:attrNameLst>
                                      </p:cBhvr>
                                      <p:to>
                                        <p:strVal val="visible"/>
                                      </p:to>
                                    </p:set>
                                    <p:animEffect transition="in" filter="dissolve">
                                      <p:cBhvr>
                                        <p:cTn id="10" dur="500"/>
                                        <p:tgtEl>
                                          <p:spTgt spid="11">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animEffect transition="in" filter="dissolve">
                                      <p:cBhvr>
                                        <p:cTn id="13"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8050C-0C0C-44BE-98E8-738EC2968628}"/>
              </a:ext>
            </a:extLst>
          </p:cNvPr>
          <p:cNvSpPr>
            <a:spLocks noGrp="1"/>
          </p:cNvSpPr>
          <p:nvPr>
            <p:ph type="title"/>
          </p:nvPr>
        </p:nvSpPr>
        <p:spPr/>
        <p:txBody>
          <a:bodyPr/>
          <a:lstStyle/>
          <a:p>
            <a:r>
              <a:rPr lang="en-US" dirty="0"/>
              <a:t>Active (4) - DoS </a:t>
            </a:r>
          </a:p>
        </p:txBody>
      </p:sp>
      <p:pic>
        <p:nvPicPr>
          <p:cNvPr id="5" name="Content Placeholder 4" descr="Diagram&#10;&#10;Description automatically generated">
            <a:extLst>
              <a:ext uri="{FF2B5EF4-FFF2-40B4-BE49-F238E27FC236}">
                <a16:creationId xmlns:a16="http://schemas.microsoft.com/office/drawing/2014/main" id="{7398270A-EC4E-448C-AE85-7009333D8205}"/>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766644" y="1463214"/>
            <a:ext cx="4572000" cy="2667584"/>
          </a:xfrm>
        </p:spPr>
      </p:pic>
      <p:pic>
        <p:nvPicPr>
          <p:cNvPr id="2050" name="Picture 2">
            <a:extLst>
              <a:ext uri="{FF2B5EF4-FFF2-40B4-BE49-F238E27FC236}">
                <a16:creationId xmlns:a16="http://schemas.microsoft.com/office/drawing/2014/main" id="{2C137BC3-639E-464E-910C-CE8163DCD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5100" y="3861996"/>
            <a:ext cx="6752900" cy="299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511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799156" y="1544896"/>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lumMod val="75000"/>
                </a:schemeClr>
              </a:buClr>
            </a:pPr>
            <a:r>
              <a:rPr lang="en-US" dirty="0">
                <a:solidFill>
                  <a:schemeClr val="bg1">
                    <a:lumMod val="75000"/>
                  </a:schemeClr>
                </a:solidFill>
              </a:rPr>
              <a:t>What is network security?</a:t>
            </a:r>
          </a:p>
          <a:p>
            <a:pPr>
              <a:buClr>
                <a:srgbClr val="011199"/>
              </a:buClr>
            </a:pPr>
            <a:r>
              <a:rPr lang="en-US" dirty="0"/>
              <a:t>Principles of cryptography</a:t>
            </a:r>
          </a:p>
          <a:p>
            <a:pPr>
              <a:buClr>
                <a:schemeClr val="bg1">
                  <a:lumMod val="75000"/>
                </a:schemeClr>
              </a:buClr>
            </a:pPr>
            <a:r>
              <a:rPr lang="en-US" dirty="0">
                <a:solidFill>
                  <a:schemeClr val="bg1">
                    <a:lumMod val="75000"/>
                  </a:schemeClr>
                </a:solidFill>
              </a:rPr>
              <a:t>Message integrity, authentication</a:t>
            </a:r>
          </a:p>
          <a:p>
            <a:pPr>
              <a:buClr>
                <a:schemeClr val="bg1">
                  <a:lumMod val="75000"/>
                </a:schemeClr>
              </a:buClr>
            </a:pPr>
            <a:r>
              <a:rPr lang="en-US" dirty="0">
                <a:solidFill>
                  <a:schemeClr val="bg1">
                    <a:lumMod val="75000"/>
                  </a:schemeClr>
                </a:solidFill>
              </a:rPr>
              <a:t>Securing e-mail</a:t>
            </a:r>
          </a:p>
          <a:p>
            <a:pPr>
              <a:buClr>
                <a:schemeClr val="bg1">
                  <a:lumMod val="75000"/>
                </a:schemeClr>
              </a:buClr>
            </a:pPr>
            <a:r>
              <a:rPr lang="en-US" dirty="0">
                <a:solidFill>
                  <a:schemeClr val="bg1">
                    <a:lumMod val="75000"/>
                  </a:schemeClr>
                </a:solidFill>
              </a:rPr>
              <a:t>Securing TCP connections: TLS</a:t>
            </a:r>
          </a:p>
          <a:p>
            <a:pPr>
              <a:buClr>
                <a:schemeClr val="bg1">
                  <a:lumMod val="75000"/>
                </a:schemeClr>
              </a:buClr>
            </a:pPr>
            <a:r>
              <a:rPr lang="en-US" dirty="0">
                <a:solidFill>
                  <a:schemeClr val="bg1">
                    <a:lumMod val="75000"/>
                  </a:schemeClr>
                </a:solidFill>
              </a:rPr>
              <a:t>Network layer security: IPsec</a:t>
            </a:r>
          </a:p>
          <a:p>
            <a:pPr>
              <a:buClr>
                <a:schemeClr val="bg1">
                  <a:lumMod val="75000"/>
                </a:schemeClr>
              </a:buClr>
            </a:pPr>
            <a:r>
              <a:rPr lang="en-US" dirty="0">
                <a:solidFill>
                  <a:schemeClr val="bg1">
                    <a:lumMod val="75000"/>
                  </a:schemeClr>
                </a:solidFill>
              </a:rPr>
              <a:t>Security in wireless and mobile networks</a:t>
            </a:r>
          </a:p>
          <a:p>
            <a:pPr>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21</a:t>
            </a:fld>
            <a:endParaRPr lang="en-US" dirty="0"/>
          </a:p>
        </p:txBody>
      </p:sp>
    </p:spTree>
    <p:extLst>
      <p:ext uri="{BB962C8B-B14F-4D97-AF65-F5344CB8AC3E}">
        <p14:creationId xmlns:p14="http://schemas.microsoft.com/office/powerpoint/2010/main" val="247381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The language of cryptography</a:t>
            </a:r>
            <a:endParaRPr lang="en-US" sz="4400" dirty="0"/>
          </a:p>
        </p:txBody>
      </p:sp>
      <p:sp>
        <p:nvSpPr>
          <p:cNvPr id="4" name="Rectangle 3">
            <a:extLst>
              <a:ext uri="{FF2B5EF4-FFF2-40B4-BE49-F238E27FC236}">
                <a16:creationId xmlns:a16="http://schemas.microsoft.com/office/drawing/2014/main" id="{3742457F-FF73-744F-B4C8-89563BF1DA4D}"/>
              </a:ext>
            </a:extLst>
          </p:cNvPr>
          <p:cNvSpPr txBox="1">
            <a:spLocks noChangeArrowheads="1"/>
          </p:cNvSpPr>
          <p:nvPr/>
        </p:nvSpPr>
        <p:spPr>
          <a:xfrm>
            <a:off x="1519721" y="4692444"/>
            <a:ext cx="8218488" cy="1589087"/>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00000"/>
                </a:solidFill>
              </a:rPr>
              <a:t>m:</a:t>
            </a:r>
            <a:r>
              <a:rPr lang="en-US" dirty="0">
                <a:solidFill>
                  <a:srgbClr val="FF0000"/>
                </a:solidFill>
              </a:rPr>
              <a:t> </a:t>
            </a:r>
            <a:r>
              <a:rPr lang="en-US" dirty="0"/>
              <a:t>plaintext message</a:t>
            </a:r>
          </a:p>
          <a:p>
            <a:pPr>
              <a:buFont typeface="Wingdings" charset="0"/>
              <a:buNone/>
            </a:pPr>
            <a:r>
              <a:rPr lang="en-US" dirty="0">
                <a:solidFill>
                  <a:srgbClr val="C00000"/>
                </a:solidFill>
              </a:rPr>
              <a:t>K</a:t>
            </a:r>
            <a:r>
              <a:rPr lang="en-US" baseline="-25000" dirty="0">
                <a:solidFill>
                  <a:srgbClr val="C00000"/>
                </a:solidFill>
              </a:rPr>
              <a:t>A</a:t>
            </a:r>
            <a:r>
              <a:rPr lang="en-US" dirty="0">
                <a:solidFill>
                  <a:srgbClr val="C00000"/>
                </a:solidFill>
              </a:rPr>
              <a:t>(m): </a:t>
            </a:r>
            <a:r>
              <a:rPr lang="en-US" dirty="0"/>
              <a:t>ciphertext, encrypted with key K</a:t>
            </a:r>
            <a:r>
              <a:rPr lang="en-US" baseline="-25000" dirty="0"/>
              <a:t>A</a:t>
            </a:r>
            <a:endParaRPr lang="en-US" dirty="0"/>
          </a:p>
          <a:p>
            <a:pPr>
              <a:buFont typeface="Wingdings" charset="0"/>
              <a:buNone/>
            </a:pPr>
            <a:r>
              <a:rPr lang="en-US" dirty="0">
                <a:solidFill>
                  <a:srgbClr val="C00000"/>
                </a:solidFill>
              </a:rPr>
              <a:t>m = K</a:t>
            </a:r>
            <a:r>
              <a:rPr lang="en-US" baseline="-25000" dirty="0">
                <a:solidFill>
                  <a:srgbClr val="C00000"/>
                </a:solidFill>
              </a:rPr>
              <a:t>B</a:t>
            </a:r>
            <a:r>
              <a:rPr lang="en-US" dirty="0">
                <a:solidFill>
                  <a:srgbClr val="C00000"/>
                </a:solidFill>
              </a:rPr>
              <a:t>(K</a:t>
            </a:r>
            <a:r>
              <a:rPr lang="en-US" baseline="-25000" dirty="0">
                <a:solidFill>
                  <a:srgbClr val="C00000"/>
                </a:solidFill>
              </a:rPr>
              <a:t>A</a:t>
            </a:r>
            <a:r>
              <a:rPr lang="en-US" dirty="0">
                <a:solidFill>
                  <a:srgbClr val="C00000"/>
                </a:solidFill>
              </a:rPr>
              <a:t>(m))</a:t>
            </a:r>
            <a:endParaRPr lang="en-US" baseline="-25000" dirty="0">
              <a:solidFill>
                <a:srgbClr val="C00000"/>
              </a:solidFill>
            </a:endParaRPr>
          </a:p>
          <a:p>
            <a:pPr>
              <a:buFont typeface="Wingdings" charset="0"/>
              <a:buNone/>
            </a:pPr>
            <a:endParaRPr lang="en-US" sz="2400" dirty="0"/>
          </a:p>
        </p:txBody>
      </p:sp>
      <p:sp>
        <p:nvSpPr>
          <p:cNvPr id="6" name="Text Box 5">
            <a:extLst>
              <a:ext uri="{FF2B5EF4-FFF2-40B4-BE49-F238E27FC236}">
                <a16:creationId xmlns:a16="http://schemas.microsoft.com/office/drawing/2014/main" id="{D734669E-61CB-D549-AB3B-9FA516F17AB0}"/>
              </a:ext>
            </a:extLst>
          </p:cNvPr>
          <p:cNvSpPr txBox="1">
            <a:spLocks noChangeArrowheads="1"/>
          </p:cNvSpPr>
          <p:nvPr/>
        </p:nvSpPr>
        <p:spPr bwMode="auto">
          <a:xfrm>
            <a:off x="1585013" y="2641910"/>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plaintext</a:t>
            </a:r>
          </a:p>
        </p:txBody>
      </p:sp>
      <p:sp>
        <p:nvSpPr>
          <p:cNvPr id="7" name="Text Box 6">
            <a:extLst>
              <a:ext uri="{FF2B5EF4-FFF2-40B4-BE49-F238E27FC236}">
                <a16:creationId xmlns:a16="http://schemas.microsoft.com/office/drawing/2014/main" id="{4339D451-1A35-EA43-A191-2CBFB5AB1988}"/>
              </a:ext>
            </a:extLst>
          </p:cNvPr>
          <p:cNvSpPr txBox="1">
            <a:spLocks noChangeArrowheads="1"/>
          </p:cNvSpPr>
          <p:nvPr/>
        </p:nvSpPr>
        <p:spPr bwMode="auto">
          <a:xfrm>
            <a:off x="8469521" y="2644056"/>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plaintext</a:t>
            </a:r>
          </a:p>
        </p:txBody>
      </p:sp>
      <p:sp>
        <p:nvSpPr>
          <p:cNvPr id="8" name="Text Box 7">
            <a:extLst>
              <a:ext uri="{FF2B5EF4-FFF2-40B4-BE49-F238E27FC236}">
                <a16:creationId xmlns:a16="http://schemas.microsoft.com/office/drawing/2014/main" id="{F0757022-6774-C94A-BAA4-D350B1EA728A}"/>
              </a:ext>
            </a:extLst>
          </p:cNvPr>
          <p:cNvSpPr txBox="1">
            <a:spLocks noChangeArrowheads="1"/>
          </p:cNvSpPr>
          <p:nvPr/>
        </p:nvSpPr>
        <p:spPr bwMode="auto">
          <a:xfrm>
            <a:off x="4834627" y="2648985"/>
            <a:ext cx="1455738"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ciphertext</a:t>
            </a:r>
          </a:p>
        </p:txBody>
      </p:sp>
      <p:grpSp>
        <p:nvGrpSpPr>
          <p:cNvPr id="9" name="Group 8">
            <a:extLst>
              <a:ext uri="{FF2B5EF4-FFF2-40B4-BE49-F238E27FC236}">
                <a16:creationId xmlns:a16="http://schemas.microsoft.com/office/drawing/2014/main" id="{27D16B6C-3FBA-664E-8508-1CA0809480B5}"/>
              </a:ext>
            </a:extLst>
          </p:cNvPr>
          <p:cNvGrpSpPr>
            <a:grpSpLocks/>
          </p:cNvGrpSpPr>
          <p:nvPr/>
        </p:nvGrpSpPr>
        <p:grpSpPr bwMode="auto">
          <a:xfrm>
            <a:off x="3193706" y="1762818"/>
            <a:ext cx="509588" cy="582613"/>
            <a:chOff x="203" y="1789"/>
            <a:chExt cx="321" cy="367"/>
          </a:xfrm>
        </p:grpSpPr>
        <p:sp>
          <p:nvSpPr>
            <p:cNvPr id="31" name="Text Box 9">
              <a:extLst>
                <a:ext uri="{FF2B5EF4-FFF2-40B4-BE49-F238E27FC236}">
                  <a16:creationId xmlns:a16="http://schemas.microsoft.com/office/drawing/2014/main" id="{A6D7B9C7-CE2B-2E4F-B690-78DA63F083BD}"/>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K</a:t>
              </a:r>
            </a:p>
          </p:txBody>
        </p:sp>
        <p:sp>
          <p:nvSpPr>
            <p:cNvPr id="33" name="Text Box 10">
              <a:extLst>
                <a:ext uri="{FF2B5EF4-FFF2-40B4-BE49-F238E27FC236}">
                  <a16:creationId xmlns:a16="http://schemas.microsoft.com/office/drawing/2014/main" id="{CF36D666-0D47-A340-A5EE-2F56800D40B6}"/>
                </a:ext>
              </a:extLst>
            </p:cNvPr>
            <p:cNvSpPr txBox="1">
              <a:spLocks noChangeArrowheads="1"/>
            </p:cNvSpPr>
            <p:nvPr/>
          </p:nvSpPr>
          <p:spPr bwMode="auto">
            <a:xfrm>
              <a:off x="296" y="1865"/>
              <a:ext cx="228"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A</a:t>
              </a:r>
            </a:p>
          </p:txBody>
        </p:sp>
      </p:grpSp>
      <p:pic>
        <p:nvPicPr>
          <p:cNvPr id="10" name="Picture 11" descr="Alice">
            <a:extLst>
              <a:ext uri="{FF2B5EF4-FFF2-40B4-BE49-F238E27FC236}">
                <a16:creationId xmlns:a16="http://schemas.microsoft.com/office/drawing/2014/main" id="{0452868E-2DCB-044D-8E12-3E12E0509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787" y="1706149"/>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2" descr="Eve">
            <a:extLst>
              <a:ext uri="{FF2B5EF4-FFF2-40B4-BE49-F238E27FC236}">
                <a16:creationId xmlns:a16="http://schemas.microsoft.com/office/drawing/2014/main" id="{5FB61849-AF28-B748-AC63-D36BB6A424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344" y="355510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3">
            <a:extLst>
              <a:ext uri="{FF2B5EF4-FFF2-40B4-BE49-F238E27FC236}">
                <a16:creationId xmlns:a16="http://schemas.microsoft.com/office/drawing/2014/main" id="{AD1F12B2-FF58-C84A-9FEE-E90ECF217085}"/>
              </a:ext>
            </a:extLst>
          </p:cNvPr>
          <p:cNvSpPr>
            <a:spLocks noChangeArrowheads="1"/>
          </p:cNvSpPr>
          <p:nvPr/>
        </p:nvSpPr>
        <p:spPr bwMode="auto">
          <a:xfrm>
            <a:off x="3033369" y="2691503"/>
            <a:ext cx="1433513" cy="86042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13" name="Text Box 14">
            <a:extLst>
              <a:ext uri="{FF2B5EF4-FFF2-40B4-BE49-F238E27FC236}">
                <a16:creationId xmlns:a16="http://schemas.microsoft.com/office/drawing/2014/main" id="{D91A2ABD-8921-C24C-B9A7-FD940B03116B}"/>
              </a:ext>
            </a:extLst>
          </p:cNvPr>
          <p:cNvSpPr txBox="1">
            <a:spLocks noChangeArrowheads="1"/>
          </p:cNvSpPr>
          <p:nvPr/>
        </p:nvSpPr>
        <p:spPr bwMode="auto">
          <a:xfrm>
            <a:off x="2966694" y="2759766"/>
            <a:ext cx="153670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dirty="0">
                <a:solidFill>
                  <a:schemeClr val="bg1"/>
                </a:solidFill>
                <a:latin typeface="+mn-lt"/>
                <a:cs typeface="Arial" charset="0"/>
              </a:rPr>
              <a:t>encryption</a:t>
            </a:r>
          </a:p>
          <a:p>
            <a:pPr algn="ctr">
              <a:lnSpc>
                <a:spcPct val="90000"/>
              </a:lnSpc>
            </a:pPr>
            <a:r>
              <a:rPr lang="en-US" sz="2400" dirty="0">
                <a:solidFill>
                  <a:schemeClr val="bg1"/>
                </a:solidFill>
                <a:latin typeface="+mn-lt"/>
                <a:cs typeface="Arial" charset="0"/>
              </a:rPr>
              <a:t>algorithm</a:t>
            </a:r>
          </a:p>
        </p:txBody>
      </p:sp>
      <p:sp>
        <p:nvSpPr>
          <p:cNvPr id="14" name="Rectangle 15">
            <a:extLst>
              <a:ext uri="{FF2B5EF4-FFF2-40B4-BE49-F238E27FC236}">
                <a16:creationId xmlns:a16="http://schemas.microsoft.com/office/drawing/2014/main" id="{330108AB-253A-2F4F-B115-B277A156989D}"/>
              </a:ext>
            </a:extLst>
          </p:cNvPr>
          <p:cNvSpPr>
            <a:spLocks noChangeArrowheads="1"/>
          </p:cNvSpPr>
          <p:nvPr/>
        </p:nvSpPr>
        <p:spPr bwMode="auto">
          <a:xfrm>
            <a:off x="6775106" y="2705791"/>
            <a:ext cx="1460500" cy="8540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15" name="Text Box 16">
            <a:extLst>
              <a:ext uri="{FF2B5EF4-FFF2-40B4-BE49-F238E27FC236}">
                <a16:creationId xmlns:a16="http://schemas.microsoft.com/office/drawing/2014/main" id="{38440821-15F2-844A-8721-2FD8A32BBB5F}"/>
              </a:ext>
            </a:extLst>
          </p:cNvPr>
          <p:cNvSpPr txBox="1">
            <a:spLocks noChangeArrowheads="1"/>
          </p:cNvSpPr>
          <p:nvPr/>
        </p:nvSpPr>
        <p:spPr bwMode="auto">
          <a:xfrm>
            <a:off x="6702081" y="2770878"/>
            <a:ext cx="1604963" cy="75723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dirty="0">
                <a:solidFill>
                  <a:schemeClr val="bg1"/>
                </a:solidFill>
                <a:latin typeface="+mn-lt"/>
                <a:cs typeface="Arial" charset="0"/>
              </a:rPr>
              <a:t>decryption </a:t>
            </a:r>
          </a:p>
          <a:p>
            <a:pPr algn="ctr">
              <a:lnSpc>
                <a:spcPct val="90000"/>
              </a:lnSpc>
            </a:pPr>
            <a:r>
              <a:rPr lang="en-US" sz="2400" dirty="0">
                <a:solidFill>
                  <a:schemeClr val="bg1"/>
                </a:solidFill>
                <a:latin typeface="+mn-lt"/>
                <a:cs typeface="Arial" charset="0"/>
              </a:rPr>
              <a:t>algorithm</a:t>
            </a:r>
          </a:p>
        </p:txBody>
      </p:sp>
      <p:sp>
        <p:nvSpPr>
          <p:cNvPr id="17" name="Freeform 18">
            <a:extLst>
              <a:ext uri="{FF2B5EF4-FFF2-40B4-BE49-F238E27FC236}">
                <a16:creationId xmlns:a16="http://schemas.microsoft.com/office/drawing/2014/main" id="{D7A11F5F-767A-EC4C-B0AA-6D4085AF7666}"/>
              </a:ext>
            </a:extLst>
          </p:cNvPr>
          <p:cNvSpPr>
            <a:spLocks/>
          </p:cNvSpPr>
          <p:nvPr/>
        </p:nvSpPr>
        <p:spPr bwMode="auto">
          <a:xfrm>
            <a:off x="4933606" y="3156641"/>
            <a:ext cx="573088" cy="914400"/>
          </a:xfrm>
          <a:custGeom>
            <a:avLst/>
            <a:gdLst>
              <a:gd name="T0" fmla="*/ 0 w 344"/>
              <a:gd name="T1" fmla="*/ 0 h 789"/>
              <a:gd name="T2" fmla="*/ 458 w 344"/>
              <a:gd name="T3" fmla="*/ 11 h 789"/>
              <a:gd name="T4" fmla="*/ 484 w 344"/>
              <a:gd name="T5" fmla="*/ 64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dirty="0"/>
          </a:p>
        </p:txBody>
      </p:sp>
      <p:sp>
        <p:nvSpPr>
          <p:cNvPr id="18" name="Freeform 19">
            <a:extLst>
              <a:ext uri="{FF2B5EF4-FFF2-40B4-BE49-F238E27FC236}">
                <a16:creationId xmlns:a16="http://schemas.microsoft.com/office/drawing/2014/main" id="{9570F99C-C488-E54E-B34B-F9DE1A458E77}"/>
              </a:ext>
            </a:extLst>
          </p:cNvPr>
          <p:cNvSpPr>
            <a:spLocks/>
          </p:cNvSpPr>
          <p:nvPr/>
        </p:nvSpPr>
        <p:spPr bwMode="auto">
          <a:xfrm flipH="1">
            <a:off x="5608294" y="3155054"/>
            <a:ext cx="573088" cy="914400"/>
          </a:xfrm>
          <a:custGeom>
            <a:avLst/>
            <a:gdLst>
              <a:gd name="T0" fmla="*/ 0 w 344"/>
              <a:gd name="T1" fmla="*/ 0 h 789"/>
              <a:gd name="T2" fmla="*/ 458 w 344"/>
              <a:gd name="T3" fmla="*/ 11 h 789"/>
              <a:gd name="T4" fmla="*/ 484 w 344"/>
              <a:gd name="T5" fmla="*/ 64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190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dirty="0"/>
          </a:p>
        </p:txBody>
      </p:sp>
      <p:sp>
        <p:nvSpPr>
          <p:cNvPr id="21" name="Text Box 22">
            <a:extLst>
              <a:ext uri="{FF2B5EF4-FFF2-40B4-BE49-F238E27FC236}">
                <a16:creationId xmlns:a16="http://schemas.microsoft.com/office/drawing/2014/main" id="{C0B23DD9-B76B-B44C-8FA0-D0B4E6E00583}"/>
              </a:ext>
            </a:extLst>
          </p:cNvPr>
          <p:cNvSpPr txBox="1">
            <a:spLocks noChangeArrowheads="1"/>
          </p:cNvSpPr>
          <p:nvPr/>
        </p:nvSpPr>
        <p:spPr bwMode="auto">
          <a:xfrm>
            <a:off x="3674719" y="1529453"/>
            <a:ext cx="1824038" cy="9858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pPr>
            <a:r>
              <a:rPr lang="en-US" sz="2400" dirty="0">
                <a:latin typeface="+mn-lt"/>
                <a:cs typeface="Arial" charset="0"/>
              </a:rPr>
              <a:t>Alice’</a:t>
            </a:r>
            <a:r>
              <a:rPr lang="en-US" altLang="ja-JP" sz="2400" dirty="0">
                <a:latin typeface="+mn-lt"/>
                <a:cs typeface="Arial" charset="0"/>
              </a:rPr>
              <a:t>s </a:t>
            </a:r>
          </a:p>
          <a:p>
            <a:pPr>
              <a:lnSpc>
                <a:spcPct val="80000"/>
              </a:lnSpc>
            </a:pPr>
            <a:r>
              <a:rPr lang="en-US" sz="2400" dirty="0">
                <a:latin typeface="+mn-lt"/>
                <a:cs typeface="Arial" charset="0"/>
              </a:rPr>
              <a:t>encryption</a:t>
            </a:r>
          </a:p>
          <a:p>
            <a:pPr>
              <a:lnSpc>
                <a:spcPct val="80000"/>
              </a:lnSpc>
            </a:pPr>
            <a:r>
              <a:rPr lang="en-US" sz="2400" dirty="0">
                <a:latin typeface="+mn-lt"/>
                <a:cs typeface="Arial" charset="0"/>
              </a:rPr>
              <a:t>key</a:t>
            </a:r>
          </a:p>
        </p:txBody>
      </p:sp>
      <p:sp>
        <p:nvSpPr>
          <p:cNvPr id="22" name="Text Box 23">
            <a:extLst>
              <a:ext uri="{FF2B5EF4-FFF2-40B4-BE49-F238E27FC236}">
                <a16:creationId xmlns:a16="http://schemas.microsoft.com/office/drawing/2014/main" id="{809532EF-4B73-154F-9DF4-49771781082B}"/>
              </a:ext>
            </a:extLst>
          </p:cNvPr>
          <p:cNvSpPr txBox="1">
            <a:spLocks noChangeArrowheads="1"/>
          </p:cNvSpPr>
          <p:nvPr/>
        </p:nvSpPr>
        <p:spPr bwMode="auto">
          <a:xfrm>
            <a:off x="7327556" y="1597716"/>
            <a:ext cx="1657350" cy="98583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pPr>
            <a:r>
              <a:rPr lang="en-US" sz="2400" dirty="0">
                <a:latin typeface="+mn-lt"/>
                <a:cs typeface="Arial" charset="0"/>
              </a:rPr>
              <a:t>Bob</a:t>
            </a:r>
            <a:r>
              <a:rPr lang="en-US" altLang="ja-JP" sz="2400" dirty="0">
                <a:latin typeface="+mn-lt"/>
                <a:cs typeface="Arial" charset="0"/>
              </a:rPr>
              <a:t>’s </a:t>
            </a:r>
          </a:p>
          <a:p>
            <a:pPr>
              <a:lnSpc>
                <a:spcPct val="80000"/>
              </a:lnSpc>
            </a:pPr>
            <a:r>
              <a:rPr lang="en-US" sz="2400" dirty="0">
                <a:latin typeface="+mn-lt"/>
                <a:cs typeface="Arial" charset="0"/>
              </a:rPr>
              <a:t>decryption</a:t>
            </a:r>
          </a:p>
          <a:p>
            <a:pPr>
              <a:lnSpc>
                <a:spcPct val="80000"/>
              </a:lnSpc>
            </a:pPr>
            <a:r>
              <a:rPr lang="en-US" sz="2400" dirty="0">
                <a:latin typeface="+mn-lt"/>
                <a:cs typeface="Arial" charset="0"/>
              </a:rPr>
              <a:t>key</a:t>
            </a:r>
          </a:p>
        </p:txBody>
      </p:sp>
      <p:pic>
        <p:nvPicPr>
          <p:cNvPr id="23" name="Picture 24" descr="Bob">
            <a:extLst>
              <a:ext uri="{FF2B5EF4-FFF2-40B4-BE49-F238E27FC236}">
                <a16:creationId xmlns:a16="http://schemas.microsoft.com/office/drawing/2014/main" id="{B7CDFDA3-AD05-5641-9F13-C959774E7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0583" y="1802434"/>
            <a:ext cx="81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5">
            <a:extLst>
              <a:ext uri="{FF2B5EF4-FFF2-40B4-BE49-F238E27FC236}">
                <a16:creationId xmlns:a16="http://schemas.microsoft.com/office/drawing/2014/main" id="{06D5526A-A0B2-5B43-ABCA-4D728897DE04}"/>
              </a:ext>
            </a:extLst>
          </p:cNvPr>
          <p:cNvGrpSpPr>
            <a:grpSpLocks/>
          </p:cNvGrpSpPr>
          <p:nvPr/>
        </p:nvGrpSpPr>
        <p:grpSpPr bwMode="auto">
          <a:xfrm>
            <a:off x="6867181" y="1892991"/>
            <a:ext cx="501650" cy="568325"/>
            <a:chOff x="203" y="1789"/>
            <a:chExt cx="316" cy="358"/>
          </a:xfrm>
        </p:grpSpPr>
        <p:sp>
          <p:nvSpPr>
            <p:cNvPr id="29" name="Text Box 26">
              <a:extLst>
                <a:ext uri="{FF2B5EF4-FFF2-40B4-BE49-F238E27FC236}">
                  <a16:creationId xmlns:a16="http://schemas.microsoft.com/office/drawing/2014/main" id="{D458364F-30A7-7344-97AF-28982E1826D1}"/>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K</a:t>
              </a:r>
            </a:p>
          </p:txBody>
        </p:sp>
        <p:sp>
          <p:nvSpPr>
            <p:cNvPr id="30" name="Text Box 27">
              <a:extLst>
                <a:ext uri="{FF2B5EF4-FFF2-40B4-BE49-F238E27FC236}">
                  <a16:creationId xmlns:a16="http://schemas.microsoft.com/office/drawing/2014/main" id="{4388AB91-D971-914B-AF4F-86973D7BE759}"/>
                </a:ext>
              </a:extLst>
            </p:cNvPr>
            <p:cNvSpPr txBox="1">
              <a:spLocks noChangeArrowheads="1"/>
            </p:cNvSpPr>
            <p:nvPr/>
          </p:nvSpPr>
          <p:spPr bwMode="auto">
            <a:xfrm>
              <a:off x="298" y="1856"/>
              <a:ext cx="221"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B</a:t>
              </a:r>
            </a:p>
          </p:txBody>
        </p:sp>
      </p:grpSp>
      <p:pic>
        <p:nvPicPr>
          <p:cNvPr id="27" name="Picture 30" descr="BS00768_[1]">
            <a:extLst>
              <a:ext uri="{FF2B5EF4-FFF2-40B4-BE49-F238E27FC236}">
                <a16:creationId xmlns:a16="http://schemas.microsoft.com/office/drawing/2014/main" id="{C0A58FD0-B1BA-6943-8103-EA9945A1A4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3227044" y="1540566"/>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1" descr="BS00768_[1]">
            <a:extLst>
              <a:ext uri="{FF2B5EF4-FFF2-40B4-BE49-F238E27FC236}">
                <a16:creationId xmlns:a16="http://schemas.microsoft.com/office/drawing/2014/main" id="{79041123-EFD9-1349-B259-90D4031AD3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6805269" y="1634228"/>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D857C3A9-AC99-194E-85B8-BD0A22FA2997}"/>
              </a:ext>
            </a:extLst>
          </p:cNvPr>
          <p:cNvCxnSpPr>
            <a:cxnSpLocks/>
          </p:cNvCxnSpPr>
          <p:nvPr/>
        </p:nvCxnSpPr>
        <p:spPr>
          <a:xfrm>
            <a:off x="7027307" y="2279113"/>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8AE3B5-3946-E448-9D70-EEE25B9A2AAA}"/>
              </a:ext>
            </a:extLst>
          </p:cNvPr>
          <p:cNvCxnSpPr>
            <a:cxnSpLocks/>
          </p:cNvCxnSpPr>
          <p:nvPr/>
        </p:nvCxnSpPr>
        <p:spPr>
          <a:xfrm>
            <a:off x="3346434" y="2238402"/>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E9D92B-A75B-A241-89FA-02F2039EE03C}"/>
              </a:ext>
            </a:extLst>
          </p:cNvPr>
          <p:cNvCxnSpPr/>
          <p:nvPr/>
        </p:nvCxnSpPr>
        <p:spPr>
          <a:xfrm>
            <a:off x="2081048" y="3144094"/>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15FF13-B579-1348-9B44-398AED47D510}"/>
              </a:ext>
            </a:extLst>
          </p:cNvPr>
          <p:cNvCxnSpPr/>
          <p:nvPr/>
        </p:nvCxnSpPr>
        <p:spPr>
          <a:xfrm>
            <a:off x="8355952" y="3124216"/>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C48485-D587-5C49-BD51-2D1EDE649A05}"/>
              </a:ext>
            </a:extLst>
          </p:cNvPr>
          <p:cNvCxnSpPr>
            <a:cxnSpLocks/>
          </p:cNvCxnSpPr>
          <p:nvPr/>
        </p:nvCxnSpPr>
        <p:spPr>
          <a:xfrm>
            <a:off x="4550646" y="3089705"/>
            <a:ext cx="2172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2">
            <a:extLst>
              <a:ext uri="{FF2B5EF4-FFF2-40B4-BE49-F238E27FC236}">
                <a16:creationId xmlns:a16="http://schemas.microsoft.com/office/drawing/2014/main" id="{18CDF60A-5D15-834D-BFE1-94FFE10C1D4C}"/>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22</a:t>
            </a:fld>
            <a:endParaRPr lang="en-US" dirty="0"/>
          </a:p>
        </p:txBody>
      </p:sp>
    </p:spTree>
    <p:extLst>
      <p:ext uri="{BB962C8B-B14F-4D97-AF65-F5344CB8AC3E}">
        <p14:creationId xmlns:p14="http://schemas.microsoft.com/office/powerpoint/2010/main" val="3429546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Breaking an encryption scheme</a:t>
            </a:r>
            <a:endParaRPr lang="en-US" sz="4400" dirty="0"/>
          </a:p>
        </p:txBody>
      </p:sp>
      <p:sp>
        <p:nvSpPr>
          <p:cNvPr id="32" name="Rectangle 3">
            <a:extLst>
              <a:ext uri="{FF2B5EF4-FFF2-40B4-BE49-F238E27FC236}">
                <a16:creationId xmlns:a16="http://schemas.microsoft.com/office/drawing/2014/main" id="{B9FFFFE1-D802-1748-BFAC-D0920ABBEBAF}"/>
              </a:ext>
            </a:extLst>
          </p:cNvPr>
          <p:cNvSpPr txBox="1">
            <a:spLocks noChangeArrowheads="1"/>
          </p:cNvSpPr>
          <p:nvPr/>
        </p:nvSpPr>
        <p:spPr>
          <a:xfrm>
            <a:off x="758686" y="1586949"/>
            <a:ext cx="500600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C00000"/>
                </a:solidFill>
              </a:rPr>
              <a:t>cipher-text only attack: </a:t>
            </a:r>
            <a:r>
              <a:rPr lang="en-US" sz="3200" dirty="0"/>
              <a:t>Trudy has ciphertext she can analyze</a:t>
            </a:r>
          </a:p>
          <a:p>
            <a:r>
              <a:rPr lang="en-US" sz="3200" dirty="0">
                <a:solidFill>
                  <a:srgbClr val="C00000"/>
                </a:solidFill>
              </a:rPr>
              <a:t>two approaches:</a:t>
            </a:r>
          </a:p>
          <a:p>
            <a:pPr lvl="1"/>
            <a:r>
              <a:rPr lang="en-US" sz="3200" dirty="0"/>
              <a:t>brute force: search through all </a:t>
            </a:r>
            <a:r>
              <a:rPr lang="en-US" sz="2800" dirty="0"/>
              <a:t>keys </a:t>
            </a:r>
          </a:p>
          <a:p>
            <a:pPr lvl="1"/>
            <a:r>
              <a:rPr lang="en-US" sz="2800" dirty="0"/>
              <a:t>statistical analysis</a:t>
            </a:r>
          </a:p>
        </p:txBody>
      </p:sp>
      <p:sp>
        <p:nvSpPr>
          <p:cNvPr id="35" name="Rectangle 4">
            <a:extLst>
              <a:ext uri="{FF2B5EF4-FFF2-40B4-BE49-F238E27FC236}">
                <a16:creationId xmlns:a16="http://schemas.microsoft.com/office/drawing/2014/main" id="{42A404FF-A272-674C-BE1D-A2017B786F34}"/>
              </a:ext>
            </a:extLst>
          </p:cNvPr>
          <p:cNvSpPr txBox="1">
            <a:spLocks noChangeArrowheads="1"/>
          </p:cNvSpPr>
          <p:nvPr/>
        </p:nvSpPr>
        <p:spPr>
          <a:xfrm>
            <a:off x="6374295" y="1586950"/>
            <a:ext cx="518160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solidFill>
                  <a:srgbClr val="C00000"/>
                </a:solidFill>
              </a:rPr>
              <a:t>known-plaintext attack: </a:t>
            </a:r>
            <a:r>
              <a:rPr lang="en-US" sz="3200" dirty="0"/>
              <a:t>Trudy has plaintext corresponding to ciphertext</a:t>
            </a:r>
          </a:p>
          <a:p>
            <a:pPr lvl="1"/>
            <a:r>
              <a:rPr lang="en-US" sz="2800" i="1" dirty="0"/>
              <a:t>e.g., </a:t>
            </a:r>
            <a:r>
              <a:rPr lang="en-US" sz="2800" dirty="0"/>
              <a:t>in monoalphabetic cipher, Trudy determines pairings for a,l,i,c,e,b,o,</a:t>
            </a:r>
          </a:p>
          <a:p>
            <a:r>
              <a:rPr lang="en-US" sz="3200" dirty="0">
                <a:solidFill>
                  <a:srgbClr val="C00000"/>
                </a:solidFill>
              </a:rPr>
              <a:t>chosen-plaintext attack: </a:t>
            </a:r>
            <a:r>
              <a:rPr lang="en-US" sz="3200" dirty="0"/>
              <a:t>Trudy can get ciphertext for chosen plaintext</a:t>
            </a:r>
          </a:p>
          <a:p>
            <a:pPr>
              <a:buFont typeface="Wingdings" charset="0"/>
              <a:buNone/>
            </a:pPr>
            <a:endParaRPr lang="en-US" dirty="0"/>
          </a:p>
        </p:txBody>
      </p:sp>
      <p:sp>
        <p:nvSpPr>
          <p:cNvPr id="37" name="Slide Number Placeholder 2">
            <a:extLst>
              <a:ext uri="{FF2B5EF4-FFF2-40B4-BE49-F238E27FC236}">
                <a16:creationId xmlns:a16="http://schemas.microsoft.com/office/drawing/2014/main" id="{EA96C7A9-2CD0-BA4E-803F-B253CD6DEB00}"/>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23</a:t>
            </a:fld>
            <a:endParaRPr lang="en-US" dirty="0"/>
          </a:p>
        </p:txBody>
      </p:sp>
    </p:spTree>
    <p:extLst>
      <p:ext uri="{BB962C8B-B14F-4D97-AF65-F5344CB8AC3E}">
        <p14:creationId xmlns:p14="http://schemas.microsoft.com/office/powerpoint/2010/main" val="3385524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Symmetric key cryptography</a:t>
            </a:r>
            <a:endParaRPr lang="en-US" sz="4400" dirty="0"/>
          </a:p>
        </p:txBody>
      </p:sp>
      <p:sp>
        <p:nvSpPr>
          <p:cNvPr id="6" name="Text Box 5">
            <a:extLst>
              <a:ext uri="{FF2B5EF4-FFF2-40B4-BE49-F238E27FC236}">
                <a16:creationId xmlns:a16="http://schemas.microsoft.com/office/drawing/2014/main" id="{D734669E-61CB-D549-AB3B-9FA516F17AB0}"/>
              </a:ext>
            </a:extLst>
          </p:cNvPr>
          <p:cNvSpPr txBox="1">
            <a:spLocks noChangeArrowheads="1"/>
          </p:cNvSpPr>
          <p:nvPr/>
        </p:nvSpPr>
        <p:spPr bwMode="auto">
          <a:xfrm>
            <a:off x="1585013" y="2469633"/>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plaintext</a:t>
            </a:r>
          </a:p>
        </p:txBody>
      </p:sp>
      <p:sp>
        <p:nvSpPr>
          <p:cNvPr id="7" name="Text Box 6">
            <a:extLst>
              <a:ext uri="{FF2B5EF4-FFF2-40B4-BE49-F238E27FC236}">
                <a16:creationId xmlns:a16="http://schemas.microsoft.com/office/drawing/2014/main" id="{4339D451-1A35-EA43-A191-2CBFB5AB1988}"/>
              </a:ext>
            </a:extLst>
          </p:cNvPr>
          <p:cNvSpPr txBox="1">
            <a:spLocks noChangeArrowheads="1"/>
          </p:cNvSpPr>
          <p:nvPr/>
        </p:nvSpPr>
        <p:spPr bwMode="auto">
          <a:xfrm>
            <a:off x="8469521" y="2471779"/>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plaintext</a:t>
            </a:r>
          </a:p>
        </p:txBody>
      </p:sp>
      <p:grpSp>
        <p:nvGrpSpPr>
          <p:cNvPr id="9" name="Group 8">
            <a:extLst>
              <a:ext uri="{FF2B5EF4-FFF2-40B4-BE49-F238E27FC236}">
                <a16:creationId xmlns:a16="http://schemas.microsoft.com/office/drawing/2014/main" id="{27D16B6C-3FBA-664E-8508-1CA0809480B5}"/>
              </a:ext>
            </a:extLst>
          </p:cNvPr>
          <p:cNvGrpSpPr>
            <a:grpSpLocks/>
          </p:cNvGrpSpPr>
          <p:nvPr/>
        </p:nvGrpSpPr>
        <p:grpSpPr bwMode="auto">
          <a:xfrm>
            <a:off x="3697289" y="1564035"/>
            <a:ext cx="490538" cy="582613"/>
            <a:chOff x="203" y="1789"/>
            <a:chExt cx="309" cy="367"/>
          </a:xfrm>
        </p:grpSpPr>
        <p:sp>
          <p:nvSpPr>
            <p:cNvPr id="31" name="Text Box 9">
              <a:extLst>
                <a:ext uri="{FF2B5EF4-FFF2-40B4-BE49-F238E27FC236}">
                  <a16:creationId xmlns:a16="http://schemas.microsoft.com/office/drawing/2014/main" id="{A6D7B9C7-CE2B-2E4F-B690-78DA63F083BD}"/>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K</a:t>
              </a:r>
            </a:p>
          </p:txBody>
        </p:sp>
        <p:sp>
          <p:nvSpPr>
            <p:cNvPr id="33" name="Text Box 10">
              <a:extLst>
                <a:ext uri="{FF2B5EF4-FFF2-40B4-BE49-F238E27FC236}">
                  <a16:creationId xmlns:a16="http://schemas.microsoft.com/office/drawing/2014/main" id="{CF36D666-0D47-A340-A5EE-2F56800D40B6}"/>
                </a:ext>
              </a:extLst>
            </p:cNvPr>
            <p:cNvSpPr txBox="1">
              <a:spLocks noChangeArrowheads="1"/>
            </p:cNvSpPr>
            <p:nvPr/>
          </p:nvSpPr>
          <p:spPr bwMode="auto">
            <a:xfrm>
              <a:off x="307" y="1865"/>
              <a:ext cx="20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S</a:t>
              </a:r>
            </a:p>
          </p:txBody>
        </p:sp>
      </p:grpSp>
      <p:pic>
        <p:nvPicPr>
          <p:cNvPr id="10" name="Picture 11" descr="Alice">
            <a:extLst>
              <a:ext uri="{FF2B5EF4-FFF2-40B4-BE49-F238E27FC236}">
                <a16:creationId xmlns:a16="http://schemas.microsoft.com/office/drawing/2014/main" id="{0452868E-2DCB-044D-8E12-3E12E0509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0787" y="1533872"/>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13">
            <a:extLst>
              <a:ext uri="{FF2B5EF4-FFF2-40B4-BE49-F238E27FC236}">
                <a16:creationId xmlns:a16="http://schemas.microsoft.com/office/drawing/2014/main" id="{AD1F12B2-FF58-C84A-9FEE-E90ECF217085}"/>
              </a:ext>
            </a:extLst>
          </p:cNvPr>
          <p:cNvSpPr>
            <a:spLocks noChangeArrowheads="1"/>
          </p:cNvSpPr>
          <p:nvPr/>
        </p:nvSpPr>
        <p:spPr bwMode="auto">
          <a:xfrm>
            <a:off x="3033369" y="2519226"/>
            <a:ext cx="1433513" cy="86042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13" name="Text Box 14">
            <a:extLst>
              <a:ext uri="{FF2B5EF4-FFF2-40B4-BE49-F238E27FC236}">
                <a16:creationId xmlns:a16="http://schemas.microsoft.com/office/drawing/2014/main" id="{D91A2ABD-8921-C24C-B9A7-FD940B03116B}"/>
              </a:ext>
            </a:extLst>
          </p:cNvPr>
          <p:cNvSpPr txBox="1">
            <a:spLocks noChangeArrowheads="1"/>
          </p:cNvSpPr>
          <p:nvPr/>
        </p:nvSpPr>
        <p:spPr bwMode="auto">
          <a:xfrm>
            <a:off x="2966694" y="2587489"/>
            <a:ext cx="153670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dirty="0">
                <a:solidFill>
                  <a:schemeClr val="bg1"/>
                </a:solidFill>
                <a:latin typeface="+mn-lt"/>
                <a:cs typeface="Arial" charset="0"/>
              </a:rPr>
              <a:t>encryption</a:t>
            </a:r>
          </a:p>
          <a:p>
            <a:pPr algn="ctr">
              <a:lnSpc>
                <a:spcPct val="90000"/>
              </a:lnSpc>
            </a:pPr>
            <a:r>
              <a:rPr lang="en-US" sz="2400" dirty="0">
                <a:solidFill>
                  <a:schemeClr val="bg1"/>
                </a:solidFill>
                <a:latin typeface="+mn-lt"/>
                <a:cs typeface="Arial" charset="0"/>
              </a:rPr>
              <a:t>algorithm</a:t>
            </a:r>
          </a:p>
        </p:txBody>
      </p:sp>
      <p:sp>
        <p:nvSpPr>
          <p:cNvPr id="14" name="Rectangle 15">
            <a:extLst>
              <a:ext uri="{FF2B5EF4-FFF2-40B4-BE49-F238E27FC236}">
                <a16:creationId xmlns:a16="http://schemas.microsoft.com/office/drawing/2014/main" id="{330108AB-253A-2F4F-B115-B277A156989D}"/>
              </a:ext>
            </a:extLst>
          </p:cNvPr>
          <p:cNvSpPr>
            <a:spLocks noChangeArrowheads="1"/>
          </p:cNvSpPr>
          <p:nvPr/>
        </p:nvSpPr>
        <p:spPr bwMode="auto">
          <a:xfrm>
            <a:off x="6775106" y="2533514"/>
            <a:ext cx="1460500" cy="8540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15" name="Text Box 16">
            <a:extLst>
              <a:ext uri="{FF2B5EF4-FFF2-40B4-BE49-F238E27FC236}">
                <a16:creationId xmlns:a16="http://schemas.microsoft.com/office/drawing/2014/main" id="{38440821-15F2-844A-8721-2FD8A32BBB5F}"/>
              </a:ext>
            </a:extLst>
          </p:cNvPr>
          <p:cNvSpPr txBox="1">
            <a:spLocks noChangeArrowheads="1"/>
          </p:cNvSpPr>
          <p:nvPr/>
        </p:nvSpPr>
        <p:spPr bwMode="auto">
          <a:xfrm>
            <a:off x="6702081" y="2598601"/>
            <a:ext cx="1604963" cy="75723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dirty="0">
                <a:solidFill>
                  <a:schemeClr val="bg1"/>
                </a:solidFill>
                <a:latin typeface="+mn-lt"/>
                <a:cs typeface="Arial" charset="0"/>
              </a:rPr>
              <a:t>decryption </a:t>
            </a:r>
          </a:p>
          <a:p>
            <a:pPr algn="ctr">
              <a:lnSpc>
                <a:spcPct val="90000"/>
              </a:lnSpc>
            </a:pPr>
            <a:r>
              <a:rPr lang="en-US" sz="2400" dirty="0">
                <a:solidFill>
                  <a:schemeClr val="bg1"/>
                </a:solidFill>
                <a:latin typeface="+mn-lt"/>
                <a:cs typeface="Arial" charset="0"/>
              </a:rPr>
              <a:t>algorithm</a:t>
            </a:r>
          </a:p>
        </p:txBody>
      </p:sp>
      <p:pic>
        <p:nvPicPr>
          <p:cNvPr id="23" name="Picture 24" descr="Bob">
            <a:extLst>
              <a:ext uri="{FF2B5EF4-FFF2-40B4-BE49-F238E27FC236}">
                <a16:creationId xmlns:a16="http://schemas.microsoft.com/office/drawing/2014/main" id="{B7CDFDA3-AD05-5641-9F13-C959774E7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80583" y="1630157"/>
            <a:ext cx="81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 name="Group 25">
            <a:extLst>
              <a:ext uri="{FF2B5EF4-FFF2-40B4-BE49-F238E27FC236}">
                <a16:creationId xmlns:a16="http://schemas.microsoft.com/office/drawing/2014/main" id="{06D5526A-A0B2-5B43-ABCA-4D728897DE04}"/>
              </a:ext>
            </a:extLst>
          </p:cNvPr>
          <p:cNvGrpSpPr>
            <a:grpSpLocks/>
          </p:cNvGrpSpPr>
          <p:nvPr/>
        </p:nvGrpSpPr>
        <p:grpSpPr bwMode="auto">
          <a:xfrm>
            <a:off x="7437023" y="1561686"/>
            <a:ext cx="488950" cy="568325"/>
            <a:chOff x="203" y="1789"/>
            <a:chExt cx="308" cy="358"/>
          </a:xfrm>
        </p:grpSpPr>
        <p:sp>
          <p:nvSpPr>
            <p:cNvPr id="29" name="Text Box 26">
              <a:extLst>
                <a:ext uri="{FF2B5EF4-FFF2-40B4-BE49-F238E27FC236}">
                  <a16:creationId xmlns:a16="http://schemas.microsoft.com/office/drawing/2014/main" id="{D458364F-30A7-7344-97AF-28982E1826D1}"/>
                </a:ext>
              </a:extLst>
            </p:cNvPr>
            <p:cNvSpPr txBox="1">
              <a:spLocks noChangeArrowheads="1"/>
            </p:cNvSpPr>
            <p:nvPr/>
          </p:nvSpPr>
          <p:spPr bwMode="auto">
            <a:xfrm>
              <a:off x="203" y="1789"/>
              <a:ext cx="217" cy="291"/>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K</a:t>
              </a:r>
            </a:p>
          </p:txBody>
        </p:sp>
        <p:sp>
          <p:nvSpPr>
            <p:cNvPr id="30" name="Text Box 27">
              <a:extLst>
                <a:ext uri="{FF2B5EF4-FFF2-40B4-BE49-F238E27FC236}">
                  <a16:creationId xmlns:a16="http://schemas.microsoft.com/office/drawing/2014/main" id="{4388AB91-D971-914B-AF4F-86973D7BE759}"/>
                </a:ext>
              </a:extLst>
            </p:cNvPr>
            <p:cNvSpPr txBox="1">
              <a:spLocks noChangeArrowheads="1"/>
            </p:cNvSpPr>
            <p:nvPr/>
          </p:nvSpPr>
          <p:spPr bwMode="auto">
            <a:xfrm>
              <a:off x="306" y="1856"/>
              <a:ext cx="205"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S</a:t>
              </a:r>
            </a:p>
          </p:txBody>
        </p:sp>
      </p:grpSp>
      <p:pic>
        <p:nvPicPr>
          <p:cNvPr id="27" name="Picture 30" descr="BS00768_[1]">
            <a:extLst>
              <a:ext uri="{FF2B5EF4-FFF2-40B4-BE49-F238E27FC236}">
                <a16:creationId xmlns:a16="http://schemas.microsoft.com/office/drawing/2014/main" id="{C0A58FD0-B1BA-6943-8103-EA9945A1A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3227044" y="1686340"/>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Picture 31" descr="BS00768_[1]">
            <a:extLst>
              <a:ext uri="{FF2B5EF4-FFF2-40B4-BE49-F238E27FC236}">
                <a16:creationId xmlns:a16="http://schemas.microsoft.com/office/drawing/2014/main" id="{79041123-EFD9-1349-B259-90D4031AD3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898033" y="1740245"/>
            <a:ext cx="465138"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4" name="Straight Arrow Connector 33">
            <a:extLst>
              <a:ext uri="{FF2B5EF4-FFF2-40B4-BE49-F238E27FC236}">
                <a16:creationId xmlns:a16="http://schemas.microsoft.com/office/drawing/2014/main" id="{D857C3A9-AC99-194E-85B8-BD0A22FA2997}"/>
              </a:ext>
            </a:extLst>
          </p:cNvPr>
          <p:cNvCxnSpPr>
            <a:cxnSpLocks/>
          </p:cNvCxnSpPr>
          <p:nvPr/>
        </p:nvCxnSpPr>
        <p:spPr>
          <a:xfrm>
            <a:off x="7027307" y="2106836"/>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58AE3B5-3946-E448-9D70-EEE25B9A2AAA}"/>
              </a:ext>
            </a:extLst>
          </p:cNvPr>
          <p:cNvCxnSpPr>
            <a:cxnSpLocks/>
          </p:cNvCxnSpPr>
          <p:nvPr/>
        </p:nvCxnSpPr>
        <p:spPr>
          <a:xfrm>
            <a:off x="3346434" y="2066125"/>
            <a:ext cx="0" cy="31805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3E9D92B-A75B-A241-89FA-02F2039EE03C}"/>
              </a:ext>
            </a:extLst>
          </p:cNvPr>
          <p:cNvCxnSpPr/>
          <p:nvPr/>
        </p:nvCxnSpPr>
        <p:spPr>
          <a:xfrm>
            <a:off x="2081048" y="2971817"/>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115FF13-B579-1348-9B44-398AED47D510}"/>
              </a:ext>
            </a:extLst>
          </p:cNvPr>
          <p:cNvCxnSpPr/>
          <p:nvPr/>
        </p:nvCxnSpPr>
        <p:spPr>
          <a:xfrm>
            <a:off x="8355952" y="2951939"/>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FC48485-D587-5C49-BD51-2D1EDE649A05}"/>
              </a:ext>
            </a:extLst>
          </p:cNvPr>
          <p:cNvCxnSpPr>
            <a:cxnSpLocks/>
          </p:cNvCxnSpPr>
          <p:nvPr/>
        </p:nvCxnSpPr>
        <p:spPr>
          <a:xfrm>
            <a:off x="4550646" y="2917428"/>
            <a:ext cx="2172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 Box 7">
            <a:extLst>
              <a:ext uri="{FF2B5EF4-FFF2-40B4-BE49-F238E27FC236}">
                <a16:creationId xmlns:a16="http://schemas.microsoft.com/office/drawing/2014/main" id="{23D78889-5D58-7B49-852E-A4D7CE204213}"/>
              </a:ext>
            </a:extLst>
          </p:cNvPr>
          <p:cNvSpPr txBox="1">
            <a:spLocks noChangeArrowheads="1"/>
          </p:cNvSpPr>
          <p:nvPr/>
        </p:nvSpPr>
        <p:spPr bwMode="auto">
          <a:xfrm>
            <a:off x="4834627" y="2476708"/>
            <a:ext cx="1455738" cy="461963"/>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ciphertext</a:t>
            </a:r>
          </a:p>
        </p:txBody>
      </p:sp>
      <p:sp>
        <p:nvSpPr>
          <p:cNvPr id="37" name="Text Box 27">
            <a:extLst>
              <a:ext uri="{FF2B5EF4-FFF2-40B4-BE49-F238E27FC236}">
                <a16:creationId xmlns:a16="http://schemas.microsoft.com/office/drawing/2014/main" id="{2F4A5A09-FA83-434F-92C3-28E1DB3EE65E}"/>
              </a:ext>
            </a:extLst>
          </p:cNvPr>
          <p:cNvSpPr txBox="1">
            <a:spLocks noChangeArrowheads="1"/>
          </p:cNvSpPr>
          <p:nvPr/>
        </p:nvSpPr>
        <p:spPr bwMode="auto">
          <a:xfrm>
            <a:off x="4942640" y="2924315"/>
            <a:ext cx="103906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K  (m)</a:t>
            </a:r>
          </a:p>
        </p:txBody>
      </p:sp>
      <p:sp>
        <p:nvSpPr>
          <p:cNvPr id="41" name="Text Box 28">
            <a:extLst>
              <a:ext uri="{FF2B5EF4-FFF2-40B4-BE49-F238E27FC236}">
                <a16:creationId xmlns:a16="http://schemas.microsoft.com/office/drawing/2014/main" id="{B230A58D-9373-144C-92D9-84B3F53C7B42}"/>
              </a:ext>
            </a:extLst>
          </p:cNvPr>
          <p:cNvSpPr txBox="1">
            <a:spLocks noChangeArrowheads="1"/>
          </p:cNvSpPr>
          <p:nvPr/>
        </p:nvSpPr>
        <p:spPr bwMode="auto">
          <a:xfrm>
            <a:off x="5160333" y="3116403"/>
            <a:ext cx="32573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S</a:t>
            </a:r>
          </a:p>
        </p:txBody>
      </p:sp>
      <p:sp>
        <p:nvSpPr>
          <p:cNvPr id="42" name="Rectangle 3">
            <a:extLst>
              <a:ext uri="{FF2B5EF4-FFF2-40B4-BE49-F238E27FC236}">
                <a16:creationId xmlns:a16="http://schemas.microsoft.com/office/drawing/2014/main" id="{D5E2051B-B645-DE43-BBCC-96C0307D24AE}"/>
              </a:ext>
            </a:extLst>
          </p:cNvPr>
          <p:cNvSpPr txBox="1">
            <a:spLocks noChangeArrowheads="1"/>
          </p:cNvSpPr>
          <p:nvPr/>
        </p:nvSpPr>
        <p:spPr>
          <a:xfrm>
            <a:off x="990600" y="3968128"/>
            <a:ext cx="10538791" cy="243267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indent="0">
              <a:buFont typeface="Wingdings" charset="0"/>
              <a:buNone/>
            </a:pPr>
            <a:r>
              <a:rPr lang="en-US" sz="3200" dirty="0">
                <a:solidFill>
                  <a:srgbClr val="C00000"/>
                </a:solidFill>
              </a:rPr>
              <a:t>symmetric key crypto</a:t>
            </a:r>
            <a:r>
              <a:rPr lang="en-US" sz="3200" dirty="0"/>
              <a:t>: Bob and Alice share same (symmetric) key: K</a:t>
            </a:r>
          </a:p>
          <a:p>
            <a:r>
              <a:rPr lang="en-US" i="1" dirty="0"/>
              <a:t>e.g., </a:t>
            </a:r>
            <a:r>
              <a:rPr lang="en-US" dirty="0"/>
              <a:t>key is knowing substitution pattern in mono alphabetic substitution cipher</a:t>
            </a:r>
            <a:endParaRPr lang="en-US" sz="3200" dirty="0"/>
          </a:p>
          <a:p>
            <a:pPr>
              <a:buFont typeface="Wingdings" charset="0"/>
              <a:buNone/>
            </a:pPr>
            <a:r>
              <a:rPr lang="en-US" sz="3200" i="1" u="sng" dirty="0">
                <a:solidFill>
                  <a:srgbClr val="C00000"/>
                </a:solidFill>
              </a:rPr>
              <a:t>Q:</a:t>
            </a:r>
            <a:r>
              <a:rPr lang="en-US" sz="3200" i="1" dirty="0">
                <a:solidFill>
                  <a:srgbClr val="C00000"/>
                </a:solidFill>
              </a:rPr>
              <a:t> </a:t>
            </a:r>
            <a:r>
              <a:rPr lang="en-US" sz="3200" dirty="0"/>
              <a:t>how do Bob and Alice agree on key value?</a:t>
            </a:r>
            <a:endParaRPr lang="en-US" sz="3200" i="1" dirty="0"/>
          </a:p>
        </p:txBody>
      </p:sp>
      <p:sp>
        <p:nvSpPr>
          <p:cNvPr id="43" name="Slide Number Placeholder 2">
            <a:extLst>
              <a:ext uri="{FF2B5EF4-FFF2-40B4-BE49-F238E27FC236}">
                <a16:creationId xmlns:a16="http://schemas.microsoft.com/office/drawing/2014/main" id="{98A2B4F2-C89B-C344-A03B-58164B0C8E99}"/>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24</a:t>
            </a:fld>
            <a:endParaRPr lang="en-US" dirty="0"/>
          </a:p>
        </p:txBody>
      </p:sp>
    </p:spTree>
    <p:extLst>
      <p:ext uri="{BB962C8B-B14F-4D97-AF65-F5344CB8AC3E}">
        <p14:creationId xmlns:p14="http://schemas.microsoft.com/office/powerpoint/2010/main" val="295107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Simple encryption scheme</a:t>
            </a:r>
            <a:endParaRPr lang="en-US" sz="4400" dirty="0"/>
          </a:p>
        </p:txBody>
      </p:sp>
      <p:sp>
        <p:nvSpPr>
          <p:cNvPr id="35" name="Rectangle 3">
            <a:extLst>
              <a:ext uri="{FF2B5EF4-FFF2-40B4-BE49-F238E27FC236}">
                <a16:creationId xmlns:a16="http://schemas.microsoft.com/office/drawing/2014/main" id="{38AC6FFB-FD32-C146-AB47-7F7B20F2D6AA}"/>
              </a:ext>
            </a:extLst>
          </p:cNvPr>
          <p:cNvSpPr txBox="1">
            <a:spLocks noChangeArrowheads="1"/>
          </p:cNvSpPr>
          <p:nvPr/>
        </p:nvSpPr>
        <p:spPr>
          <a:xfrm>
            <a:off x="809556" y="1199806"/>
            <a:ext cx="10680078" cy="12144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i="1" dirty="0">
                <a:solidFill>
                  <a:srgbClr val="C00000"/>
                </a:solidFill>
              </a:rPr>
              <a:t>substitution cipher: </a:t>
            </a:r>
            <a:r>
              <a:rPr lang="en-US" dirty="0"/>
              <a:t>substituting one thing for another</a:t>
            </a:r>
          </a:p>
          <a:p>
            <a:pPr lvl="1">
              <a:buFont typeface="Wingdings" charset="2"/>
              <a:buChar char="§"/>
            </a:pPr>
            <a:r>
              <a:rPr lang="en-US" sz="2800" dirty="0"/>
              <a:t>monoalphabetic cipher: substitute one letter for another</a:t>
            </a:r>
            <a:endParaRPr lang="en-US" sz="3200" dirty="0"/>
          </a:p>
        </p:txBody>
      </p:sp>
      <p:sp>
        <p:nvSpPr>
          <p:cNvPr id="43" name="Rectangle 4">
            <a:extLst>
              <a:ext uri="{FF2B5EF4-FFF2-40B4-BE49-F238E27FC236}">
                <a16:creationId xmlns:a16="http://schemas.microsoft.com/office/drawing/2014/main" id="{B3412139-8CBB-DD4E-91B7-450CC2CAAB2C}"/>
              </a:ext>
            </a:extLst>
          </p:cNvPr>
          <p:cNvSpPr>
            <a:spLocks noChangeArrowheads="1"/>
          </p:cNvSpPr>
          <p:nvPr/>
        </p:nvSpPr>
        <p:spPr bwMode="auto">
          <a:xfrm>
            <a:off x="1730304" y="2463180"/>
            <a:ext cx="720311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400" b="1" dirty="0">
                <a:latin typeface="Courier New" charset="0"/>
              </a:rPr>
              <a:t>plaintext:  abcdefghijklmnopqrstuvwxyz</a:t>
            </a:r>
          </a:p>
        </p:txBody>
      </p:sp>
      <p:sp>
        <p:nvSpPr>
          <p:cNvPr id="44" name="Rectangle 5">
            <a:extLst>
              <a:ext uri="{FF2B5EF4-FFF2-40B4-BE49-F238E27FC236}">
                <a16:creationId xmlns:a16="http://schemas.microsoft.com/office/drawing/2014/main" id="{F6BD0E9A-C7F8-5F4E-AE93-E336351F1A52}"/>
              </a:ext>
            </a:extLst>
          </p:cNvPr>
          <p:cNvSpPr>
            <a:spLocks noChangeArrowheads="1"/>
          </p:cNvSpPr>
          <p:nvPr/>
        </p:nvSpPr>
        <p:spPr bwMode="auto">
          <a:xfrm>
            <a:off x="1565725" y="3242642"/>
            <a:ext cx="738781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400" b="1" dirty="0">
                <a:latin typeface="Courier New" charset="0"/>
              </a:rPr>
              <a:t>ciphertext:  mnbvcxzasdfghjklpoiuytrewq</a:t>
            </a:r>
          </a:p>
        </p:txBody>
      </p:sp>
      <p:sp>
        <p:nvSpPr>
          <p:cNvPr id="45" name="Line 6">
            <a:extLst>
              <a:ext uri="{FF2B5EF4-FFF2-40B4-BE49-F238E27FC236}">
                <a16:creationId xmlns:a16="http://schemas.microsoft.com/office/drawing/2014/main" id="{4A7E4B0C-B805-8D45-B761-B5546DF09DA0}"/>
              </a:ext>
            </a:extLst>
          </p:cNvPr>
          <p:cNvSpPr>
            <a:spLocks noChangeShapeType="1"/>
          </p:cNvSpPr>
          <p:nvPr/>
        </p:nvSpPr>
        <p:spPr bwMode="auto">
          <a:xfrm>
            <a:off x="4133298" y="2872755"/>
            <a:ext cx="0" cy="493712"/>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6" name="Line 7">
            <a:extLst>
              <a:ext uri="{FF2B5EF4-FFF2-40B4-BE49-F238E27FC236}">
                <a16:creationId xmlns:a16="http://schemas.microsoft.com/office/drawing/2014/main" id="{15944278-71E1-604D-A12B-C3FC18367DCF}"/>
              </a:ext>
            </a:extLst>
          </p:cNvPr>
          <p:cNvSpPr>
            <a:spLocks noChangeShapeType="1"/>
          </p:cNvSpPr>
          <p:nvPr/>
        </p:nvSpPr>
        <p:spPr bwMode="auto">
          <a:xfrm>
            <a:off x="8706886" y="2836242"/>
            <a:ext cx="0" cy="493713"/>
          </a:xfrm>
          <a:prstGeom prst="line">
            <a:avLst/>
          </a:prstGeom>
          <a:noFill/>
          <a:ln w="19050">
            <a:solidFill>
              <a:srgbClr val="FF0000"/>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dirty="0"/>
          </a:p>
        </p:txBody>
      </p:sp>
      <p:sp>
        <p:nvSpPr>
          <p:cNvPr id="47" name="Rectangle 8">
            <a:extLst>
              <a:ext uri="{FF2B5EF4-FFF2-40B4-BE49-F238E27FC236}">
                <a16:creationId xmlns:a16="http://schemas.microsoft.com/office/drawing/2014/main" id="{39C5A038-5B82-9445-AEB5-8EB6B0C16304}"/>
              </a:ext>
            </a:extLst>
          </p:cNvPr>
          <p:cNvSpPr>
            <a:spLocks noChangeArrowheads="1"/>
          </p:cNvSpPr>
          <p:nvPr/>
        </p:nvSpPr>
        <p:spPr bwMode="auto">
          <a:xfrm>
            <a:off x="2681788" y="4014167"/>
            <a:ext cx="627963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400" b="1" dirty="0">
                <a:latin typeface="Courier New" charset="0"/>
              </a:rPr>
              <a:t>Plaintext: bob. i love you. alice</a:t>
            </a:r>
          </a:p>
        </p:txBody>
      </p:sp>
      <p:sp>
        <p:nvSpPr>
          <p:cNvPr id="48" name="Rectangle 9">
            <a:extLst>
              <a:ext uri="{FF2B5EF4-FFF2-40B4-BE49-F238E27FC236}">
                <a16:creationId xmlns:a16="http://schemas.microsoft.com/office/drawing/2014/main" id="{80D4BCB1-BB8B-1140-8F2A-FE5981733B47}"/>
              </a:ext>
            </a:extLst>
          </p:cNvPr>
          <p:cNvSpPr>
            <a:spLocks noChangeArrowheads="1"/>
          </p:cNvSpPr>
          <p:nvPr/>
        </p:nvSpPr>
        <p:spPr bwMode="auto">
          <a:xfrm>
            <a:off x="2525146" y="4439617"/>
            <a:ext cx="646433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sz="2400" b="1" dirty="0">
                <a:latin typeface="Courier New" charset="0"/>
              </a:rPr>
              <a:t>ciphertext: nkn. s gktc wky. mgsbc</a:t>
            </a:r>
          </a:p>
        </p:txBody>
      </p:sp>
      <p:sp>
        <p:nvSpPr>
          <p:cNvPr id="49" name="Text Box 10">
            <a:extLst>
              <a:ext uri="{FF2B5EF4-FFF2-40B4-BE49-F238E27FC236}">
                <a16:creationId xmlns:a16="http://schemas.microsoft.com/office/drawing/2014/main" id="{9653B653-82E5-3F44-AD23-2BB86DB4F5AC}"/>
              </a:ext>
            </a:extLst>
          </p:cNvPr>
          <p:cNvSpPr txBox="1">
            <a:spLocks noChangeArrowheads="1"/>
          </p:cNvSpPr>
          <p:nvPr/>
        </p:nvSpPr>
        <p:spPr bwMode="auto">
          <a:xfrm>
            <a:off x="1780623" y="3949080"/>
            <a:ext cx="782638"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000099"/>
                </a:solidFill>
                <a:latin typeface="Arial" charset="0"/>
                <a:cs typeface="Arial" charset="0"/>
              </a:rPr>
              <a:t>e.g.:</a:t>
            </a:r>
          </a:p>
        </p:txBody>
      </p:sp>
      <p:sp>
        <p:nvSpPr>
          <p:cNvPr id="50" name="Text Box 12">
            <a:extLst>
              <a:ext uri="{FF2B5EF4-FFF2-40B4-BE49-F238E27FC236}">
                <a16:creationId xmlns:a16="http://schemas.microsoft.com/office/drawing/2014/main" id="{3163F96C-C81B-A24C-BA43-B755712B6DE1}"/>
              </a:ext>
            </a:extLst>
          </p:cNvPr>
          <p:cNvSpPr txBox="1">
            <a:spLocks noChangeArrowheads="1"/>
          </p:cNvSpPr>
          <p:nvPr/>
        </p:nvSpPr>
        <p:spPr bwMode="auto">
          <a:xfrm>
            <a:off x="2142573" y="5279405"/>
            <a:ext cx="9545844" cy="10772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indent="-1554163">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3200" i="1" dirty="0">
                <a:solidFill>
                  <a:srgbClr val="C00000"/>
                </a:solidFill>
                <a:latin typeface="+mn-lt"/>
              </a:rPr>
              <a:t>Encryption key: </a:t>
            </a:r>
            <a:r>
              <a:rPr lang="en-US" sz="3200" dirty="0">
                <a:latin typeface="+mn-lt"/>
              </a:rPr>
              <a:t>mapping from set of 26 letters</a:t>
            </a:r>
          </a:p>
          <a:p>
            <a:r>
              <a:rPr lang="en-US" sz="3200" dirty="0">
                <a:latin typeface="+mn-lt"/>
              </a:rPr>
              <a:t>                     to set of 26 letters</a:t>
            </a:r>
          </a:p>
        </p:txBody>
      </p:sp>
      <p:pic>
        <p:nvPicPr>
          <p:cNvPr id="51" name="Picture 25" descr="BS00768_[1]">
            <a:extLst>
              <a:ext uri="{FF2B5EF4-FFF2-40B4-BE49-F238E27FC236}">
                <a16:creationId xmlns:a16="http://schemas.microsoft.com/office/drawing/2014/main" id="{59C2FE99-CEC9-D44D-82A0-374E79D85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623461" y="5422280"/>
            <a:ext cx="465137"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25</a:t>
            </a:fld>
            <a:endParaRPr lang="en-US" dirty="0"/>
          </a:p>
        </p:txBody>
      </p:sp>
    </p:spTree>
    <p:extLst>
      <p:ext uri="{BB962C8B-B14F-4D97-AF65-F5344CB8AC3E}">
        <p14:creationId xmlns:p14="http://schemas.microsoft.com/office/powerpoint/2010/main" val="301140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A more sophisticated encryption approach</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26</a:t>
            </a:fld>
            <a:endParaRPr lang="en-US" dirty="0"/>
          </a:p>
        </p:txBody>
      </p:sp>
      <p:sp>
        <p:nvSpPr>
          <p:cNvPr id="14" name="Rectangle 3">
            <a:extLst>
              <a:ext uri="{FF2B5EF4-FFF2-40B4-BE49-F238E27FC236}">
                <a16:creationId xmlns:a16="http://schemas.microsoft.com/office/drawing/2014/main" id="{A107A275-985F-8F45-B664-34A810FD7A1C}"/>
              </a:ext>
            </a:extLst>
          </p:cNvPr>
          <p:cNvSpPr txBox="1">
            <a:spLocks noChangeArrowheads="1"/>
          </p:cNvSpPr>
          <p:nvPr/>
        </p:nvSpPr>
        <p:spPr>
          <a:xfrm>
            <a:off x="890173" y="1203947"/>
            <a:ext cx="10612713"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n substitution ciphers, M</a:t>
            </a:r>
            <a:r>
              <a:rPr lang="en-US" sz="3200" baseline="-25000" dirty="0"/>
              <a:t>1</a:t>
            </a:r>
            <a:r>
              <a:rPr lang="en-US" sz="3200" dirty="0"/>
              <a:t>,M</a:t>
            </a:r>
            <a:r>
              <a:rPr lang="en-US" sz="3200" baseline="-25000" dirty="0"/>
              <a:t>2</a:t>
            </a:r>
            <a:r>
              <a:rPr lang="en-US" sz="3200" dirty="0"/>
              <a:t>,…,M</a:t>
            </a:r>
            <a:r>
              <a:rPr lang="en-US" sz="3200" baseline="-25000" dirty="0"/>
              <a:t>n</a:t>
            </a:r>
          </a:p>
          <a:p>
            <a:r>
              <a:rPr lang="en-US" sz="3200" dirty="0"/>
              <a:t>cycling pattern:</a:t>
            </a:r>
          </a:p>
          <a:p>
            <a:pPr lvl="1"/>
            <a:r>
              <a:rPr lang="en-US" dirty="0">
                <a:solidFill>
                  <a:srgbClr val="008000"/>
                </a:solidFill>
              </a:rPr>
              <a:t>e.g., n=4: M</a:t>
            </a:r>
            <a:r>
              <a:rPr lang="en-US" baseline="-25000" dirty="0">
                <a:solidFill>
                  <a:srgbClr val="008000"/>
                </a:solidFill>
              </a:rPr>
              <a:t>1</a:t>
            </a:r>
            <a:r>
              <a:rPr lang="en-US" dirty="0">
                <a:solidFill>
                  <a:srgbClr val="008000"/>
                </a:solidFill>
              </a:rPr>
              <a:t>,M</a:t>
            </a:r>
            <a:r>
              <a:rPr lang="en-US" baseline="-25000" dirty="0">
                <a:solidFill>
                  <a:srgbClr val="008000"/>
                </a:solidFill>
              </a:rPr>
              <a:t>3</a:t>
            </a:r>
            <a:r>
              <a:rPr lang="en-US" dirty="0">
                <a:solidFill>
                  <a:srgbClr val="008000"/>
                </a:solidFill>
              </a:rPr>
              <a:t>,M</a:t>
            </a:r>
            <a:r>
              <a:rPr lang="en-US" baseline="-25000" dirty="0">
                <a:solidFill>
                  <a:srgbClr val="008000"/>
                </a:solidFill>
              </a:rPr>
              <a:t>4</a:t>
            </a:r>
            <a:r>
              <a:rPr lang="en-US" dirty="0">
                <a:solidFill>
                  <a:srgbClr val="008000"/>
                </a:solidFill>
              </a:rPr>
              <a:t>,M</a:t>
            </a:r>
            <a:r>
              <a:rPr lang="en-US" baseline="-25000" dirty="0">
                <a:solidFill>
                  <a:srgbClr val="008000"/>
                </a:solidFill>
              </a:rPr>
              <a:t>3</a:t>
            </a:r>
            <a:r>
              <a:rPr lang="en-US" dirty="0">
                <a:solidFill>
                  <a:srgbClr val="008000"/>
                </a:solidFill>
              </a:rPr>
              <a:t>,M</a:t>
            </a:r>
            <a:r>
              <a:rPr lang="en-US" baseline="-25000" dirty="0">
                <a:solidFill>
                  <a:srgbClr val="008000"/>
                </a:solidFill>
              </a:rPr>
              <a:t>2</a:t>
            </a:r>
            <a:r>
              <a:rPr lang="en-US" dirty="0">
                <a:solidFill>
                  <a:srgbClr val="008000"/>
                </a:solidFill>
              </a:rPr>
              <a:t>;   M</a:t>
            </a:r>
            <a:r>
              <a:rPr lang="en-US" baseline="-25000" dirty="0">
                <a:solidFill>
                  <a:srgbClr val="008000"/>
                </a:solidFill>
              </a:rPr>
              <a:t>1</a:t>
            </a:r>
            <a:r>
              <a:rPr lang="en-US" dirty="0">
                <a:solidFill>
                  <a:srgbClr val="008000"/>
                </a:solidFill>
              </a:rPr>
              <a:t>,M</a:t>
            </a:r>
            <a:r>
              <a:rPr lang="en-US" baseline="-25000" dirty="0">
                <a:solidFill>
                  <a:srgbClr val="008000"/>
                </a:solidFill>
              </a:rPr>
              <a:t>3</a:t>
            </a:r>
            <a:r>
              <a:rPr lang="en-US" dirty="0">
                <a:solidFill>
                  <a:srgbClr val="008000"/>
                </a:solidFill>
              </a:rPr>
              <a:t>,M</a:t>
            </a:r>
            <a:r>
              <a:rPr lang="en-US" baseline="-25000" dirty="0">
                <a:solidFill>
                  <a:srgbClr val="008000"/>
                </a:solidFill>
              </a:rPr>
              <a:t>4</a:t>
            </a:r>
            <a:r>
              <a:rPr lang="en-US" dirty="0">
                <a:solidFill>
                  <a:srgbClr val="008000"/>
                </a:solidFill>
              </a:rPr>
              <a:t>,M</a:t>
            </a:r>
            <a:r>
              <a:rPr lang="en-US" baseline="-25000" dirty="0">
                <a:solidFill>
                  <a:srgbClr val="008000"/>
                </a:solidFill>
              </a:rPr>
              <a:t>3</a:t>
            </a:r>
            <a:r>
              <a:rPr lang="en-US" dirty="0">
                <a:solidFill>
                  <a:srgbClr val="008000"/>
                </a:solidFill>
              </a:rPr>
              <a:t>,M</a:t>
            </a:r>
            <a:r>
              <a:rPr lang="en-US" baseline="-25000" dirty="0">
                <a:solidFill>
                  <a:srgbClr val="008000"/>
                </a:solidFill>
              </a:rPr>
              <a:t>2</a:t>
            </a:r>
            <a:r>
              <a:rPr lang="en-US" dirty="0">
                <a:solidFill>
                  <a:srgbClr val="008000"/>
                </a:solidFill>
              </a:rPr>
              <a:t>;</a:t>
            </a:r>
            <a:r>
              <a:rPr lang="en-US" dirty="0"/>
              <a:t> ..</a:t>
            </a:r>
          </a:p>
          <a:p>
            <a:r>
              <a:rPr lang="en-US" sz="3200" dirty="0"/>
              <a:t>for each new plaintext symbol, use subsequent substitution pattern in cyclic pattern</a:t>
            </a:r>
          </a:p>
          <a:p>
            <a:pPr lvl="1"/>
            <a:r>
              <a:rPr lang="en-US" dirty="0">
                <a:solidFill>
                  <a:srgbClr val="008000"/>
                </a:solidFill>
              </a:rPr>
              <a:t>dog: d from M</a:t>
            </a:r>
            <a:r>
              <a:rPr lang="en-US" baseline="-25000" dirty="0">
                <a:solidFill>
                  <a:srgbClr val="008000"/>
                </a:solidFill>
              </a:rPr>
              <a:t>1</a:t>
            </a:r>
            <a:r>
              <a:rPr lang="en-US" dirty="0">
                <a:solidFill>
                  <a:srgbClr val="008000"/>
                </a:solidFill>
              </a:rPr>
              <a:t>, o from M</a:t>
            </a:r>
            <a:r>
              <a:rPr lang="en-US" baseline="-25000" dirty="0">
                <a:solidFill>
                  <a:srgbClr val="008000"/>
                </a:solidFill>
              </a:rPr>
              <a:t>3</a:t>
            </a:r>
            <a:r>
              <a:rPr lang="en-US" dirty="0">
                <a:solidFill>
                  <a:srgbClr val="008000"/>
                </a:solidFill>
              </a:rPr>
              <a:t>, g from M</a:t>
            </a:r>
            <a:r>
              <a:rPr lang="en-US" baseline="-25000" dirty="0">
                <a:solidFill>
                  <a:srgbClr val="008000"/>
                </a:solidFill>
              </a:rPr>
              <a:t>4</a:t>
            </a:r>
          </a:p>
          <a:p>
            <a:pPr lvl="1">
              <a:buFont typeface="Wingdings" charset="0"/>
              <a:buNone/>
            </a:pPr>
            <a:endParaRPr lang="en-US" baseline="-25000" dirty="0">
              <a:solidFill>
                <a:srgbClr val="008000"/>
              </a:solidFill>
              <a:latin typeface="Gill Sans MT" charset="0"/>
            </a:endParaRPr>
          </a:p>
          <a:p>
            <a:pPr lvl="1">
              <a:buFont typeface="Wingdings" charset="0"/>
              <a:buNone/>
            </a:pPr>
            <a:r>
              <a:rPr lang="en-US" sz="3200" i="1" dirty="0">
                <a:solidFill>
                  <a:srgbClr val="C00000"/>
                </a:solidFill>
              </a:rPr>
              <a:t>Encryption key: </a:t>
            </a:r>
            <a:r>
              <a:rPr lang="en-US" sz="3200" dirty="0"/>
              <a:t>n substitution ciphers, and cyclic pattern</a:t>
            </a:r>
          </a:p>
          <a:p>
            <a:pPr lvl="1"/>
            <a:r>
              <a:rPr lang="en-US" sz="2800" dirty="0"/>
              <a:t>key need not be just n-bit pattern</a:t>
            </a:r>
          </a:p>
        </p:txBody>
      </p:sp>
      <p:pic>
        <p:nvPicPr>
          <p:cNvPr id="15" name="Picture 25" descr="BS00768_[1]">
            <a:extLst>
              <a:ext uri="{FF2B5EF4-FFF2-40B4-BE49-F238E27FC236}">
                <a16:creationId xmlns:a16="http://schemas.microsoft.com/office/drawing/2014/main" id="{0AEAE18D-B61A-BC45-AE08-B0E69B12A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807624" y="4524997"/>
            <a:ext cx="465137" cy="241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8096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Symmetric key crypto: DES</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27</a:t>
            </a:fld>
            <a:endParaRPr lang="en-US" dirty="0"/>
          </a:p>
        </p:txBody>
      </p:sp>
      <p:sp>
        <p:nvSpPr>
          <p:cNvPr id="6" name="Rectangle 3">
            <a:extLst>
              <a:ext uri="{FF2B5EF4-FFF2-40B4-BE49-F238E27FC236}">
                <a16:creationId xmlns:a16="http://schemas.microsoft.com/office/drawing/2014/main" id="{5937BF43-2D44-0746-9CC6-CB87B013203F}"/>
              </a:ext>
            </a:extLst>
          </p:cNvPr>
          <p:cNvSpPr txBox="1">
            <a:spLocks noChangeArrowheads="1"/>
          </p:cNvSpPr>
          <p:nvPr/>
        </p:nvSpPr>
        <p:spPr>
          <a:xfrm>
            <a:off x="910743" y="1233004"/>
            <a:ext cx="11055970" cy="500877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DES: Data Encryption Standard</a:t>
            </a:r>
            <a:endParaRPr lang="en-US" dirty="0">
              <a:solidFill>
                <a:srgbClr val="C00000"/>
              </a:solidFill>
            </a:endParaRPr>
          </a:p>
          <a:p>
            <a:r>
              <a:rPr lang="en-US" dirty="0"/>
              <a:t>US encryption standard [NIST 1993]</a:t>
            </a:r>
          </a:p>
          <a:p>
            <a:r>
              <a:rPr lang="en-US" dirty="0"/>
              <a:t>56-bit symmetric key, 64-bit plaintext input</a:t>
            </a:r>
          </a:p>
          <a:p>
            <a:r>
              <a:rPr lang="en-US" dirty="0"/>
              <a:t>block cipher with cipher block chaining</a:t>
            </a:r>
          </a:p>
          <a:p>
            <a:r>
              <a:rPr lang="en-US" dirty="0"/>
              <a:t>how secure is DES?</a:t>
            </a:r>
          </a:p>
          <a:p>
            <a:pPr lvl="1"/>
            <a:r>
              <a:rPr lang="en-US" sz="2800" dirty="0"/>
              <a:t>DES Challenge: 56-bit-key-encrypted phrase  decrypted (brute force) in less than a day</a:t>
            </a:r>
          </a:p>
          <a:p>
            <a:pPr lvl="1"/>
            <a:r>
              <a:rPr lang="en-US" sz="2800" dirty="0"/>
              <a:t>no known good analytic attack</a:t>
            </a:r>
          </a:p>
          <a:p>
            <a:r>
              <a:rPr lang="en-US" dirty="0"/>
              <a:t>making DES more secure:</a:t>
            </a:r>
          </a:p>
          <a:p>
            <a:pPr lvl="1"/>
            <a:r>
              <a:rPr lang="en-US" sz="2800" dirty="0"/>
              <a:t>3DES: encrypt 3 times with 3 different keys</a:t>
            </a:r>
            <a:endParaRPr lang="en-US" dirty="0"/>
          </a:p>
        </p:txBody>
      </p:sp>
    </p:spTree>
    <p:extLst>
      <p:ext uri="{BB962C8B-B14F-4D97-AF65-F5344CB8AC3E}">
        <p14:creationId xmlns:p14="http://schemas.microsoft.com/office/powerpoint/2010/main" val="403895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AES: Advanced Encryption Standard</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28</a:t>
            </a:fld>
            <a:endParaRPr lang="en-US" dirty="0"/>
          </a:p>
        </p:txBody>
      </p:sp>
      <p:sp>
        <p:nvSpPr>
          <p:cNvPr id="11" name="Rectangle 3">
            <a:extLst>
              <a:ext uri="{FF2B5EF4-FFF2-40B4-BE49-F238E27FC236}">
                <a16:creationId xmlns:a16="http://schemas.microsoft.com/office/drawing/2014/main" id="{7D667AF7-BF48-5243-985F-E9DDCE1AFF39}"/>
              </a:ext>
            </a:extLst>
          </p:cNvPr>
          <p:cNvSpPr txBox="1">
            <a:spLocks noChangeArrowheads="1"/>
          </p:cNvSpPr>
          <p:nvPr/>
        </p:nvSpPr>
        <p:spPr>
          <a:xfrm>
            <a:off x="851452" y="1524000"/>
            <a:ext cx="1067793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symmetric-key NIST standard, replaced DES (Nov 2001)</a:t>
            </a:r>
          </a:p>
          <a:p>
            <a:r>
              <a:rPr lang="en-US" sz="3200" dirty="0"/>
              <a:t>processes data in 128 bit blocks</a:t>
            </a:r>
          </a:p>
          <a:p>
            <a:r>
              <a:rPr lang="en-US" sz="3200" dirty="0"/>
              <a:t>128, 192, or 256 bit keys</a:t>
            </a:r>
          </a:p>
          <a:p>
            <a:r>
              <a:rPr lang="en-US" sz="3200" dirty="0"/>
              <a:t>brute force decryption (try each key) taking 1 sec on DES, takes 149 trillion years for AES</a:t>
            </a:r>
          </a:p>
        </p:txBody>
      </p:sp>
    </p:spTree>
    <p:extLst>
      <p:ext uri="{BB962C8B-B14F-4D97-AF65-F5344CB8AC3E}">
        <p14:creationId xmlns:p14="http://schemas.microsoft.com/office/powerpoint/2010/main" val="9921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Public Key Cryptography</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29</a:t>
            </a:fld>
            <a:endParaRPr lang="en-US" dirty="0"/>
          </a:p>
        </p:txBody>
      </p:sp>
      <p:sp>
        <p:nvSpPr>
          <p:cNvPr id="5" name="Rectangle 4">
            <a:extLst>
              <a:ext uri="{FF2B5EF4-FFF2-40B4-BE49-F238E27FC236}">
                <a16:creationId xmlns:a16="http://schemas.microsoft.com/office/drawing/2014/main" id="{E132F46A-C2D7-5E49-984A-D460665213E2}"/>
              </a:ext>
            </a:extLst>
          </p:cNvPr>
          <p:cNvSpPr txBox="1">
            <a:spLocks noChangeArrowheads="1"/>
          </p:cNvSpPr>
          <p:nvPr/>
        </p:nvSpPr>
        <p:spPr>
          <a:xfrm>
            <a:off x="889070" y="1614418"/>
            <a:ext cx="4491314"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symmetric key crypto:</a:t>
            </a:r>
          </a:p>
          <a:p>
            <a:r>
              <a:rPr lang="en-US" dirty="0"/>
              <a:t>requires sender, receiver know shared secret key</a:t>
            </a:r>
          </a:p>
          <a:p>
            <a:r>
              <a:rPr lang="en-US" dirty="0"/>
              <a:t>Q: how to agree on key in first place (particularly if never “</a:t>
            </a:r>
            <a:r>
              <a:rPr lang="en-US" altLang="ja-JP" dirty="0"/>
              <a:t>met”)?</a:t>
            </a:r>
          </a:p>
          <a:p>
            <a:endParaRPr lang="en-US" sz="2400" dirty="0">
              <a:latin typeface="Gill Sans MT" charset="0"/>
            </a:endParaRPr>
          </a:p>
        </p:txBody>
      </p:sp>
      <p:grpSp>
        <p:nvGrpSpPr>
          <p:cNvPr id="6" name="Group 5">
            <a:extLst>
              <a:ext uri="{FF2B5EF4-FFF2-40B4-BE49-F238E27FC236}">
                <a16:creationId xmlns:a16="http://schemas.microsoft.com/office/drawing/2014/main" id="{2890F077-6365-434B-92DA-B7BC950B9B38}"/>
              </a:ext>
            </a:extLst>
          </p:cNvPr>
          <p:cNvGrpSpPr>
            <a:grpSpLocks/>
          </p:cNvGrpSpPr>
          <p:nvPr/>
        </p:nvGrpSpPr>
        <p:grpSpPr bwMode="auto">
          <a:xfrm>
            <a:off x="5971277" y="1520105"/>
            <a:ext cx="4935261" cy="4235170"/>
            <a:chOff x="4354280" y="1621875"/>
            <a:chExt cx="4934985" cy="4234639"/>
          </a:xfrm>
        </p:grpSpPr>
        <p:sp>
          <p:nvSpPr>
            <p:cNvPr id="7" name="Rectangle 2">
              <a:extLst>
                <a:ext uri="{FF2B5EF4-FFF2-40B4-BE49-F238E27FC236}">
                  <a16:creationId xmlns:a16="http://schemas.microsoft.com/office/drawing/2014/main" id="{5ED939E3-371E-0442-85E2-498E647028D5}"/>
                </a:ext>
              </a:extLst>
            </p:cNvPr>
            <p:cNvSpPr>
              <a:spLocks noChangeArrowheads="1"/>
            </p:cNvSpPr>
            <p:nvPr/>
          </p:nvSpPr>
          <p:spPr bwMode="auto">
            <a:xfrm>
              <a:off x="4354280" y="1926771"/>
              <a:ext cx="4934985" cy="3929743"/>
            </a:xfrm>
            <a:prstGeom prst="rect">
              <a:avLst/>
            </a:prstGeom>
            <a:solidFill>
              <a:schemeClr val="bg1"/>
            </a:solidFill>
            <a:ln w="19050">
              <a:solidFill>
                <a:srgbClr val="C00000"/>
              </a:solidFill>
              <a:miter lim="800000"/>
              <a:headEnd/>
              <a:tailEnd/>
            </a:ln>
          </p:spPr>
          <p:txBody>
            <a:bodyPr wrap="none" anchor="ctr"/>
            <a:lstStyle/>
            <a:p>
              <a:endParaRPr lang="en-US" dirty="0"/>
            </a:p>
          </p:txBody>
        </p:sp>
        <p:sp>
          <p:nvSpPr>
            <p:cNvPr id="9" name="Rectangle 1">
              <a:extLst>
                <a:ext uri="{FF2B5EF4-FFF2-40B4-BE49-F238E27FC236}">
                  <a16:creationId xmlns:a16="http://schemas.microsoft.com/office/drawing/2014/main" id="{91C2D504-3A54-3C4D-809A-D37AD4FB5E2A}"/>
                </a:ext>
              </a:extLst>
            </p:cNvPr>
            <p:cNvSpPr>
              <a:spLocks noChangeArrowheads="1"/>
            </p:cNvSpPr>
            <p:nvPr/>
          </p:nvSpPr>
          <p:spPr bwMode="auto">
            <a:xfrm>
              <a:off x="4528457" y="1665514"/>
              <a:ext cx="3528425" cy="500743"/>
            </a:xfrm>
            <a:prstGeom prst="rect">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dirty="0"/>
            </a:p>
          </p:txBody>
        </p:sp>
        <p:sp>
          <p:nvSpPr>
            <p:cNvPr id="10" name="Rectangle 5">
              <a:extLst>
                <a:ext uri="{FF2B5EF4-FFF2-40B4-BE49-F238E27FC236}">
                  <a16:creationId xmlns:a16="http://schemas.microsoft.com/office/drawing/2014/main" id="{DCF795C7-4649-A34D-90C2-E8F51820F373}"/>
                </a:ext>
              </a:extLst>
            </p:cNvPr>
            <p:cNvSpPr>
              <a:spLocks noChangeArrowheads="1"/>
            </p:cNvSpPr>
            <p:nvPr/>
          </p:nvSpPr>
          <p:spPr bwMode="auto">
            <a:xfrm>
              <a:off x="4611512" y="1621875"/>
              <a:ext cx="4664503" cy="719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ZapfDingbats" charset="0"/>
                <a:buNone/>
              </a:pPr>
              <a:r>
                <a:rPr lang="en-US" sz="3200" dirty="0">
                  <a:solidFill>
                    <a:srgbClr val="C00000"/>
                  </a:solidFill>
                </a:rPr>
                <a:t>public key crypto</a:t>
              </a:r>
            </a:p>
            <a:p>
              <a:pPr marL="277813" indent="-277813">
                <a:spcBef>
                  <a:spcPct val="20000"/>
                </a:spcBef>
                <a:buClr>
                  <a:schemeClr val="accent2"/>
                </a:buClr>
                <a:buSzPct val="100000"/>
                <a:buFont typeface="Wingdings" charset="2"/>
                <a:buChar char="§"/>
              </a:pPr>
              <a:endParaRPr lang="en-US" sz="2800" dirty="0"/>
            </a:p>
          </p:txBody>
        </p:sp>
        <p:sp>
          <p:nvSpPr>
            <p:cNvPr id="12" name="Rectangle 5">
              <a:extLst>
                <a:ext uri="{FF2B5EF4-FFF2-40B4-BE49-F238E27FC236}">
                  <a16:creationId xmlns:a16="http://schemas.microsoft.com/office/drawing/2014/main" id="{1BD70911-26B3-7644-9304-E1027136ABBC}"/>
                </a:ext>
              </a:extLst>
            </p:cNvPr>
            <p:cNvSpPr>
              <a:spLocks noChangeArrowheads="1"/>
            </p:cNvSpPr>
            <p:nvPr/>
          </p:nvSpPr>
          <p:spPr bwMode="auto">
            <a:xfrm>
              <a:off x="4485623" y="2284400"/>
              <a:ext cx="4664503" cy="3356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409575" indent="-238125">
                <a:lnSpc>
                  <a:spcPct val="90000"/>
                </a:lnSpc>
                <a:spcBef>
                  <a:spcPts val="500"/>
                </a:spcBef>
                <a:buClr>
                  <a:srgbClr val="000099"/>
                </a:buClr>
                <a:buSzPct val="100000"/>
                <a:buFont typeface="Wingdings" charset="2"/>
                <a:buChar char="§"/>
              </a:pPr>
              <a:r>
                <a:rPr lang="en-US" sz="2800" i="1" dirty="0"/>
                <a:t>radically </a:t>
              </a:r>
              <a:r>
                <a:rPr lang="en-US" sz="2800" dirty="0"/>
                <a:t>different approach [Diffie-Hellman76, RSA78]</a:t>
              </a:r>
            </a:p>
            <a:p>
              <a:pPr marL="409575" indent="-238125">
                <a:lnSpc>
                  <a:spcPct val="90000"/>
                </a:lnSpc>
                <a:spcBef>
                  <a:spcPts val="500"/>
                </a:spcBef>
                <a:buClr>
                  <a:srgbClr val="000099"/>
                </a:buClr>
                <a:buSzPct val="100000"/>
                <a:buFont typeface="Wingdings" charset="2"/>
                <a:buChar char="§"/>
              </a:pPr>
              <a:r>
                <a:rPr lang="en-US" sz="2800" dirty="0"/>
                <a:t>sender, receiver do </a:t>
              </a:r>
              <a:r>
                <a:rPr lang="en-US" sz="2800" i="1" dirty="0">
                  <a:solidFill>
                    <a:srgbClr val="000099"/>
                  </a:solidFill>
                </a:rPr>
                <a:t>not</a:t>
              </a:r>
              <a:r>
                <a:rPr lang="en-US" sz="2800" dirty="0"/>
                <a:t> share secret key</a:t>
              </a:r>
            </a:p>
            <a:p>
              <a:pPr marL="409575" indent="-238125">
                <a:lnSpc>
                  <a:spcPct val="90000"/>
                </a:lnSpc>
                <a:spcBef>
                  <a:spcPts val="500"/>
                </a:spcBef>
                <a:buClr>
                  <a:srgbClr val="000099"/>
                </a:buClr>
                <a:buSzPct val="100000"/>
                <a:buFont typeface="Wingdings" charset="2"/>
                <a:buChar char="§"/>
              </a:pPr>
              <a:r>
                <a:rPr lang="en-US" sz="2800" i="1" dirty="0">
                  <a:solidFill>
                    <a:srgbClr val="000099"/>
                  </a:solidFill>
                </a:rPr>
                <a:t>public</a:t>
              </a:r>
              <a:r>
                <a:rPr lang="en-US" sz="2800" i="1" dirty="0">
                  <a:solidFill>
                    <a:schemeClr val="accent2"/>
                  </a:solidFill>
                </a:rPr>
                <a:t> </a:t>
              </a:r>
              <a:r>
                <a:rPr lang="en-US" sz="2800" dirty="0"/>
                <a:t>encryption key </a:t>
              </a:r>
              <a:r>
                <a:rPr lang="en-US" sz="2800" i="1" dirty="0">
                  <a:solidFill>
                    <a:schemeClr val="accent2"/>
                  </a:solidFill>
                </a:rPr>
                <a:t> </a:t>
              </a:r>
              <a:r>
                <a:rPr lang="en-US" sz="2800" dirty="0"/>
                <a:t>known to</a:t>
              </a:r>
              <a:r>
                <a:rPr lang="en-US" sz="2800" i="1" dirty="0">
                  <a:solidFill>
                    <a:schemeClr val="accent2"/>
                  </a:solidFill>
                </a:rPr>
                <a:t> </a:t>
              </a:r>
              <a:r>
                <a:rPr lang="en-US" sz="2800" i="1" dirty="0">
                  <a:solidFill>
                    <a:srgbClr val="000099"/>
                  </a:solidFill>
                </a:rPr>
                <a:t>all</a:t>
              </a:r>
            </a:p>
            <a:p>
              <a:pPr marL="409575" indent="-238125">
                <a:lnSpc>
                  <a:spcPct val="90000"/>
                </a:lnSpc>
                <a:spcBef>
                  <a:spcPts val="500"/>
                </a:spcBef>
                <a:buClr>
                  <a:srgbClr val="000099"/>
                </a:buClr>
                <a:buSzPct val="100000"/>
                <a:buFont typeface="Wingdings" charset="2"/>
                <a:buChar char="§"/>
              </a:pPr>
              <a:r>
                <a:rPr lang="en-US" sz="2800" i="1" dirty="0">
                  <a:solidFill>
                    <a:srgbClr val="000099"/>
                  </a:solidFill>
                </a:rPr>
                <a:t>private</a:t>
              </a:r>
              <a:r>
                <a:rPr lang="en-US" sz="2800" dirty="0"/>
                <a:t> decryption key known only to receiver</a:t>
              </a:r>
              <a:endParaRPr lang="en-US" sz="3200" dirty="0"/>
            </a:p>
            <a:p>
              <a:pPr marL="277813" indent="-277813">
                <a:spcBef>
                  <a:spcPct val="20000"/>
                </a:spcBef>
                <a:buClr>
                  <a:schemeClr val="accent2"/>
                </a:buClr>
                <a:buSzPct val="100000"/>
                <a:buFont typeface="Wingdings" charset="2"/>
                <a:buChar char="§"/>
              </a:pPr>
              <a:endParaRPr lang="en-US" sz="2800" dirty="0"/>
            </a:p>
          </p:txBody>
        </p:sp>
      </p:grpSp>
      <p:pic>
        <p:nvPicPr>
          <p:cNvPr id="14" name="Picture 13" descr="A close up of a logo&#10;&#10;Description automatically generated">
            <a:extLst>
              <a:ext uri="{FF2B5EF4-FFF2-40B4-BE49-F238E27FC236}">
                <a16:creationId xmlns:a16="http://schemas.microsoft.com/office/drawing/2014/main" id="{47F25EB4-710A-844A-BC86-13A5F562BE9E}"/>
              </a:ext>
            </a:extLst>
          </p:cNvPr>
          <p:cNvPicPr>
            <a:picLocks noChangeAspect="1"/>
          </p:cNvPicPr>
          <p:nvPr/>
        </p:nvPicPr>
        <p:blipFill>
          <a:blip r:embed="rId3"/>
          <a:stretch>
            <a:fillRect/>
          </a:stretch>
        </p:blipFill>
        <p:spPr>
          <a:xfrm>
            <a:off x="8494644" y="0"/>
            <a:ext cx="4744730" cy="4175362"/>
          </a:xfrm>
          <a:prstGeom prst="rect">
            <a:avLst/>
          </a:prstGeom>
        </p:spPr>
      </p:pic>
    </p:spTree>
    <p:extLst>
      <p:ext uri="{BB962C8B-B14F-4D97-AF65-F5344CB8AC3E}">
        <p14:creationId xmlns:p14="http://schemas.microsoft.com/office/powerpoint/2010/main" val="2319382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dissolv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799156" y="1544896"/>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11199"/>
              </a:buClr>
            </a:pPr>
            <a:r>
              <a:rPr lang="en-US" sz="3600" dirty="0">
                <a:solidFill>
                  <a:srgbClr val="C00000"/>
                </a:solidFill>
              </a:rPr>
              <a:t>What is network security?</a:t>
            </a:r>
          </a:p>
          <a:p>
            <a:pPr>
              <a:buClr>
                <a:srgbClr val="011199"/>
              </a:buClr>
            </a:pPr>
            <a:r>
              <a:rPr lang="en-US" dirty="0"/>
              <a:t>Principles of cryptography</a:t>
            </a:r>
          </a:p>
          <a:p>
            <a:pPr>
              <a:buClr>
                <a:srgbClr val="011199"/>
              </a:buClr>
            </a:pPr>
            <a:r>
              <a:rPr lang="en-US" dirty="0"/>
              <a:t>Message integrity, authentication</a:t>
            </a:r>
          </a:p>
          <a:p>
            <a:pPr>
              <a:buClr>
                <a:srgbClr val="011199"/>
              </a:buClr>
            </a:pPr>
            <a:r>
              <a:rPr lang="en-US" dirty="0"/>
              <a:t>Securing e-mail</a:t>
            </a:r>
          </a:p>
          <a:p>
            <a:pPr>
              <a:buClr>
                <a:srgbClr val="011199"/>
              </a:buClr>
            </a:pPr>
            <a:r>
              <a:rPr lang="en-US" dirty="0"/>
              <a:t>Securing TCP connections: TLS</a:t>
            </a:r>
          </a:p>
          <a:p>
            <a:pPr>
              <a:buClr>
                <a:srgbClr val="011199"/>
              </a:buClr>
            </a:pPr>
            <a:r>
              <a:rPr lang="en-US" dirty="0"/>
              <a:t>Network layer security: IPsec</a:t>
            </a:r>
          </a:p>
          <a:p>
            <a:pPr>
              <a:buClr>
                <a:srgbClr val="011199"/>
              </a:buClr>
            </a:pPr>
            <a:r>
              <a:rPr lang="en-US" dirty="0"/>
              <a:t>Security in wireless and mobile networks</a:t>
            </a:r>
          </a:p>
          <a:p>
            <a:pPr>
              <a:buClr>
                <a:srgbClr val="011199"/>
              </a:buClr>
            </a:pPr>
            <a:r>
              <a:rPr lang="en-US" dirty="0"/>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a:t>
            </a:fld>
            <a:endParaRPr lang="en-US" dirty="0"/>
          </a:p>
        </p:txBody>
      </p:sp>
    </p:spTree>
    <p:extLst>
      <p:ext uri="{BB962C8B-B14F-4D97-AF65-F5344CB8AC3E}">
        <p14:creationId xmlns:p14="http://schemas.microsoft.com/office/powerpoint/2010/main" val="6798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Public Key Cryptography</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30</a:t>
            </a:fld>
            <a:endParaRPr lang="en-US" dirty="0"/>
          </a:p>
        </p:txBody>
      </p:sp>
      <p:pic>
        <p:nvPicPr>
          <p:cNvPr id="49" name="Picture 5" descr="Alice">
            <a:extLst>
              <a:ext uri="{FF2B5EF4-FFF2-40B4-BE49-F238E27FC236}">
                <a16:creationId xmlns:a16="http://schemas.microsoft.com/office/drawing/2014/main" id="{DA4FFCE3-3AE4-544C-8D5B-C3BA43672B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539" y="2922312"/>
            <a:ext cx="511175" cy="630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12" descr="Bob">
            <a:extLst>
              <a:ext uri="{FF2B5EF4-FFF2-40B4-BE49-F238E27FC236}">
                <a16:creationId xmlns:a16="http://schemas.microsoft.com/office/drawing/2014/main" id="{C0216B91-AA56-D447-82C5-145B19963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3291" y="2939774"/>
            <a:ext cx="665162" cy="6778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4" name="Group 29">
            <a:extLst>
              <a:ext uri="{FF2B5EF4-FFF2-40B4-BE49-F238E27FC236}">
                <a16:creationId xmlns:a16="http://schemas.microsoft.com/office/drawing/2014/main" id="{7BD7980D-FCF0-3C4A-93D5-EAE9F1C3020E}"/>
              </a:ext>
            </a:extLst>
          </p:cNvPr>
          <p:cNvGrpSpPr>
            <a:grpSpLocks/>
          </p:cNvGrpSpPr>
          <p:nvPr/>
        </p:nvGrpSpPr>
        <p:grpSpPr bwMode="auto">
          <a:xfrm>
            <a:off x="8642834" y="4080981"/>
            <a:ext cx="1885950" cy="636588"/>
            <a:chOff x="2413" y="3394"/>
            <a:chExt cx="1188" cy="401"/>
          </a:xfrm>
        </p:grpSpPr>
        <p:sp>
          <p:nvSpPr>
            <p:cNvPr id="75" name="Text Box 30">
              <a:extLst>
                <a:ext uri="{FF2B5EF4-FFF2-40B4-BE49-F238E27FC236}">
                  <a16:creationId xmlns:a16="http://schemas.microsoft.com/office/drawing/2014/main" id="{E2514AB3-88CA-4541-9CE9-713B944F4B58}"/>
                </a:ext>
              </a:extLst>
            </p:cNvPr>
            <p:cNvSpPr txBox="1">
              <a:spLocks noChangeArrowheads="1"/>
            </p:cNvSpPr>
            <p:nvPr/>
          </p:nvSpPr>
          <p:spPr bwMode="auto">
            <a:xfrm>
              <a:off x="2413" y="3434"/>
              <a:ext cx="118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dirty="0">
                  <a:solidFill>
                    <a:srgbClr val="C00000"/>
                  </a:solidFill>
                  <a:latin typeface="Arial" charset="0"/>
                  <a:cs typeface="Arial" charset="0"/>
                </a:rPr>
                <a:t>m = K  </a:t>
              </a:r>
              <a:r>
                <a:rPr lang="en-US" sz="2400" dirty="0">
                  <a:solidFill>
                    <a:srgbClr val="C00000"/>
                  </a:solidFill>
                  <a:latin typeface="Arial" charset="0"/>
                  <a:cs typeface="Arial" charset="0"/>
                </a:rPr>
                <a:t>(</a:t>
              </a:r>
              <a:r>
                <a:rPr lang="en-US" dirty="0">
                  <a:solidFill>
                    <a:srgbClr val="C00000"/>
                  </a:solidFill>
                  <a:latin typeface="Arial" charset="0"/>
                  <a:cs typeface="Arial" charset="0"/>
                </a:rPr>
                <a:t>K  (m)</a:t>
              </a:r>
              <a:r>
                <a:rPr lang="en-US" sz="2400" dirty="0">
                  <a:solidFill>
                    <a:srgbClr val="C00000"/>
                  </a:solidFill>
                  <a:latin typeface="Arial" charset="0"/>
                  <a:cs typeface="Arial" charset="0"/>
                </a:rPr>
                <a:t>)</a:t>
              </a:r>
            </a:p>
          </p:txBody>
        </p:sp>
        <p:sp>
          <p:nvSpPr>
            <p:cNvPr id="76" name="Text Box 31">
              <a:extLst>
                <a:ext uri="{FF2B5EF4-FFF2-40B4-BE49-F238E27FC236}">
                  <a16:creationId xmlns:a16="http://schemas.microsoft.com/office/drawing/2014/main" id="{4153A745-501E-0545-A470-D433A0EAE7E3}"/>
                </a:ext>
              </a:extLst>
            </p:cNvPr>
            <p:cNvSpPr txBox="1">
              <a:spLocks noChangeArrowheads="1"/>
            </p:cNvSpPr>
            <p:nvPr/>
          </p:nvSpPr>
          <p:spPr bwMode="auto">
            <a:xfrm>
              <a:off x="3090" y="3582"/>
              <a:ext cx="20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B</a:t>
              </a:r>
            </a:p>
          </p:txBody>
        </p:sp>
        <p:sp>
          <p:nvSpPr>
            <p:cNvPr id="77" name="Text Box 32">
              <a:extLst>
                <a:ext uri="{FF2B5EF4-FFF2-40B4-BE49-F238E27FC236}">
                  <a16:creationId xmlns:a16="http://schemas.microsoft.com/office/drawing/2014/main" id="{5A82004A-529C-F540-B693-8746316239FA}"/>
                </a:ext>
              </a:extLst>
            </p:cNvPr>
            <p:cNvSpPr txBox="1">
              <a:spLocks noChangeArrowheads="1"/>
            </p:cNvSpPr>
            <p:nvPr/>
          </p:nvSpPr>
          <p:spPr bwMode="auto">
            <a:xfrm>
              <a:off x="3092" y="3400"/>
              <a:ext cx="19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a:t>
              </a:r>
            </a:p>
          </p:txBody>
        </p:sp>
        <p:sp>
          <p:nvSpPr>
            <p:cNvPr id="78" name="Text Box 33">
              <a:extLst>
                <a:ext uri="{FF2B5EF4-FFF2-40B4-BE49-F238E27FC236}">
                  <a16:creationId xmlns:a16="http://schemas.microsoft.com/office/drawing/2014/main" id="{FC50E53E-9F9B-654F-9FA8-ECCEF77A777D}"/>
                </a:ext>
              </a:extLst>
            </p:cNvPr>
            <p:cNvSpPr txBox="1">
              <a:spLocks noChangeArrowheads="1"/>
            </p:cNvSpPr>
            <p:nvPr/>
          </p:nvSpPr>
          <p:spPr bwMode="auto">
            <a:xfrm>
              <a:off x="2829" y="3570"/>
              <a:ext cx="20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B</a:t>
              </a:r>
            </a:p>
          </p:txBody>
        </p:sp>
        <p:sp>
          <p:nvSpPr>
            <p:cNvPr id="79" name="Text Box 34">
              <a:extLst>
                <a:ext uri="{FF2B5EF4-FFF2-40B4-BE49-F238E27FC236}">
                  <a16:creationId xmlns:a16="http://schemas.microsoft.com/office/drawing/2014/main" id="{EDF2B244-5719-2F45-A42A-402B66223E28}"/>
                </a:ext>
              </a:extLst>
            </p:cNvPr>
            <p:cNvSpPr txBox="1">
              <a:spLocks noChangeArrowheads="1"/>
            </p:cNvSpPr>
            <p:nvPr/>
          </p:nvSpPr>
          <p:spPr bwMode="auto">
            <a:xfrm>
              <a:off x="2856" y="3394"/>
              <a:ext cx="160"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a:t>
              </a:r>
            </a:p>
          </p:txBody>
        </p:sp>
      </p:grpSp>
      <p:sp>
        <p:nvSpPr>
          <p:cNvPr id="83" name="Text Box 6">
            <a:extLst>
              <a:ext uri="{FF2B5EF4-FFF2-40B4-BE49-F238E27FC236}">
                <a16:creationId xmlns:a16="http://schemas.microsoft.com/office/drawing/2014/main" id="{6CC01E21-09EC-DC40-8599-EEA1BC508605}"/>
              </a:ext>
            </a:extLst>
          </p:cNvPr>
          <p:cNvSpPr txBox="1">
            <a:spLocks noChangeArrowheads="1"/>
          </p:cNvSpPr>
          <p:nvPr/>
        </p:nvSpPr>
        <p:spPr bwMode="auto">
          <a:xfrm>
            <a:off x="8602043" y="3584964"/>
            <a:ext cx="1279525" cy="46196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plaintext</a:t>
            </a:r>
          </a:p>
        </p:txBody>
      </p:sp>
      <p:sp>
        <p:nvSpPr>
          <p:cNvPr id="84" name="Rectangle 13">
            <a:extLst>
              <a:ext uri="{FF2B5EF4-FFF2-40B4-BE49-F238E27FC236}">
                <a16:creationId xmlns:a16="http://schemas.microsoft.com/office/drawing/2014/main" id="{889B7A33-37EE-4D46-B817-164D2D6B64D9}"/>
              </a:ext>
            </a:extLst>
          </p:cNvPr>
          <p:cNvSpPr>
            <a:spLocks noChangeArrowheads="1"/>
          </p:cNvSpPr>
          <p:nvPr/>
        </p:nvSpPr>
        <p:spPr bwMode="auto">
          <a:xfrm>
            <a:off x="3165891" y="3632411"/>
            <a:ext cx="1433513" cy="86042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85" name="Text Box 14">
            <a:extLst>
              <a:ext uri="{FF2B5EF4-FFF2-40B4-BE49-F238E27FC236}">
                <a16:creationId xmlns:a16="http://schemas.microsoft.com/office/drawing/2014/main" id="{ECBBD5A2-07AE-1344-92CC-97064DC6F33D}"/>
              </a:ext>
            </a:extLst>
          </p:cNvPr>
          <p:cNvSpPr txBox="1">
            <a:spLocks noChangeArrowheads="1"/>
          </p:cNvSpPr>
          <p:nvPr/>
        </p:nvSpPr>
        <p:spPr bwMode="auto">
          <a:xfrm>
            <a:off x="3099216" y="3700674"/>
            <a:ext cx="1536700" cy="757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dirty="0">
                <a:solidFill>
                  <a:schemeClr val="bg1"/>
                </a:solidFill>
                <a:latin typeface="+mn-lt"/>
                <a:cs typeface="Arial" charset="0"/>
              </a:rPr>
              <a:t>encryption</a:t>
            </a:r>
          </a:p>
          <a:p>
            <a:pPr algn="ctr">
              <a:lnSpc>
                <a:spcPct val="90000"/>
              </a:lnSpc>
            </a:pPr>
            <a:r>
              <a:rPr lang="en-US" sz="2400" dirty="0">
                <a:solidFill>
                  <a:schemeClr val="bg1"/>
                </a:solidFill>
                <a:latin typeface="+mn-lt"/>
                <a:cs typeface="Arial" charset="0"/>
              </a:rPr>
              <a:t>algorithm</a:t>
            </a:r>
          </a:p>
        </p:txBody>
      </p:sp>
      <p:sp>
        <p:nvSpPr>
          <p:cNvPr id="86" name="Rectangle 15">
            <a:extLst>
              <a:ext uri="{FF2B5EF4-FFF2-40B4-BE49-F238E27FC236}">
                <a16:creationId xmlns:a16="http://schemas.microsoft.com/office/drawing/2014/main" id="{60AEB48B-8CF1-8E42-A0B2-02C05B89BCA7}"/>
              </a:ext>
            </a:extLst>
          </p:cNvPr>
          <p:cNvSpPr>
            <a:spLocks noChangeArrowheads="1"/>
          </p:cNvSpPr>
          <p:nvPr/>
        </p:nvSpPr>
        <p:spPr bwMode="auto">
          <a:xfrm>
            <a:off x="6907628" y="3646699"/>
            <a:ext cx="1460500" cy="8540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87" name="Text Box 16">
            <a:extLst>
              <a:ext uri="{FF2B5EF4-FFF2-40B4-BE49-F238E27FC236}">
                <a16:creationId xmlns:a16="http://schemas.microsoft.com/office/drawing/2014/main" id="{638D795E-2C6D-CB48-9019-7A6554CD359D}"/>
              </a:ext>
            </a:extLst>
          </p:cNvPr>
          <p:cNvSpPr txBox="1">
            <a:spLocks noChangeArrowheads="1"/>
          </p:cNvSpPr>
          <p:nvPr/>
        </p:nvSpPr>
        <p:spPr bwMode="auto">
          <a:xfrm>
            <a:off x="6834603" y="3711786"/>
            <a:ext cx="1604963" cy="757238"/>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pPr>
            <a:r>
              <a:rPr lang="en-US" sz="2400" dirty="0">
                <a:solidFill>
                  <a:schemeClr val="bg1"/>
                </a:solidFill>
                <a:latin typeface="+mn-lt"/>
                <a:cs typeface="Arial" charset="0"/>
              </a:rPr>
              <a:t>decryption </a:t>
            </a:r>
          </a:p>
          <a:p>
            <a:pPr algn="ctr">
              <a:lnSpc>
                <a:spcPct val="90000"/>
              </a:lnSpc>
            </a:pPr>
            <a:r>
              <a:rPr lang="en-US" sz="2400" dirty="0">
                <a:solidFill>
                  <a:schemeClr val="bg1"/>
                </a:solidFill>
                <a:latin typeface="+mn-lt"/>
                <a:cs typeface="Arial" charset="0"/>
              </a:rPr>
              <a:t>algorithm</a:t>
            </a:r>
          </a:p>
        </p:txBody>
      </p:sp>
      <p:cxnSp>
        <p:nvCxnSpPr>
          <p:cNvPr id="88" name="Straight Arrow Connector 87">
            <a:extLst>
              <a:ext uri="{FF2B5EF4-FFF2-40B4-BE49-F238E27FC236}">
                <a16:creationId xmlns:a16="http://schemas.microsoft.com/office/drawing/2014/main" id="{9426637B-377D-7B4D-99F1-F721A3FF4606}"/>
              </a:ext>
            </a:extLst>
          </p:cNvPr>
          <p:cNvCxnSpPr/>
          <p:nvPr/>
        </p:nvCxnSpPr>
        <p:spPr>
          <a:xfrm>
            <a:off x="2213570" y="4085002"/>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108EBEE-85B2-AD4A-ACE2-254B3FCAB316}"/>
              </a:ext>
            </a:extLst>
          </p:cNvPr>
          <p:cNvCxnSpPr/>
          <p:nvPr/>
        </p:nvCxnSpPr>
        <p:spPr>
          <a:xfrm>
            <a:off x="8488474" y="4065124"/>
            <a:ext cx="85133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1AA03BC1-BA79-2B42-9CE7-DBF51217C896}"/>
              </a:ext>
            </a:extLst>
          </p:cNvPr>
          <p:cNvCxnSpPr>
            <a:cxnSpLocks/>
          </p:cNvCxnSpPr>
          <p:nvPr/>
        </p:nvCxnSpPr>
        <p:spPr>
          <a:xfrm>
            <a:off x="4683168" y="4030613"/>
            <a:ext cx="21729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00A1163E-E166-654E-B7B1-EF42611270BE}"/>
              </a:ext>
            </a:extLst>
          </p:cNvPr>
          <p:cNvGrpSpPr/>
          <p:nvPr/>
        </p:nvGrpSpPr>
        <p:grpSpPr>
          <a:xfrm>
            <a:off x="4967149" y="3589893"/>
            <a:ext cx="1455738" cy="1044298"/>
            <a:chOff x="4967149" y="3589893"/>
            <a:chExt cx="1455738" cy="1044298"/>
          </a:xfrm>
        </p:grpSpPr>
        <p:grpSp>
          <p:nvGrpSpPr>
            <p:cNvPr id="62" name="Group 17">
              <a:extLst>
                <a:ext uri="{FF2B5EF4-FFF2-40B4-BE49-F238E27FC236}">
                  <a16:creationId xmlns:a16="http://schemas.microsoft.com/office/drawing/2014/main" id="{BF5A27BD-7C5D-CD46-AACC-04980CD415EA}"/>
                </a:ext>
              </a:extLst>
            </p:cNvPr>
            <p:cNvGrpSpPr>
              <a:grpSpLocks/>
            </p:cNvGrpSpPr>
            <p:nvPr/>
          </p:nvGrpSpPr>
          <p:grpSpPr bwMode="auto">
            <a:xfrm>
              <a:off x="5266429" y="4016653"/>
              <a:ext cx="876300" cy="617538"/>
              <a:chOff x="2351" y="2077"/>
              <a:chExt cx="552" cy="389"/>
            </a:xfrm>
          </p:grpSpPr>
          <p:sp>
            <p:nvSpPr>
              <p:cNvPr id="63" name="Text Box 18">
                <a:extLst>
                  <a:ext uri="{FF2B5EF4-FFF2-40B4-BE49-F238E27FC236}">
                    <a16:creationId xmlns:a16="http://schemas.microsoft.com/office/drawing/2014/main" id="{6A92BBF9-E8F3-DF4A-ADAE-98CEF3966B61}"/>
                  </a:ext>
                </a:extLst>
              </p:cNvPr>
              <p:cNvSpPr txBox="1">
                <a:spLocks noChangeArrowheads="1"/>
              </p:cNvSpPr>
              <p:nvPr/>
            </p:nvSpPr>
            <p:spPr bwMode="auto">
              <a:xfrm>
                <a:off x="2351" y="2132"/>
                <a:ext cx="552"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dirty="0">
                    <a:solidFill>
                      <a:srgbClr val="C00000"/>
                    </a:solidFill>
                    <a:latin typeface="Arial" charset="0"/>
                    <a:cs typeface="Arial" charset="0"/>
                  </a:rPr>
                  <a:t>K  (m)</a:t>
                </a:r>
              </a:p>
            </p:txBody>
          </p:sp>
          <p:sp>
            <p:nvSpPr>
              <p:cNvPr id="64" name="Text Box 19">
                <a:extLst>
                  <a:ext uri="{FF2B5EF4-FFF2-40B4-BE49-F238E27FC236}">
                    <a16:creationId xmlns:a16="http://schemas.microsoft.com/office/drawing/2014/main" id="{3E5AC652-46D8-0349-9928-222C0A8437DF}"/>
                  </a:ext>
                </a:extLst>
              </p:cNvPr>
              <p:cNvSpPr txBox="1">
                <a:spLocks noChangeArrowheads="1"/>
              </p:cNvSpPr>
              <p:nvPr/>
            </p:nvSpPr>
            <p:spPr bwMode="auto">
              <a:xfrm>
                <a:off x="2463" y="2253"/>
                <a:ext cx="20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B</a:t>
                </a:r>
              </a:p>
            </p:txBody>
          </p:sp>
          <p:sp>
            <p:nvSpPr>
              <p:cNvPr id="65" name="Text Box 20">
                <a:extLst>
                  <a:ext uri="{FF2B5EF4-FFF2-40B4-BE49-F238E27FC236}">
                    <a16:creationId xmlns:a16="http://schemas.microsoft.com/office/drawing/2014/main" id="{D038288E-5776-3D44-97D8-AA1FCEB5AE3A}"/>
                  </a:ext>
                </a:extLst>
              </p:cNvPr>
              <p:cNvSpPr txBox="1">
                <a:spLocks noChangeArrowheads="1"/>
              </p:cNvSpPr>
              <p:nvPr/>
            </p:nvSpPr>
            <p:spPr bwMode="auto">
              <a:xfrm>
                <a:off x="2468" y="2077"/>
                <a:ext cx="19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a:t>
                </a:r>
              </a:p>
            </p:txBody>
          </p:sp>
        </p:grpSp>
        <p:sp>
          <p:nvSpPr>
            <p:cNvPr id="91" name="Text Box 7">
              <a:extLst>
                <a:ext uri="{FF2B5EF4-FFF2-40B4-BE49-F238E27FC236}">
                  <a16:creationId xmlns:a16="http://schemas.microsoft.com/office/drawing/2014/main" id="{D5A73CC5-A226-834C-9D98-B404C12AFAEF}"/>
                </a:ext>
              </a:extLst>
            </p:cNvPr>
            <p:cNvSpPr txBox="1">
              <a:spLocks noChangeArrowheads="1"/>
            </p:cNvSpPr>
            <p:nvPr/>
          </p:nvSpPr>
          <p:spPr bwMode="auto">
            <a:xfrm>
              <a:off x="4967149" y="3589893"/>
              <a:ext cx="1455738" cy="461963"/>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ciphertext</a:t>
              </a:r>
            </a:p>
          </p:txBody>
        </p:sp>
      </p:grpSp>
      <p:sp>
        <p:nvSpPr>
          <p:cNvPr id="94" name="Text Box 3">
            <a:extLst>
              <a:ext uri="{FF2B5EF4-FFF2-40B4-BE49-F238E27FC236}">
                <a16:creationId xmlns:a16="http://schemas.microsoft.com/office/drawing/2014/main" id="{A06E7808-C2D2-D044-B709-E24B5275C3C4}"/>
              </a:ext>
            </a:extLst>
          </p:cNvPr>
          <p:cNvSpPr txBox="1">
            <a:spLocks noChangeArrowheads="1"/>
          </p:cNvSpPr>
          <p:nvPr/>
        </p:nvSpPr>
        <p:spPr bwMode="auto">
          <a:xfrm>
            <a:off x="1322224" y="3626817"/>
            <a:ext cx="1661032" cy="83099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00000"/>
                </a:solidFill>
                <a:effectLst/>
                <a:uLnTx/>
                <a:uFillTx/>
                <a:latin typeface="+mn-lt"/>
                <a:ea typeface="ＭＳ Ｐゴシック" charset="0"/>
                <a:cs typeface="Arial" charset="0"/>
              </a:rPr>
              <a:t>plaintext</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C00000"/>
                </a:solidFill>
                <a:effectLst/>
                <a:uLnTx/>
                <a:uFillTx/>
                <a:latin typeface="+mn-lt"/>
                <a:ea typeface="ＭＳ Ｐゴシック" charset="0"/>
                <a:cs typeface="Arial" charset="0"/>
              </a:rPr>
              <a:t>message, m</a:t>
            </a:r>
          </a:p>
        </p:txBody>
      </p:sp>
      <p:grpSp>
        <p:nvGrpSpPr>
          <p:cNvPr id="106" name="Group 105">
            <a:extLst>
              <a:ext uri="{FF2B5EF4-FFF2-40B4-BE49-F238E27FC236}">
                <a16:creationId xmlns:a16="http://schemas.microsoft.com/office/drawing/2014/main" id="{C1E97B71-D008-454C-9F25-22FF4C7E0BB4}"/>
              </a:ext>
            </a:extLst>
          </p:cNvPr>
          <p:cNvGrpSpPr/>
          <p:nvPr/>
        </p:nvGrpSpPr>
        <p:grpSpPr>
          <a:xfrm>
            <a:off x="4104379" y="1485072"/>
            <a:ext cx="6487083" cy="2066511"/>
            <a:chOff x="4104379" y="1485072"/>
            <a:chExt cx="6487083" cy="2066511"/>
          </a:xfrm>
        </p:grpSpPr>
        <p:pic>
          <p:nvPicPr>
            <p:cNvPr id="60" name="Picture 15" descr="BS00768_[1]">
              <a:extLst>
                <a:ext uri="{FF2B5EF4-FFF2-40B4-BE49-F238E27FC236}">
                  <a16:creationId xmlns:a16="http://schemas.microsoft.com/office/drawing/2014/main" id="{2560A757-A38F-AC4E-B091-353015A35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934543" y="1680887"/>
              <a:ext cx="458787" cy="23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 name="Text Box 21">
              <a:extLst>
                <a:ext uri="{FF2B5EF4-FFF2-40B4-BE49-F238E27FC236}">
                  <a16:creationId xmlns:a16="http://schemas.microsoft.com/office/drawing/2014/main" id="{50806497-41D8-2E4E-B50D-F7BB60F0F4A9}"/>
                </a:ext>
              </a:extLst>
            </p:cNvPr>
            <p:cNvSpPr txBox="1">
              <a:spLocks noChangeArrowheads="1"/>
            </p:cNvSpPr>
            <p:nvPr/>
          </p:nvSpPr>
          <p:spPr bwMode="auto">
            <a:xfrm>
              <a:off x="7404926" y="1585085"/>
              <a:ext cx="4254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dirty="0">
                  <a:solidFill>
                    <a:srgbClr val="C00000"/>
                  </a:solidFill>
                  <a:latin typeface="Arial" charset="0"/>
                  <a:cs typeface="Arial" charset="0"/>
                </a:rPr>
                <a:t>K </a:t>
              </a:r>
            </a:p>
          </p:txBody>
        </p:sp>
        <p:sp>
          <p:nvSpPr>
            <p:cNvPr id="67" name="Text Box 22">
              <a:extLst>
                <a:ext uri="{FF2B5EF4-FFF2-40B4-BE49-F238E27FC236}">
                  <a16:creationId xmlns:a16="http://schemas.microsoft.com/office/drawing/2014/main" id="{CE859CC3-670B-FC49-A3AF-C82F3C2E734A}"/>
                </a:ext>
              </a:extLst>
            </p:cNvPr>
            <p:cNvSpPr txBox="1">
              <a:spLocks noChangeArrowheads="1"/>
            </p:cNvSpPr>
            <p:nvPr/>
          </p:nvSpPr>
          <p:spPr bwMode="auto">
            <a:xfrm>
              <a:off x="7549389" y="1764472"/>
              <a:ext cx="322262"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B</a:t>
              </a:r>
            </a:p>
          </p:txBody>
        </p:sp>
        <p:sp>
          <p:nvSpPr>
            <p:cNvPr id="68" name="Text Box 23">
              <a:extLst>
                <a:ext uri="{FF2B5EF4-FFF2-40B4-BE49-F238E27FC236}">
                  <a16:creationId xmlns:a16="http://schemas.microsoft.com/office/drawing/2014/main" id="{598ECE34-7F25-8C4E-BDB3-B5BFD35BB96A}"/>
                </a:ext>
              </a:extLst>
            </p:cNvPr>
            <p:cNvSpPr txBox="1">
              <a:spLocks noChangeArrowheads="1"/>
            </p:cNvSpPr>
            <p:nvPr/>
          </p:nvSpPr>
          <p:spPr bwMode="auto">
            <a:xfrm>
              <a:off x="7557326" y="1485072"/>
              <a:ext cx="304800"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a:t>
              </a:r>
            </a:p>
          </p:txBody>
        </p:sp>
        <p:grpSp>
          <p:nvGrpSpPr>
            <p:cNvPr id="104" name="Group 103">
              <a:extLst>
                <a:ext uri="{FF2B5EF4-FFF2-40B4-BE49-F238E27FC236}">
                  <a16:creationId xmlns:a16="http://schemas.microsoft.com/office/drawing/2014/main" id="{45947757-0EAA-384F-AF69-755E3F48343B}"/>
                </a:ext>
              </a:extLst>
            </p:cNvPr>
            <p:cNvGrpSpPr/>
            <p:nvPr/>
          </p:nvGrpSpPr>
          <p:grpSpPr>
            <a:xfrm>
              <a:off x="4104379" y="1524760"/>
              <a:ext cx="6487083" cy="2026823"/>
              <a:chOff x="4104379" y="1524760"/>
              <a:chExt cx="6487083" cy="2026823"/>
            </a:xfrm>
          </p:grpSpPr>
          <p:sp>
            <p:nvSpPr>
              <p:cNvPr id="56" name="Text Box 11">
                <a:extLst>
                  <a:ext uri="{FF2B5EF4-FFF2-40B4-BE49-F238E27FC236}">
                    <a16:creationId xmlns:a16="http://schemas.microsoft.com/office/drawing/2014/main" id="{EC4974E1-78D0-CA46-A1E0-4780A77AB36D}"/>
                  </a:ext>
                </a:extLst>
              </p:cNvPr>
              <p:cNvSpPr txBox="1">
                <a:spLocks noChangeArrowheads="1"/>
              </p:cNvSpPr>
              <p:nvPr/>
            </p:nvSpPr>
            <p:spPr bwMode="auto">
              <a:xfrm>
                <a:off x="7855026" y="1524760"/>
                <a:ext cx="2736436" cy="46166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Arial" charset="0"/>
                  </a:rPr>
                  <a:t>Bob</a:t>
                </a:r>
                <a:r>
                  <a:rPr lang="en-US" sz="2400" kern="0" dirty="0">
                    <a:solidFill>
                      <a:srgbClr val="000000"/>
                    </a:solidFill>
                    <a:latin typeface="+mn-lt"/>
                    <a:cs typeface="Arial" charset="0"/>
                  </a:rPr>
                  <a:t>’</a:t>
                </a:r>
                <a:r>
                  <a:rPr kumimoji="0" lang="en-US" altLang="ja-JP" sz="2400" b="0" i="0" u="none" strike="noStrike" kern="0" cap="none" spc="0" normalizeH="0" baseline="0" noProof="0" dirty="0">
                    <a:ln>
                      <a:noFill/>
                    </a:ln>
                    <a:solidFill>
                      <a:srgbClr val="000000"/>
                    </a:solidFill>
                    <a:effectLst/>
                    <a:uLnTx/>
                    <a:uFillTx/>
                    <a:latin typeface="+mn-lt"/>
                    <a:ea typeface="ＭＳ Ｐゴシック" charset="0"/>
                    <a:cs typeface="Arial" charset="0"/>
                  </a:rPr>
                  <a:t>s </a:t>
                </a:r>
                <a:r>
                  <a:rPr kumimoji="0" lang="en-US" altLang="ja-JP" sz="2400" b="0" i="1" strike="noStrike" kern="0" cap="none" spc="0" normalizeH="0" baseline="0" noProof="0" dirty="0">
                    <a:ln>
                      <a:noFill/>
                    </a:ln>
                    <a:solidFill>
                      <a:srgbClr val="C00000"/>
                    </a:solidFill>
                    <a:effectLst/>
                    <a:uLnTx/>
                    <a:uFillTx/>
                    <a:latin typeface="+mn-lt"/>
                    <a:ea typeface="ＭＳ Ｐゴシック" charset="0"/>
                    <a:cs typeface="Arial" charset="0"/>
                  </a:rPr>
                  <a:t>public</a:t>
                </a: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Arial" charset="0"/>
                  </a:rPr>
                  <a:t> key </a:t>
                </a:r>
              </a:p>
            </p:txBody>
          </p:sp>
          <p:cxnSp>
            <p:nvCxnSpPr>
              <p:cNvPr id="4" name="Straight Arrow Connector 3">
                <a:extLst>
                  <a:ext uri="{FF2B5EF4-FFF2-40B4-BE49-F238E27FC236}">
                    <a16:creationId xmlns:a16="http://schemas.microsoft.com/office/drawing/2014/main" id="{70DAC614-E588-2544-93E7-C7BF64B0D197}"/>
                  </a:ext>
                </a:extLst>
              </p:cNvPr>
              <p:cNvCxnSpPr>
                <a:cxnSpLocks/>
              </p:cNvCxnSpPr>
              <p:nvPr/>
            </p:nvCxnSpPr>
            <p:spPr>
              <a:xfrm>
                <a:off x="4115146" y="1800985"/>
                <a:ext cx="19532" cy="1750598"/>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1B6B11D-ECAA-4143-AB7E-D47E640789E1}"/>
                  </a:ext>
                </a:extLst>
              </p:cNvPr>
              <p:cNvCxnSpPr>
                <a:cxnSpLocks/>
              </p:cNvCxnSpPr>
              <p:nvPr/>
            </p:nvCxnSpPr>
            <p:spPr>
              <a:xfrm flipH="1">
                <a:off x="4104379" y="1804781"/>
                <a:ext cx="2654230" cy="0"/>
              </a:xfrm>
              <a:prstGeom prst="straightConnector1">
                <a:avLst/>
              </a:prstGeom>
              <a:ln w="28575">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A1CBC244-80B9-8045-8AAB-052208AAFCAF}"/>
              </a:ext>
            </a:extLst>
          </p:cNvPr>
          <p:cNvGrpSpPr/>
          <p:nvPr/>
        </p:nvGrpSpPr>
        <p:grpSpPr>
          <a:xfrm>
            <a:off x="6971125" y="2188335"/>
            <a:ext cx="4120946" cy="1363247"/>
            <a:chOff x="6971125" y="2188335"/>
            <a:chExt cx="4120946" cy="1363247"/>
          </a:xfrm>
        </p:grpSpPr>
        <p:sp>
          <p:nvSpPr>
            <p:cNvPr id="69" name="Text Box 24">
              <a:extLst>
                <a:ext uri="{FF2B5EF4-FFF2-40B4-BE49-F238E27FC236}">
                  <a16:creationId xmlns:a16="http://schemas.microsoft.com/office/drawing/2014/main" id="{10A72390-FCE4-7743-B879-430BA64CF0E4}"/>
                </a:ext>
              </a:extLst>
            </p:cNvPr>
            <p:cNvSpPr txBox="1">
              <a:spLocks noChangeArrowheads="1"/>
            </p:cNvSpPr>
            <p:nvPr/>
          </p:nvSpPr>
          <p:spPr bwMode="auto">
            <a:xfrm>
              <a:off x="7928387" y="2202622"/>
              <a:ext cx="3163684" cy="46166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Arial" charset="0"/>
                </a:rPr>
                <a:t>Bob</a:t>
              </a:r>
              <a:r>
                <a:rPr kumimoji="0" lang="en-US" altLang="ja-JP" sz="2400" b="0" i="0" u="none" strike="noStrike" kern="0" cap="none" spc="0" normalizeH="0" baseline="0" noProof="0" dirty="0">
                  <a:ln>
                    <a:noFill/>
                  </a:ln>
                  <a:solidFill>
                    <a:srgbClr val="000000"/>
                  </a:solidFill>
                  <a:effectLst/>
                  <a:uLnTx/>
                  <a:uFillTx/>
                  <a:latin typeface="+mn-lt"/>
                  <a:ea typeface="ＭＳ Ｐゴシック" charset="0"/>
                  <a:cs typeface="Arial" charset="0"/>
                </a:rPr>
                <a:t>’s </a:t>
              </a:r>
              <a:r>
                <a:rPr kumimoji="0" lang="en-US" altLang="ja-JP" sz="2400" b="0" i="1" strike="noStrike" kern="0" cap="none" spc="0" normalizeH="0" baseline="0" noProof="0" dirty="0">
                  <a:ln>
                    <a:noFill/>
                  </a:ln>
                  <a:solidFill>
                    <a:srgbClr val="C00000"/>
                  </a:solidFill>
                  <a:effectLst/>
                  <a:uLnTx/>
                  <a:uFillTx/>
                  <a:latin typeface="+mn-lt"/>
                  <a:ea typeface="ＭＳ Ｐゴシック" charset="0"/>
                  <a:cs typeface="Arial" charset="0"/>
                </a:rPr>
                <a:t>private</a:t>
              </a:r>
              <a:r>
                <a:rPr kumimoji="0" lang="en-US" sz="2400" b="0" i="0" u="none" strike="noStrike" kern="0" cap="none" spc="0" normalizeH="0" baseline="0" noProof="0" dirty="0">
                  <a:ln>
                    <a:noFill/>
                  </a:ln>
                  <a:solidFill>
                    <a:srgbClr val="000000"/>
                  </a:solidFill>
                  <a:effectLst/>
                  <a:uLnTx/>
                  <a:uFillTx/>
                  <a:latin typeface="+mn-lt"/>
                  <a:ea typeface="ＭＳ Ｐゴシック" charset="0"/>
                  <a:cs typeface="Arial" charset="0"/>
                </a:rPr>
                <a:t> key </a:t>
              </a:r>
            </a:p>
          </p:txBody>
        </p:sp>
        <p:pic>
          <p:nvPicPr>
            <p:cNvPr id="70" name="Picture 25" descr="BS00768_[1]">
              <a:extLst>
                <a:ext uri="{FF2B5EF4-FFF2-40B4-BE49-F238E27FC236}">
                  <a16:creationId xmlns:a16="http://schemas.microsoft.com/office/drawing/2014/main" id="{E5AF231D-A446-4C40-90CA-324AE831D6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6971125" y="2340735"/>
              <a:ext cx="542925" cy="279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 name="Text Box 26">
              <a:extLst>
                <a:ext uri="{FF2B5EF4-FFF2-40B4-BE49-F238E27FC236}">
                  <a16:creationId xmlns:a16="http://schemas.microsoft.com/office/drawing/2014/main" id="{1FAC5085-46DD-834E-AC5E-9F54BBD89B96}"/>
                </a:ext>
              </a:extLst>
            </p:cNvPr>
            <p:cNvSpPr txBox="1">
              <a:spLocks noChangeArrowheads="1"/>
            </p:cNvSpPr>
            <p:nvPr/>
          </p:nvSpPr>
          <p:spPr bwMode="auto">
            <a:xfrm>
              <a:off x="7480712" y="2275647"/>
              <a:ext cx="42545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dirty="0">
                  <a:solidFill>
                    <a:srgbClr val="C00000"/>
                  </a:solidFill>
                  <a:latin typeface="Arial" charset="0"/>
                  <a:cs typeface="Arial" charset="0"/>
                </a:rPr>
                <a:t>K </a:t>
              </a:r>
            </a:p>
          </p:txBody>
        </p:sp>
        <p:sp>
          <p:nvSpPr>
            <p:cNvPr id="72" name="Text Box 27">
              <a:extLst>
                <a:ext uri="{FF2B5EF4-FFF2-40B4-BE49-F238E27FC236}">
                  <a16:creationId xmlns:a16="http://schemas.microsoft.com/office/drawing/2014/main" id="{B741F65D-D85A-BA44-A0EC-45B50137B17B}"/>
                </a:ext>
              </a:extLst>
            </p:cNvPr>
            <p:cNvSpPr txBox="1">
              <a:spLocks noChangeArrowheads="1"/>
            </p:cNvSpPr>
            <p:nvPr/>
          </p:nvSpPr>
          <p:spPr bwMode="auto">
            <a:xfrm>
              <a:off x="7768187" y="2467735"/>
              <a:ext cx="32226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B</a:t>
              </a:r>
            </a:p>
          </p:txBody>
        </p:sp>
        <p:sp>
          <p:nvSpPr>
            <p:cNvPr id="73" name="Text Box 28">
              <a:extLst>
                <a:ext uri="{FF2B5EF4-FFF2-40B4-BE49-F238E27FC236}">
                  <a16:creationId xmlns:a16="http://schemas.microsoft.com/office/drawing/2014/main" id="{B9C2DED2-A012-704E-B1B5-9CEE4CCC6AEA}"/>
                </a:ext>
              </a:extLst>
            </p:cNvPr>
            <p:cNvSpPr txBox="1">
              <a:spLocks noChangeArrowheads="1"/>
            </p:cNvSpPr>
            <p:nvPr/>
          </p:nvSpPr>
          <p:spPr bwMode="auto">
            <a:xfrm>
              <a:off x="7722012" y="2188335"/>
              <a:ext cx="2524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1600" dirty="0">
                  <a:solidFill>
                    <a:srgbClr val="C00000"/>
                  </a:solidFill>
                  <a:latin typeface="Arial" charset="0"/>
                  <a:cs typeface="Arial" charset="0"/>
                </a:rPr>
                <a:t>-</a:t>
              </a:r>
            </a:p>
          </p:txBody>
        </p:sp>
        <p:cxnSp>
          <p:nvCxnSpPr>
            <p:cNvPr id="100" name="Straight Arrow Connector 99">
              <a:extLst>
                <a:ext uri="{FF2B5EF4-FFF2-40B4-BE49-F238E27FC236}">
                  <a16:creationId xmlns:a16="http://schemas.microsoft.com/office/drawing/2014/main" id="{6633644F-66D9-7E4F-AA09-88F31F1C5629}"/>
                </a:ext>
              </a:extLst>
            </p:cNvPr>
            <p:cNvCxnSpPr>
              <a:cxnSpLocks/>
            </p:cNvCxnSpPr>
            <p:nvPr/>
          </p:nvCxnSpPr>
          <p:spPr>
            <a:xfrm>
              <a:off x="7075344" y="2729947"/>
              <a:ext cx="0" cy="821635"/>
            </a:xfrm>
            <a:prstGeom prst="straightConnector1">
              <a:avLst/>
            </a:prstGeom>
            <a:ln w="285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B885D9E5-7152-6747-B8FD-477ED3BBE526}"/>
              </a:ext>
            </a:extLst>
          </p:cNvPr>
          <p:cNvSpPr txBox="1"/>
          <p:nvPr/>
        </p:nvSpPr>
        <p:spPr>
          <a:xfrm>
            <a:off x="914400" y="4942583"/>
            <a:ext cx="11396870" cy="1446550"/>
          </a:xfrm>
          <a:prstGeom prst="rect">
            <a:avLst/>
          </a:prstGeom>
          <a:noFill/>
        </p:spPr>
        <p:txBody>
          <a:bodyPr wrap="square" rtlCol="0">
            <a:spAutoFit/>
          </a:bodyPr>
          <a:lstStyle/>
          <a:p>
            <a:r>
              <a:rPr lang="en-US" sz="3600" i="1" dirty="0">
                <a:solidFill>
                  <a:srgbClr val="C00000"/>
                </a:solidFill>
              </a:rPr>
              <a:t>Wow</a:t>
            </a:r>
            <a:r>
              <a:rPr lang="en-US" sz="2800" dirty="0"/>
              <a:t> - public key cryptography revolutionized 2000-year-old (previously only symmetric key) cryptography!</a:t>
            </a:r>
          </a:p>
          <a:p>
            <a:pPr marL="457200" indent="-219075">
              <a:buClr>
                <a:srgbClr val="0012A0"/>
              </a:buClr>
              <a:buFont typeface="Arial" panose="020B0604020202020204" pitchFamily="34" charset="0"/>
              <a:buChar char="•"/>
            </a:pPr>
            <a:r>
              <a:rPr lang="en-US" sz="2400" dirty="0"/>
              <a:t>similar ideas emerged at roughly same time, independently in US and UK (classified)</a:t>
            </a:r>
          </a:p>
        </p:txBody>
      </p:sp>
    </p:spTree>
    <p:extLst>
      <p:ext uri="{BB962C8B-B14F-4D97-AF65-F5344CB8AC3E}">
        <p14:creationId xmlns:p14="http://schemas.microsoft.com/office/powerpoint/2010/main" val="336426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dissolve">
                                      <p:cBhvr>
                                        <p:cTn id="7" dur="500"/>
                                        <p:tgtEl>
                                          <p:spTgt spid="10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animEffect transition="in" filter="dissolve">
                                      <p:cBhvr>
                                        <p:cTn id="12" dur="500"/>
                                        <p:tgtEl>
                                          <p:spTgt spid="10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5"/>
                                        </p:tgtEl>
                                        <p:attrNameLst>
                                          <p:attrName>style.visibility</p:attrName>
                                        </p:attrNameLst>
                                      </p:cBhvr>
                                      <p:to>
                                        <p:strVal val="visible"/>
                                      </p:to>
                                    </p:set>
                                    <p:animEffect transition="in" filter="dissolve">
                                      <p:cBhvr>
                                        <p:cTn id="17" dur="500"/>
                                        <p:tgtEl>
                                          <p:spTgt spid="10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dissolve">
                                      <p:cBhvr>
                                        <p:cTn id="22" dur="500"/>
                                        <p:tgtEl>
                                          <p:spTgt spid="7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8"/>
                                        </p:tgtEl>
                                        <p:attrNameLst>
                                          <p:attrName>style.visibility</p:attrName>
                                        </p:attrNameLst>
                                      </p:cBhvr>
                                      <p:to>
                                        <p:strVal val="visible"/>
                                      </p:to>
                                    </p:set>
                                    <p:animEffect transition="in" filter="dissolve">
                                      <p:cBhvr>
                                        <p:cTn id="2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Public key encryption algorithms</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31</a:t>
            </a:fld>
            <a:endParaRPr lang="en-US" dirty="0"/>
          </a:p>
        </p:txBody>
      </p:sp>
      <p:sp>
        <p:nvSpPr>
          <p:cNvPr id="54" name="Text Box 11">
            <a:extLst>
              <a:ext uri="{FF2B5EF4-FFF2-40B4-BE49-F238E27FC236}">
                <a16:creationId xmlns:a16="http://schemas.microsoft.com/office/drawing/2014/main" id="{68E03A47-9B3A-794E-BFF5-44DDE4859D40}"/>
              </a:ext>
            </a:extLst>
          </p:cNvPr>
          <p:cNvSpPr txBox="1">
            <a:spLocks noChangeArrowheads="1"/>
          </p:cNvSpPr>
          <p:nvPr/>
        </p:nvSpPr>
        <p:spPr bwMode="auto">
          <a:xfrm>
            <a:off x="1589892" y="1419225"/>
            <a:ext cx="254736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latin typeface="+mn-lt"/>
                <a:cs typeface="Arial" charset="0"/>
              </a:rPr>
              <a:t>requirements:</a:t>
            </a:r>
            <a:endParaRPr lang="en-US" sz="2800" dirty="0">
              <a:latin typeface="+mn-lt"/>
              <a:cs typeface="Arial" charset="0"/>
            </a:endParaRPr>
          </a:p>
        </p:txBody>
      </p:sp>
      <p:sp>
        <p:nvSpPr>
          <p:cNvPr id="81" name="Text Box 18">
            <a:extLst>
              <a:ext uri="{FF2B5EF4-FFF2-40B4-BE49-F238E27FC236}">
                <a16:creationId xmlns:a16="http://schemas.microsoft.com/office/drawing/2014/main" id="{16426DFD-7F5D-9146-B5B8-6BE82E3AC606}"/>
              </a:ext>
            </a:extLst>
          </p:cNvPr>
          <p:cNvSpPr txBox="1">
            <a:spLocks noChangeArrowheads="1"/>
          </p:cNvSpPr>
          <p:nvPr/>
        </p:nvSpPr>
        <p:spPr bwMode="auto">
          <a:xfrm>
            <a:off x="2401267" y="5138599"/>
            <a:ext cx="671036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600" dirty="0">
                <a:solidFill>
                  <a:srgbClr val="C00000"/>
                </a:solidFill>
                <a:latin typeface="+mn-lt"/>
              </a:rPr>
              <a:t>RSA: </a:t>
            </a:r>
            <a:r>
              <a:rPr lang="en-US" sz="3200" dirty="0">
                <a:latin typeface="+mn-lt"/>
              </a:rPr>
              <a:t>Rivest, Shamir, Adelson algorithm</a:t>
            </a:r>
            <a:endParaRPr lang="en-US" sz="2800" dirty="0">
              <a:latin typeface="+mn-lt"/>
            </a:endParaRPr>
          </a:p>
        </p:txBody>
      </p:sp>
      <p:grpSp>
        <p:nvGrpSpPr>
          <p:cNvPr id="5" name="Group 4">
            <a:extLst>
              <a:ext uri="{FF2B5EF4-FFF2-40B4-BE49-F238E27FC236}">
                <a16:creationId xmlns:a16="http://schemas.microsoft.com/office/drawing/2014/main" id="{871C51F8-6912-1D42-B41F-94408FFBF31D}"/>
              </a:ext>
            </a:extLst>
          </p:cNvPr>
          <p:cNvGrpSpPr/>
          <p:nvPr/>
        </p:nvGrpSpPr>
        <p:grpSpPr>
          <a:xfrm>
            <a:off x="2577341" y="1856339"/>
            <a:ext cx="6131823" cy="1761575"/>
            <a:chOff x="2577341" y="1856339"/>
            <a:chExt cx="6131823" cy="1761575"/>
          </a:xfrm>
        </p:grpSpPr>
        <p:sp>
          <p:nvSpPr>
            <p:cNvPr id="55" name="Oval 13">
              <a:extLst>
                <a:ext uri="{FF2B5EF4-FFF2-40B4-BE49-F238E27FC236}">
                  <a16:creationId xmlns:a16="http://schemas.microsoft.com/office/drawing/2014/main" id="{8759335D-10E6-8E46-9BB4-AB2699D2E5F3}"/>
                </a:ext>
              </a:extLst>
            </p:cNvPr>
            <p:cNvSpPr>
              <a:spLocks noChangeArrowheads="1"/>
            </p:cNvSpPr>
            <p:nvPr/>
          </p:nvSpPr>
          <p:spPr bwMode="auto">
            <a:xfrm>
              <a:off x="2577341" y="2179085"/>
              <a:ext cx="552450" cy="517525"/>
            </a:xfrm>
            <a:prstGeom prst="ellipse">
              <a:avLst/>
            </a:prstGeom>
            <a:solidFill>
              <a:srgbClr val="FFFFFF"/>
            </a:solidFill>
            <a:ln w="34925">
              <a:solidFill>
                <a:srgbClr val="0012A0"/>
              </a:solidFill>
              <a:round/>
              <a:headEnd/>
              <a:tailEnd/>
            </a:ln>
          </p:spPr>
          <p:txBody>
            <a:bodyPr wrap="none" anchor="ctr"/>
            <a:lstStyle/>
            <a:p>
              <a:endParaRPr lang="en-US" dirty="0">
                <a:solidFill>
                  <a:srgbClr val="000099"/>
                </a:solidFill>
                <a:cs typeface="Arial" charset="0"/>
              </a:endParaRPr>
            </a:p>
          </p:txBody>
        </p:sp>
        <p:sp>
          <p:nvSpPr>
            <p:cNvPr id="58" name="Text Box 14">
              <a:extLst>
                <a:ext uri="{FF2B5EF4-FFF2-40B4-BE49-F238E27FC236}">
                  <a16:creationId xmlns:a16="http://schemas.microsoft.com/office/drawing/2014/main" id="{C92F4D5F-E3F2-414D-9260-894C3CB63397}"/>
                </a:ext>
              </a:extLst>
            </p:cNvPr>
            <p:cNvSpPr txBox="1">
              <a:spLocks noChangeArrowheads="1"/>
            </p:cNvSpPr>
            <p:nvPr/>
          </p:nvSpPr>
          <p:spPr bwMode="auto">
            <a:xfrm>
              <a:off x="2671449" y="2179085"/>
              <a:ext cx="36740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99"/>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0012A0"/>
                  </a:solidFill>
                  <a:latin typeface="+mn-lt"/>
                  <a:cs typeface="Arial" charset="0"/>
                </a:rPr>
                <a:t>1</a:t>
              </a:r>
              <a:endParaRPr lang="en-US" sz="2400" dirty="0">
                <a:solidFill>
                  <a:srgbClr val="0012A0"/>
                </a:solidFill>
                <a:latin typeface="+mn-lt"/>
                <a:cs typeface="Arial" charset="0"/>
              </a:endParaRPr>
            </a:p>
          </p:txBody>
        </p:sp>
        <p:grpSp>
          <p:nvGrpSpPr>
            <p:cNvPr id="3" name="Group 2">
              <a:extLst>
                <a:ext uri="{FF2B5EF4-FFF2-40B4-BE49-F238E27FC236}">
                  <a16:creationId xmlns:a16="http://schemas.microsoft.com/office/drawing/2014/main" id="{B47C5FB7-A5B2-B344-AFD6-9E724B658B39}"/>
                </a:ext>
              </a:extLst>
            </p:cNvPr>
            <p:cNvGrpSpPr/>
            <p:nvPr/>
          </p:nvGrpSpPr>
          <p:grpSpPr>
            <a:xfrm>
              <a:off x="3089414" y="1856339"/>
              <a:ext cx="5619750" cy="1761575"/>
              <a:chOff x="3155674" y="1856339"/>
              <a:chExt cx="5619750" cy="1761575"/>
            </a:xfrm>
          </p:grpSpPr>
          <p:sp>
            <p:nvSpPr>
              <p:cNvPr id="44" name="Rectangle 3">
                <a:extLst>
                  <a:ext uri="{FF2B5EF4-FFF2-40B4-BE49-F238E27FC236}">
                    <a16:creationId xmlns:a16="http://schemas.microsoft.com/office/drawing/2014/main" id="{CA2DA16D-E37C-234A-A7B1-3797CF3FF0BC}"/>
                  </a:ext>
                </a:extLst>
              </p:cNvPr>
              <p:cNvSpPr txBox="1">
                <a:spLocks noChangeArrowheads="1"/>
              </p:cNvSpPr>
              <p:nvPr/>
            </p:nvSpPr>
            <p:spPr>
              <a:xfrm>
                <a:off x="3155674" y="2182812"/>
                <a:ext cx="5619750" cy="62547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cs typeface="Arial" charset="0"/>
                  </a:rPr>
                  <a:t>need K  ( ) and K  ( ) such that</a:t>
                </a:r>
              </a:p>
            </p:txBody>
          </p:sp>
          <p:sp>
            <p:nvSpPr>
              <p:cNvPr id="45" name="Text Box 4">
                <a:extLst>
                  <a:ext uri="{FF2B5EF4-FFF2-40B4-BE49-F238E27FC236}">
                    <a16:creationId xmlns:a16="http://schemas.microsoft.com/office/drawing/2014/main" id="{95278E0E-E4B9-CE4C-B839-ED5B84E6F5AC}"/>
                  </a:ext>
                </a:extLst>
              </p:cNvPr>
              <p:cNvSpPr txBox="1">
                <a:spLocks noChangeArrowheads="1"/>
              </p:cNvSpPr>
              <p:nvPr/>
            </p:nvSpPr>
            <p:spPr bwMode="auto">
              <a:xfrm>
                <a:off x="4287291" y="2406650"/>
                <a:ext cx="3513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B</a:t>
                </a:r>
              </a:p>
            </p:txBody>
          </p:sp>
          <p:sp>
            <p:nvSpPr>
              <p:cNvPr id="46" name="Text Box 5">
                <a:extLst>
                  <a:ext uri="{FF2B5EF4-FFF2-40B4-BE49-F238E27FC236}">
                    <a16:creationId xmlns:a16="http://schemas.microsoft.com/office/drawing/2014/main" id="{107916C1-001A-F244-A971-628BF84CD7C8}"/>
                  </a:ext>
                </a:extLst>
              </p:cNvPr>
              <p:cNvSpPr txBox="1">
                <a:spLocks noChangeArrowheads="1"/>
              </p:cNvSpPr>
              <p:nvPr/>
            </p:nvSpPr>
            <p:spPr bwMode="auto">
              <a:xfrm>
                <a:off x="5889079" y="2444750"/>
                <a:ext cx="3513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B</a:t>
                </a:r>
              </a:p>
            </p:txBody>
          </p:sp>
          <p:sp>
            <p:nvSpPr>
              <p:cNvPr id="47" name="Text Box 6">
                <a:extLst>
                  <a:ext uri="{FF2B5EF4-FFF2-40B4-BE49-F238E27FC236}">
                    <a16:creationId xmlns:a16="http://schemas.microsoft.com/office/drawing/2014/main" id="{F9C7534C-C712-0C4D-826C-FA84E56AAFEE}"/>
                  </a:ext>
                </a:extLst>
              </p:cNvPr>
              <p:cNvSpPr txBox="1">
                <a:spLocks noChangeArrowheads="1"/>
              </p:cNvSpPr>
              <p:nvPr/>
            </p:nvSpPr>
            <p:spPr bwMode="auto">
              <a:xfrm>
                <a:off x="4693401" y="1856339"/>
                <a:ext cx="34015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4800" dirty="0">
                    <a:latin typeface="+mn-lt"/>
                    <a:cs typeface="Arial" charset="0"/>
                  </a:rPr>
                  <a:t>.</a:t>
                </a:r>
                <a:endParaRPr lang="en-US" sz="2400" dirty="0">
                  <a:latin typeface="+mn-lt"/>
                  <a:cs typeface="Arial" charset="0"/>
                </a:endParaRPr>
              </a:p>
            </p:txBody>
          </p:sp>
          <p:sp>
            <p:nvSpPr>
              <p:cNvPr id="48" name="Text Box 7">
                <a:extLst>
                  <a:ext uri="{FF2B5EF4-FFF2-40B4-BE49-F238E27FC236}">
                    <a16:creationId xmlns:a16="http://schemas.microsoft.com/office/drawing/2014/main" id="{130DAE2D-652A-D64A-A8CF-1577E0BDD244}"/>
                  </a:ext>
                </a:extLst>
              </p:cNvPr>
              <p:cNvSpPr txBox="1">
                <a:spLocks noChangeArrowheads="1"/>
              </p:cNvSpPr>
              <p:nvPr/>
            </p:nvSpPr>
            <p:spPr bwMode="auto">
              <a:xfrm>
                <a:off x="6237968" y="1881187"/>
                <a:ext cx="34015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4800" dirty="0">
                    <a:latin typeface="+mn-lt"/>
                    <a:cs typeface="Arial" charset="0"/>
                  </a:rPr>
                  <a:t>.</a:t>
                </a:r>
                <a:endParaRPr lang="en-US" sz="2400" dirty="0">
                  <a:latin typeface="+mn-lt"/>
                  <a:cs typeface="Arial" charset="0"/>
                </a:endParaRPr>
              </a:p>
            </p:txBody>
          </p:sp>
          <p:sp>
            <p:nvSpPr>
              <p:cNvPr id="82" name="Text Box 19">
                <a:extLst>
                  <a:ext uri="{FF2B5EF4-FFF2-40B4-BE49-F238E27FC236}">
                    <a16:creationId xmlns:a16="http://schemas.microsoft.com/office/drawing/2014/main" id="{7113FF55-E386-0E45-AEE7-2E3FA7DA34FD}"/>
                  </a:ext>
                </a:extLst>
              </p:cNvPr>
              <p:cNvSpPr txBox="1">
                <a:spLocks noChangeArrowheads="1"/>
              </p:cNvSpPr>
              <p:nvPr/>
            </p:nvSpPr>
            <p:spPr bwMode="auto">
              <a:xfrm>
                <a:off x="4472089" y="1943100"/>
                <a:ext cx="3385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a:t>
                </a:r>
              </a:p>
            </p:txBody>
          </p:sp>
          <p:sp>
            <p:nvSpPr>
              <p:cNvPr id="92" name="Text Box 20">
                <a:extLst>
                  <a:ext uri="{FF2B5EF4-FFF2-40B4-BE49-F238E27FC236}">
                    <a16:creationId xmlns:a16="http://schemas.microsoft.com/office/drawing/2014/main" id="{F00B9A6A-EC0B-3346-8BFB-801B41933E76}"/>
                  </a:ext>
                </a:extLst>
              </p:cNvPr>
              <p:cNvSpPr txBox="1">
                <a:spLocks noChangeArrowheads="1"/>
              </p:cNvSpPr>
              <p:nvPr/>
            </p:nvSpPr>
            <p:spPr bwMode="auto">
              <a:xfrm>
                <a:off x="6000129" y="1943100"/>
                <a:ext cx="29527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latin typeface="+mn-lt"/>
                    <a:cs typeface="Arial" charset="0"/>
                  </a:rPr>
                  <a:t>-</a:t>
                </a:r>
              </a:p>
            </p:txBody>
          </p:sp>
          <p:grpSp>
            <p:nvGrpSpPr>
              <p:cNvPr id="93" name="Group 21">
                <a:extLst>
                  <a:ext uri="{FF2B5EF4-FFF2-40B4-BE49-F238E27FC236}">
                    <a16:creationId xmlns:a16="http://schemas.microsoft.com/office/drawing/2014/main" id="{575E144C-05EB-1D4D-B765-49E6255B1C7F}"/>
                  </a:ext>
                </a:extLst>
              </p:cNvPr>
              <p:cNvGrpSpPr>
                <a:grpSpLocks/>
              </p:cNvGrpSpPr>
              <p:nvPr/>
            </p:nvGrpSpPr>
            <p:grpSpPr bwMode="auto">
              <a:xfrm>
                <a:off x="4262162" y="2605088"/>
                <a:ext cx="2903539" cy="1012826"/>
                <a:chOff x="1317" y="1706"/>
                <a:chExt cx="1829" cy="638"/>
              </a:xfrm>
            </p:grpSpPr>
            <p:grpSp>
              <p:nvGrpSpPr>
                <p:cNvPr id="95" name="Group 22">
                  <a:extLst>
                    <a:ext uri="{FF2B5EF4-FFF2-40B4-BE49-F238E27FC236}">
                      <a16:creationId xmlns:a16="http://schemas.microsoft.com/office/drawing/2014/main" id="{DD517EF7-D86B-F54D-A42C-9E0AB21DAA51}"/>
                    </a:ext>
                  </a:extLst>
                </p:cNvPr>
                <p:cNvGrpSpPr>
                  <a:grpSpLocks/>
                </p:cNvGrpSpPr>
                <p:nvPr/>
              </p:nvGrpSpPr>
              <p:grpSpPr bwMode="auto">
                <a:xfrm>
                  <a:off x="1317" y="1841"/>
                  <a:ext cx="1829" cy="503"/>
                  <a:chOff x="1688" y="1463"/>
                  <a:chExt cx="1829" cy="503"/>
                </a:xfrm>
              </p:grpSpPr>
              <p:sp>
                <p:nvSpPr>
                  <p:cNvPr id="99" name="Text Box 23">
                    <a:extLst>
                      <a:ext uri="{FF2B5EF4-FFF2-40B4-BE49-F238E27FC236}">
                        <a16:creationId xmlns:a16="http://schemas.microsoft.com/office/drawing/2014/main" id="{9C8D92BF-6B25-834E-B350-8B4E945BA405}"/>
                      </a:ext>
                    </a:extLst>
                  </p:cNvPr>
                  <p:cNvSpPr txBox="1">
                    <a:spLocks noChangeArrowheads="1"/>
                  </p:cNvSpPr>
                  <p:nvPr/>
                </p:nvSpPr>
                <p:spPr bwMode="auto">
                  <a:xfrm>
                    <a:off x="1688" y="1463"/>
                    <a:ext cx="1829"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solidFill>
                          <a:srgbClr val="C00000"/>
                        </a:solidFill>
                        <a:latin typeface="+mn-lt"/>
                        <a:cs typeface="Arial" charset="0"/>
                      </a:rPr>
                      <a:t>K  (K   (m))  =  m </a:t>
                    </a:r>
                  </a:p>
                </p:txBody>
              </p:sp>
              <p:sp>
                <p:nvSpPr>
                  <p:cNvPr id="101" name="Text Box 24">
                    <a:extLst>
                      <a:ext uri="{FF2B5EF4-FFF2-40B4-BE49-F238E27FC236}">
                        <a16:creationId xmlns:a16="http://schemas.microsoft.com/office/drawing/2014/main" id="{9882DCB3-D7A7-F041-A7C4-765BE0D36173}"/>
                      </a:ext>
                    </a:extLst>
                  </p:cNvPr>
                  <p:cNvSpPr txBox="1">
                    <a:spLocks noChangeArrowheads="1"/>
                  </p:cNvSpPr>
                  <p:nvPr/>
                </p:nvSpPr>
                <p:spPr bwMode="auto">
                  <a:xfrm>
                    <a:off x="2181" y="1634"/>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102" name="Text Box 25">
                    <a:extLst>
                      <a:ext uri="{FF2B5EF4-FFF2-40B4-BE49-F238E27FC236}">
                        <a16:creationId xmlns:a16="http://schemas.microsoft.com/office/drawing/2014/main" id="{53A078BB-04F6-AD4C-8010-FB1C4E866300}"/>
                      </a:ext>
                    </a:extLst>
                  </p:cNvPr>
                  <p:cNvSpPr txBox="1">
                    <a:spLocks noChangeArrowheads="1"/>
                  </p:cNvSpPr>
                  <p:nvPr/>
                </p:nvSpPr>
                <p:spPr bwMode="auto">
                  <a:xfrm>
                    <a:off x="1839" y="1636"/>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grpSp>
            <p:sp>
              <p:nvSpPr>
                <p:cNvPr id="97" name="Text Box 26">
                  <a:extLst>
                    <a:ext uri="{FF2B5EF4-FFF2-40B4-BE49-F238E27FC236}">
                      <a16:creationId xmlns:a16="http://schemas.microsoft.com/office/drawing/2014/main" id="{81B0E173-437B-944D-AFC7-1191728D2CCE}"/>
                    </a:ext>
                  </a:extLst>
                </p:cNvPr>
                <p:cNvSpPr txBox="1">
                  <a:spLocks noChangeArrowheads="1"/>
                </p:cNvSpPr>
                <p:nvPr/>
              </p:nvSpPr>
              <p:spPr bwMode="auto">
                <a:xfrm>
                  <a:off x="1519" y="1706"/>
                  <a:ext cx="186"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98" name="Text Box 27">
                  <a:extLst>
                    <a:ext uri="{FF2B5EF4-FFF2-40B4-BE49-F238E27FC236}">
                      <a16:creationId xmlns:a16="http://schemas.microsoft.com/office/drawing/2014/main" id="{873C3E9B-7D7E-0F45-825C-CB01E679ED88}"/>
                    </a:ext>
                  </a:extLst>
                </p:cNvPr>
                <p:cNvSpPr txBox="1">
                  <a:spLocks noChangeArrowheads="1"/>
                </p:cNvSpPr>
                <p:nvPr/>
              </p:nvSpPr>
              <p:spPr bwMode="auto">
                <a:xfrm>
                  <a:off x="1828" y="1722"/>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grpSp>
        </p:grpSp>
      </p:grpSp>
      <p:grpSp>
        <p:nvGrpSpPr>
          <p:cNvPr id="6" name="Group 5">
            <a:extLst>
              <a:ext uri="{FF2B5EF4-FFF2-40B4-BE49-F238E27FC236}">
                <a16:creationId xmlns:a16="http://schemas.microsoft.com/office/drawing/2014/main" id="{8AB37BF4-ADC0-7C4A-B2EE-07083244021D}"/>
              </a:ext>
            </a:extLst>
          </p:cNvPr>
          <p:cNvGrpSpPr/>
          <p:nvPr/>
        </p:nvGrpSpPr>
        <p:grpSpPr>
          <a:xfrm>
            <a:off x="2571474" y="3605764"/>
            <a:ext cx="8414577" cy="1331477"/>
            <a:chOff x="2571474" y="3605764"/>
            <a:chExt cx="8414577" cy="1331477"/>
          </a:xfrm>
        </p:grpSpPr>
        <p:sp>
          <p:nvSpPr>
            <p:cNvPr id="50" name="Rectangle 8">
              <a:extLst>
                <a:ext uri="{FF2B5EF4-FFF2-40B4-BE49-F238E27FC236}">
                  <a16:creationId xmlns:a16="http://schemas.microsoft.com/office/drawing/2014/main" id="{58F91EC6-E6B4-924D-9AB5-CE96A06FA3F7}"/>
                </a:ext>
              </a:extLst>
            </p:cNvPr>
            <p:cNvSpPr>
              <a:spLocks noChangeArrowheads="1"/>
            </p:cNvSpPr>
            <p:nvPr/>
          </p:nvSpPr>
          <p:spPr bwMode="auto">
            <a:xfrm>
              <a:off x="3177898" y="3741737"/>
              <a:ext cx="7808153" cy="625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spcBef>
                  <a:spcPct val="20000"/>
                </a:spcBef>
                <a:buClr>
                  <a:schemeClr val="accent2"/>
                </a:buClr>
                <a:buSzPct val="85000"/>
                <a:buFont typeface="ZapfDingbats" charset="0"/>
                <a:buNone/>
              </a:pPr>
              <a:r>
                <a:rPr lang="en-US" sz="3200" dirty="0">
                  <a:cs typeface="Arial" charset="0"/>
                </a:rPr>
                <a:t>given public key K  , it should be impossible to compute private key K  </a:t>
              </a:r>
            </a:p>
          </p:txBody>
        </p:sp>
        <p:sp>
          <p:nvSpPr>
            <p:cNvPr id="51" name="Text Box 9">
              <a:extLst>
                <a:ext uri="{FF2B5EF4-FFF2-40B4-BE49-F238E27FC236}">
                  <a16:creationId xmlns:a16="http://schemas.microsoft.com/office/drawing/2014/main" id="{9C99D718-344C-E14D-8E0F-802BD4E0DC17}"/>
                </a:ext>
              </a:extLst>
            </p:cNvPr>
            <p:cNvSpPr txBox="1">
              <a:spLocks noChangeArrowheads="1"/>
            </p:cNvSpPr>
            <p:nvPr/>
          </p:nvSpPr>
          <p:spPr bwMode="auto">
            <a:xfrm>
              <a:off x="7206392" y="4475576"/>
              <a:ext cx="35137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B</a:t>
              </a:r>
            </a:p>
          </p:txBody>
        </p:sp>
        <p:sp>
          <p:nvSpPr>
            <p:cNvPr id="53" name="Text Box 10">
              <a:extLst>
                <a:ext uri="{FF2B5EF4-FFF2-40B4-BE49-F238E27FC236}">
                  <a16:creationId xmlns:a16="http://schemas.microsoft.com/office/drawing/2014/main" id="{0896A106-22CD-5A42-9112-99A6540B9EFD}"/>
                </a:ext>
              </a:extLst>
            </p:cNvPr>
            <p:cNvSpPr txBox="1">
              <a:spLocks noChangeArrowheads="1"/>
            </p:cNvSpPr>
            <p:nvPr/>
          </p:nvSpPr>
          <p:spPr bwMode="auto">
            <a:xfrm>
              <a:off x="6056037" y="3965092"/>
              <a:ext cx="433387"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B</a:t>
              </a:r>
            </a:p>
          </p:txBody>
        </p:sp>
        <p:grpSp>
          <p:nvGrpSpPr>
            <p:cNvPr id="59" name="Group 15">
              <a:extLst>
                <a:ext uri="{FF2B5EF4-FFF2-40B4-BE49-F238E27FC236}">
                  <a16:creationId xmlns:a16="http://schemas.microsoft.com/office/drawing/2014/main" id="{755F3E15-FB06-3341-8DFF-070377E83654}"/>
                </a:ext>
              </a:extLst>
            </p:cNvPr>
            <p:cNvGrpSpPr>
              <a:grpSpLocks/>
            </p:cNvGrpSpPr>
            <p:nvPr/>
          </p:nvGrpSpPr>
          <p:grpSpPr bwMode="auto">
            <a:xfrm>
              <a:off x="2571474" y="3773624"/>
              <a:ext cx="552450" cy="523875"/>
              <a:chOff x="481" y="1776"/>
              <a:chExt cx="348" cy="330"/>
            </a:xfrm>
          </p:grpSpPr>
          <p:sp>
            <p:nvSpPr>
              <p:cNvPr id="61" name="Oval 16">
                <a:extLst>
                  <a:ext uri="{FF2B5EF4-FFF2-40B4-BE49-F238E27FC236}">
                    <a16:creationId xmlns:a16="http://schemas.microsoft.com/office/drawing/2014/main" id="{BB89F9D0-3AC7-ED46-8A4A-CD7D6525741E}"/>
                  </a:ext>
                </a:extLst>
              </p:cNvPr>
              <p:cNvSpPr>
                <a:spLocks noChangeArrowheads="1"/>
              </p:cNvSpPr>
              <p:nvPr/>
            </p:nvSpPr>
            <p:spPr bwMode="auto">
              <a:xfrm>
                <a:off x="481" y="1778"/>
                <a:ext cx="348" cy="326"/>
              </a:xfrm>
              <a:prstGeom prst="ellipse">
                <a:avLst/>
              </a:prstGeom>
              <a:solidFill>
                <a:srgbClr val="FFFFFF"/>
              </a:solidFill>
              <a:ln w="34925">
                <a:solidFill>
                  <a:srgbClr val="000099"/>
                </a:solidFill>
                <a:round/>
                <a:headEnd/>
                <a:tailEnd/>
              </a:ln>
            </p:spPr>
            <p:txBody>
              <a:bodyPr wrap="none" anchor="ctr"/>
              <a:lstStyle/>
              <a:p>
                <a:endParaRPr lang="en-US" dirty="0">
                  <a:solidFill>
                    <a:srgbClr val="000099"/>
                  </a:solidFill>
                  <a:cs typeface="Arial" charset="0"/>
                </a:endParaRPr>
              </a:p>
            </p:txBody>
          </p:sp>
          <p:sp>
            <p:nvSpPr>
              <p:cNvPr id="80" name="Text Box 17">
                <a:extLst>
                  <a:ext uri="{FF2B5EF4-FFF2-40B4-BE49-F238E27FC236}">
                    <a16:creationId xmlns:a16="http://schemas.microsoft.com/office/drawing/2014/main" id="{3BA80475-B13A-DF44-A883-CCF63CDF220F}"/>
                  </a:ext>
                </a:extLst>
              </p:cNvPr>
              <p:cNvSpPr txBox="1">
                <a:spLocks noChangeArrowheads="1"/>
              </p:cNvSpPr>
              <p:nvPr/>
            </p:nvSpPr>
            <p:spPr bwMode="auto">
              <a:xfrm>
                <a:off x="552" y="1776"/>
                <a:ext cx="231"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99"/>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0012A0"/>
                    </a:solidFill>
                    <a:latin typeface="+mn-lt"/>
                    <a:cs typeface="Arial" charset="0"/>
                  </a:rPr>
                  <a:t>2</a:t>
                </a:r>
                <a:endParaRPr lang="en-US" sz="2400" dirty="0">
                  <a:solidFill>
                    <a:srgbClr val="0012A0"/>
                  </a:solidFill>
                  <a:latin typeface="+mn-lt"/>
                  <a:cs typeface="Arial" charset="0"/>
                </a:endParaRPr>
              </a:p>
            </p:txBody>
          </p:sp>
        </p:grpSp>
        <p:sp>
          <p:nvSpPr>
            <p:cNvPr id="103" name="Text Box 28">
              <a:extLst>
                <a:ext uri="{FF2B5EF4-FFF2-40B4-BE49-F238E27FC236}">
                  <a16:creationId xmlns:a16="http://schemas.microsoft.com/office/drawing/2014/main" id="{FDDA8894-CCE9-4F4F-B6BC-4038E8E7F64D}"/>
                </a:ext>
              </a:extLst>
            </p:cNvPr>
            <p:cNvSpPr txBox="1">
              <a:spLocks noChangeArrowheads="1"/>
            </p:cNvSpPr>
            <p:nvPr/>
          </p:nvSpPr>
          <p:spPr bwMode="auto">
            <a:xfrm>
              <a:off x="6086715" y="3605764"/>
              <a:ext cx="33855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a:t>
              </a:r>
            </a:p>
          </p:txBody>
        </p:sp>
        <p:sp>
          <p:nvSpPr>
            <p:cNvPr id="109" name="Text Box 29">
              <a:extLst>
                <a:ext uri="{FF2B5EF4-FFF2-40B4-BE49-F238E27FC236}">
                  <a16:creationId xmlns:a16="http://schemas.microsoft.com/office/drawing/2014/main" id="{1C616302-4F70-464A-984D-28E0A0946A29}"/>
                </a:ext>
              </a:extLst>
            </p:cNvPr>
            <p:cNvSpPr txBox="1">
              <a:spLocks noChangeArrowheads="1"/>
            </p:cNvSpPr>
            <p:nvPr/>
          </p:nvSpPr>
          <p:spPr bwMode="auto">
            <a:xfrm>
              <a:off x="7185232" y="4070764"/>
              <a:ext cx="285750" cy="460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latin typeface="+mn-lt"/>
                  <a:cs typeface="Arial" charset="0"/>
                </a:rPr>
                <a:t>-</a:t>
              </a:r>
            </a:p>
          </p:txBody>
        </p:sp>
      </p:grpSp>
    </p:spTree>
    <p:extLst>
      <p:ext uri="{BB962C8B-B14F-4D97-AF65-F5344CB8AC3E}">
        <p14:creationId xmlns:p14="http://schemas.microsoft.com/office/powerpoint/2010/main" val="16317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dissolv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Prerequisite: modular arithmetic</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32</a:t>
            </a:fld>
            <a:endParaRPr lang="en-US" dirty="0"/>
          </a:p>
        </p:txBody>
      </p:sp>
      <p:sp>
        <p:nvSpPr>
          <p:cNvPr id="33" name="Rectangle 3">
            <a:extLst>
              <a:ext uri="{FF2B5EF4-FFF2-40B4-BE49-F238E27FC236}">
                <a16:creationId xmlns:a16="http://schemas.microsoft.com/office/drawing/2014/main" id="{08911B89-9610-2444-AA32-6F70FF90FBCC}"/>
              </a:ext>
            </a:extLst>
          </p:cNvPr>
          <p:cNvSpPr txBox="1">
            <a:spLocks noChangeArrowheads="1"/>
          </p:cNvSpPr>
          <p:nvPr/>
        </p:nvSpPr>
        <p:spPr>
          <a:xfrm>
            <a:off x="957470" y="1414670"/>
            <a:ext cx="7924800" cy="499938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7813" indent="-277813"/>
            <a:r>
              <a:rPr lang="en-US" sz="3200" dirty="0"/>
              <a:t>x mod n = remainder of x when divide by n</a:t>
            </a:r>
          </a:p>
          <a:p>
            <a:pPr marL="277813" indent="-277813"/>
            <a:r>
              <a:rPr lang="en-US" sz="3200" dirty="0"/>
              <a:t>facts:</a:t>
            </a:r>
          </a:p>
          <a:p>
            <a:pPr marL="277813" lvl="1" indent="60325">
              <a:buFont typeface="Wingdings" charset="0"/>
              <a:buNone/>
            </a:pPr>
            <a:r>
              <a:rPr lang="en-US" sz="2800" dirty="0">
                <a:solidFill>
                  <a:srgbClr val="000099"/>
                </a:solidFill>
              </a:rPr>
              <a:t>[(a mod n) + (b mod n)] mod n = (a+b) mod n</a:t>
            </a:r>
          </a:p>
          <a:p>
            <a:pPr marL="277813" lvl="1" indent="60325">
              <a:buFont typeface="Wingdings" charset="0"/>
              <a:buNone/>
            </a:pPr>
            <a:r>
              <a:rPr lang="en-US" sz="2800" dirty="0">
                <a:solidFill>
                  <a:srgbClr val="000099"/>
                </a:solidFill>
              </a:rPr>
              <a:t>[(a mod n) - (b mod n)] mod n = (a-b) mod n</a:t>
            </a:r>
          </a:p>
          <a:p>
            <a:pPr marL="277813" lvl="1" indent="60325">
              <a:buFont typeface="Wingdings" charset="0"/>
              <a:buNone/>
            </a:pPr>
            <a:r>
              <a:rPr lang="en-US" sz="2800" dirty="0">
                <a:solidFill>
                  <a:srgbClr val="000099"/>
                </a:solidFill>
              </a:rPr>
              <a:t>[(a mod n) * (b mod n)] mod n = (a*b) mod n</a:t>
            </a:r>
          </a:p>
          <a:p>
            <a:pPr marL="277813" indent="-277813"/>
            <a:r>
              <a:rPr lang="en-US" sz="3200" dirty="0"/>
              <a:t>thus</a:t>
            </a:r>
          </a:p>
          <a:p>
            <a:pPr marL="277813" indent="-277813">
              <a:buFont typeface="Wingdings" charset="0"/>
              <a:buNone/>
            </a:pPr>
            <a:r>
              <a:rPr lang="en-US" sz="3200" dirty="0"/>
              <a:t>    </a:t>
            </a:r>
            <a:r>
              <a:rPr lang="en-US" sz="3200" dirty="0">
                <a:solidFill>
                  <a:srgbClr val="000099"/>
                </a:solidFill>
              </a:rPr>
              <a:t>(a mod n)</a:t>
            </a:r>
            <a:r>
              <a:rPr lang="en-US" sz="3200" baseline="30000" dirty="0">
                <a:solidFill>
                  <a:srgbClr val="000099"/>
                </a:solidFill>
              </a:rPr>
              <a:t>d</a:t>
            </a:r>
            <a:r>
              <a:rPr lang="en-US" sz="3200" dirty="0">
                <a:solidFill>
                  <a:srgbClr val="000099"/>
                </a:solidFill>
              </a:rPr>
              <a:t> mod n = a</a:t>
            </a:r>
            <a:r>
              <a:rPr lang="en-US" sz="3200" baseline="30000" dirty="0">
                <a:solidFill>
                  <a:srgbClr val="000099"/>
                </a:solidFill>
              </a:rPr>
              <a:t>d</a:t>
            </a:r>
            <a:r>
              <a:rPr lang="en-US" sz="3200" dirty="0">
                <a:solidFill>
                  <a:srgbClr val="000099"/>
                </a:solidFill>
              </a:rPr>
              <a:t> mod n</a:t>
            </a:r>
          </a:p>
          <a:p>
            <a:pPr marL="277813" indent="-277813">
              <a:lnSpc>
                <a:spcPct val="110000"/>
              </a:lnSpc>
            </a:pPr>
            <a:r>
              <a:rPr lang="en-US" sz="3200" dirty="0"/>
              <a:t>example: x=14, n=10, d=2:</a:t>
            </a:r>
            <a:br>
              <a:rPr lang="en-US" sz="3200" dirty="0"/>
            </a:br>
            <a:r>
              <a:rPr lang="en-US" sz="3200" dirty="0"/>
              <a:t>    (x mod n)</a:t>
            </a:r>
            <a:r>
              <a:rPr lang="en-US" sz="3200" baseline="30000" dirty="0"/>
              <a:t>d</a:t>
            </a:r>
            <a:r>
              <a:rPr lang="en-US" sz="3200" dirty="0"/>
              <a:t> mod n = 4</a:t>
            </a:r>
            <a:r>
              <a:rPr lang="en-US" sz="3200" baseline="30000" dirty="0"/>
              <a:t>2</a:t>
            </a:r>
            <a:r>
              <a:rPr lang="en-US" sz="3200" dirty="0"/>
              <a:t> mod 10 = 6</a:t>
            </a:r>
            <a:br>
              <a:rPr lang="en-US" sz="3200" dirty="0"/>
            </a:br>
            <a:r>
              <a:rPr lang="en-US" sz="3200" dirty="0"/>
              <a:t>    x</a:t>
            </a:r>
            <a:r>
              <a:rPr lang="en-US" sz="3200" baseline="30000" dirty="0"/>
              <a:t>d</a:t>
            </a:r>
            <a:r>
              <a:rPr lang="en-US" sz="3200" dirty="0"/>
              <a:t> = 14</a:t>
            </a:r>
            <a:r>
              <a:rPr lang="en-US" sz="3200" baseline="30000" dirty="0"/>
              <a:t>2</a:t>
            </a:r>
            <a:r>
              <a:rPr lang="en-US" sz="3200" dirty="0"/>
              <a:t> = 196   x</a:t>
            </a:r>
            <a:r>
              <a:rPr lang="en-US" sz="3200" baseline="30000" dirty="0"/>
              <a:t>d</a:t>
            </a:r>
            <a:r>
              <a:rPr lang="en-US" sz="3200" dirty="0"/>
              <a:t> mod 10  = 6 </a:t>
            </a:r>
          </a:p>
        </p:txBody>
      </p:sp>
    </p:spTree>
    <p:extLst>
      <p:ext uri="{BB962C8B-B14F-4D97-AF65-F5344CB8AC3E}">
        <p14:creationId xmlns:p14="http://schemas.microsoft.com/office/powerpoint/2010/main" val="87479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RSA: getting ready</a:t>
            </a:r>
            <a:endParaRPr lang="en-US" sz="4400"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33</a:t>
            </a:fld>
            <a:endParaRPr lang="en-US" dirty="0"/>
          </a:p>
        </p:txBody>
      </p:sp>
      <p:sp>
        <p:nvSpPr>
          <p:cNvPr id="5" name="Rectangle 3">
            <a:extLst>
              <a:ext uri="{FF2B5EF4-FFF2-40B4-BE49-F238E27FC236}">
                <a16:creationId xmlns:a16="http://schemas.microsoft.com/office/drawing/2014/main" id="{65070DD6-9C23-9845-83F8-26D99BC9F34A}"/>
              </a:ext>
            </a:extLst>
          </p:cNvPr>
          <p:cNvSpPr txBox="1">
            <a:spLocks noChangeArrowheads="1"/>
          </p:cNvSpPr>
          <p:nvPr/>
        </p:nvSpPr>
        <p:spPr>
          <a:xfrm>
            <a:off x="930964" y="1348408"/>
            <a:ext cx="10783958" cy="50523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7813" indent="-277813">
              <a:lnSpc>
                <a:spcPct val="110000"/>
              </a:lnSpc>
            </a:pPr>
            <a:r>
              <a:rPr lang="en-US" sz="3200" dirty="0"/>
              <a:t>message: just a bit pattern</a:t>
            </a:r>
          </a:p>
          <a:p>
            <a:pPr marL="277813" indent="-277813">
              <a:lnSpc>
                <a:spcPct val="110000"/>
              </a:lnSpc>
            </a:pPr>
            <a:r>
              <a:rPr lang="en-US" sz="3200" dirty="0"/>
              <a:t>bit pattern can be uniquely represented by an integer number </a:t>
            </a:r>
          </a:p>
          <a:p>
            <a:pPr marL="277813" indent="-277813"/>
            <a:r>
              <a:rPr lang="en-US" sz="3200" dirty="0"/>
              <a:t>thus, encrypting a message is equivalent to encrypting a number</a:t>
            </a:r>
          </a:p>
          <a:p>
            <a:pPr>
              <a:buFont typeface="Wingdings" charset="0"/>
              <a:buNone/>
            </a:pPr>
            <a:r>
              <a:rPr lang="en-US" sz="3200" dirty="0">
                <a:solidFill>
                  <a:srgbClr val="C00000"/>
                </a:solidFill>
              </a:rPr>
              <a:t>example:</a:t>
            </a:r>
          </a:p>
          <a:p>
            <a:pPr marL="693738" indent="-223838"/>
            <a:r>
              <a:rPr lang="en-US" dirty="0"/>
              <a:t>m= 10010001. This message is uniquely represented by the decimal number 145. </a:t>
            </a:r>
          </a:p>
          <a:p>
            <a:pPr marL="693738" indent="-223838"/>
            <a:r>
              <a:rPr lang="en-US" dirty="0"/>
              <a:t>to encrypt m, we encrypt the corresponding number, which gives a new number (the ciphertext).</a:t>
            </a:r>
          </a:p>
        </p:txBody>
      </p:sp>
    </p:spTree>
    <p:extLst>
      <p:ext uri="{BB962C8B-B14F-4D97-AF65-F5344CB8AC3E}">
        <p14:creationId xmlns:p14="http://schemas.microsoft.com/office/powerpoint/2010/main" val="158587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RSA: Creating public/private key pair</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34</a:t>
            </a:fld>
            <a:endParaRPr lang="en-US" dirty="0"/>
          </a:p>
        </p:txBody>
      </p:sp>
      <p:sp>
        <p:nvSpPr>
          <p:cNvPr id="6" name="Text Box 3">
            <a:extLst>
              <a:ext uri="{FF2B5EF4-FFF2-40B4-BE49-F238E27FC236}">
                <a16:creationId xmlns:a16="http://schemas.microsoft.com/office/drawing/2014/main" id="{290D8010-0A1D-6340-A10F-5D2A7174D21D}"/>
              </a:ext>
            </a:extLst>
          </p:cNvPr>
          <p:cNvSpPr txBox="1">
            <a:spLocks noChangeArrowheads="1"/>
          </p:cNvSpPr>
          <p:nvPr/>
        </p:nvSpPr>
        <p:spPr bwMode="auto">
          <a:xfrm>
            <a:off x="1115805" y="1294158"/>
            <a:ext cx="951243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000099"/>
                </a:solidFill>
                <a:latin typeface="+mn-lt"/>
              </a:rPr>
              <a:t>1.</a:t>
            </a:r>
            <a:r>
              <a:rPr lang="en-US" sz="2800" dirty="0">
                <a:latin typeface="+mn-lt"/>
              </a:rPr>
              <a:t> choose two large prime numbers </a:t>
            </a:r>
            <a:r>
              <a:rPr lang="en-US" sz="2800" i="1" dirty="0">
                <a:latin typeface="+mn-lt"/>
              </a:rPr>
              <a:t>p, q.</a:t>
            </a:r>
            <a:r>
              <a:rPr lang="en-US" sz="2800" dirty="0">
                <a:latin typeface="+mn-lt"/>
              </a:rPr>
              <a:t>  (e.g., 1024 bits each)</a:t>
            </a:r>
          </a:p>
        </p:txBody>
      </p:sp>
      <p:sp>
        <p:nvSpPr>
          <p:cNvPr id="7" name="Text Box 4">
            <a:extLst>
              <a:ext uri="{FF2B5EF4-FFF2-40B4-BE49-F238E27FC236}">
                <a16:creationId xmlns:a16="http://schemas.microsoft.com/office/drawing/2014/main" id="{84929A20-5DDA-7E4E-B7D1-697CDB61F959}"/>
              </a:ext>
            </a:extLst>
          </p:cNvPr>
          <p:cNvSpPr txBox="1">
            <a:spLocks noChangeArrowheads="1"/>
          </p:cNvSpPr>
          <p:nvPr/>
        </p:nvSpPr>
        <p:spPr bwMode="auto">
          <a:xfrm>
            <a:off x="1101517" y="2279996"/>
            <a:ext cx="5128291"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000099"/>
                </a:solidFill>
                <a:latin typeface="+mn-lt"/>
              </a:rPr>
              <a:t>2.</a:t>
            </a:r>
            <a:r>
              <a:rPr lang="en-US" sz="2800" dirty="0">
                <a:latin typeface="+mn-lt"/>
              </a:rPr>
              <a:t> compute </a:t>
            </a:r>
            <a:r>
              <a:rPr lang="en-US" sz="2800" i="1" dirty="0">
                <a:solidFill>
                  <a:srgbClr val="C00000"/>
                </a:solidFill>
                <a:latin typeface="+mn-lt"/>
              </a:rPr>
              <a:t>n </a:t>
            </a:r>
            <a:r>
              <a:rPr lang="en-US" sz="2800" i="1" dirty="0">
                <a:latin typeface="+mn-lt"/>
              </a:rPr>
              <a:t>= pq,  z = (p-1)(q-1</a:t>
            </a:r>
            <a:r>
              <a:rPr lang="en-US" sz="2800" dirty="0">
                <a:latin typeface="+mn-lt"/>
              </a:rPr>
              <a:t>)</a:t>
            </a:r>
          </a:p>
        </p:txBody>
      </p:sp>
      <p:sp>
        <p:nvSpPr>
          <p:cNvPr id="8" name="Text Box 5">
            <a:extLst>
              <a:ext uri="{FF2B5EF4-FFF2-40B4-BE49-F238E27FC236}">
                <a16:creationId xmlns:a16="http://schemas.microsoft.com/office/drawing/2014/main" id="{0ECA6D99-7D73-AA45-B5BA-F1660C93905C}"/>
              </a:ext>
            </a:extLst>
          </p:cNvPr>
          <p:cNvSpPr txBox="1">
            <a:spLocks noChangeArrowheads="1"/>
          </p:cNvSpPr>
          <p:nvPr/>
        </p:nvSpPr>
        <p:spPr bwMode="auto">
          <a:xfrm>
            <a:off x="1099930" y="2949921"/>
            <a:ext cx="9925878" cy="9540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352425" indent="-352425"/>
            <a:r>
              <a:rPr lang="en-US" sz="2800" dirty="0">
                <a:solidFill>
                  <a:srgbClr val="000099"/>
                </a:solidFill>
                <a:latin typeface="+mn-lt"/>
              </a:rPr>
              <a:t>3.</a:t>
            </a:r>
            <a:r>
              <a:rPr lang="en-US" sz="2800" dirty="0">
                <a:latin typeface="+mn-lt"/>
              </a:rPr>
              <a:t> choose </a:t>
            </a:r>
            <a:r>
              <a:rPr lang="en-US" sz="2800" i="1" dirty="0">
                <a:solidFill>
                  <a:srgbClr val="C00000"/>
                </a:solidFill>
                <a:latin typeface="+mn-lt"/>
              </a:rPr>
              <a:t>e</a:t>
            </a:r>
            <a:r>
              <a:rPr lang="en-US" sz="2800" i="1" dirty="0">
                <a:latin typeface="+mn-lt"/>
              </a:rPr>
              <a:t> (</a:t>
            </a:r>
            <a:r>
              <a:rPr lang="en-US" sz="2800" dirty="0">
                <a:latin typeface="+mn-lt"/>
              </a:rPr>
              <a:t>with</a:t>
            </a:r>
            <a:r>
              <a:rPr lang="en-US" sz="2800" i="1" dirty="0">
                <a:latin typeface="+mn-lt"/>
              </a:rPr>
              <a:t> e&lt;n)</a:t>
            </a:r>
            <a:r>
              <a:rPr lang="en-US" sz="2800" dirty="0">
                <a:latin typeface="+mn-lt"/>
              </a:rPr>
              <a:t> that has no common factors  with z (</a:t>
            </a:r>
            <a:r>
              <a:rPr lang="en-US" sz="2800" i="1" dirty="0">
                <a:latin typeface="+mn-lt"/>
              </a:rPr>
              <a:t>e, z</a:t>
            </a:r>
            <a:r>
              <a:rPr lang="en-US" sz="2800" dirty="0">
                <a:latin typeface="+mn-lt"/>
              </a:rPr>
              <a:t> are “</a:t>
            </a:r>
            <a:r>
              <a:rPr lang="en-US" altLang="ja-JP" sz="2800" dirty="0">
                <a:latin typeface="+mn-lt"/>
              </a:rPr>
              <a:t>relatively prime”).</a:t>
            </a:r>
            <a:endParaRPr lang="en-US" sz="2800" dirty="0">
              <a:latin typeface="+mn-lt"/>
            </a:endParaRPr>
          </a:p>
        </p:txBody>
      </p:sp>
      <p:sp>
        <p:nvSpPr>
          <p:cNvPr id="9" name="Text Box 6">
            <a:extLst>
              <a:ext uri="{FF2B5EF4-FFF2-40B4-BE49-F238E27FC236}">
                <a16:creationId xmlns:a16="http://schemas.microsoft.com/office/drawing/2014/main" id="{5E97B724-5589-0D4C-9525-09651E11E523}"/>
              </a:ext>
            </a:extLst>
          </p:cNvPr>
          <p:cNvSpPr txBox="1">
            <a:spLocks noChangeArrowheads="1"/>
          </p:cNvSpPr>
          <p:nvPr/>
        </p:nvSpPr>
        <p:spPr bwMode="auto">
          <a:xfrm>
            <a:off x="1115805" y="3938933"/>
            <a:ext cx="10440090" cy="954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404813" indent="-392113"/>
            <a:r>
              <a:rPr lang="en-US" sz="2800" dirty="0">
                <a:solidFill>
                  <a:srgbClr val="000099"/>
                </a:solidFill>
                <a:latin typeface="+mn-lt"/>
              </a:rPr>
              <a:t>4.</a:t>
            </a:r>
            <a:r>
              <a:rPr lang="en-US" sz="2800" dirty="0">
                <a:latin typeface="+mn-lt"/>
              </a:rPr>
              <a:t> choose </a:t>
            </a:r>
            <a:r>
              <a:rPr lang="en-US" sz="2800" i="1" dirty="0">
                <a:solidFill>
                  <a:srgbClr val="C00000"/>
                </a:solidFill>
                <a:latin typeface="+mn-lt"/>
              </a:rPr>
              <a:t>d</a:t>
            </a:r>
            <a:r>
              <a:rPr lang="en-US" sz="2800" dirty="0">
                <a:latin typeface="+mn-lt"/>
              </a:rPr>
              <a:t> such that </a:t>
            </a:r>
            <a:r>
              <a:rPr lang="en-US" sz="2800" i="1" dirty="0">
                <a:latin typeface="+mn-lt"/>
              </a:rPr>
              <a:t>ed-1</a:t>
            </a:r>
            <a:r>
              <a:rPr lang="en-US" sz="2800" dirty="0">
                <a:latin typeface="+mn-lt"/>
              </a:rPr>
              <a:t> is  exactly divisible by </a:t>
            </a:r>
            <a:r>
              <a:rPr lang="en-US" sz="2800" i="1" dirty="0">
                <a:latin typeface="+mn-lt"/>
              </a:rPr>
              <a:t>z</a:t>
            </a:r>
            <a:r>
              <a:rPr lang="en-US" sz="2800" dirty="0">
                <a:latin typeface="+mn-lt"/>
              </a:rPr>
              <a:t>.  (in other words: </a:t>
            </a:r>
            <a:r>
              <a:rPr lang="en-US" sz="2800" i="1" dirty="0">
                <a:latin typeface="+mn-lt"/>
              </a:rPr>
              <a:t>ed</a:t>
            </a:r>
            <a:r>
              <a:rPr lang="en-US" sz="2800" dirty="0">
                <a:latin typeface="+mn-lt"/>
              </a:rPr>
              <a:t> mod </a:t>
            </a:r>
            <a:r>
              <a:rPr lang="en-US" sz="2800" i="1" dirty="0">
                <a:latin typeface="+mn-lt"/>
              </a:rPr>
              <a:t>z  = 1 </a:t>
            </a:r>
            <a:r>
              <a:rPr lang="en-US" sz="2800" dirty="0">
                <a:latin typeface="+mn-lt"/>
              </a:rPr>
              <a:t>).</a:t>
            </a:r>
          </a:p>
        </p:txBody>
      </p:sp>
      <p:sp>
        <p:nvSpPr>
          <p:cNvPr id="10" name="Text Box 7">
            <a:extLst>
              <a:ext uri="{FF2B5EF4-FFF2-40B4-BE49-F238E27FC236}">
                <a16:creationId xmlns:a16="http://schemas.microsoft.com/office/drawing/2014/main" id="{51BDA10B-6C91-B24D-B490-3E27130BEB5E}"/>
              </a:ext>
            </a:extLst>
          </p:cNvPr>
          <p:cNvSpPr txBox="1">
            <a:spLocks noChangeArrowheads="1"/>
          </p:cNvSpPr>
          <p:nvPr/>
        </p:nvSpPr>
        <p:spPr bwMode="auto">
          <a:xfrm>
            <a:off x="1126918" y="5050183"/>
            <a:ext cx="625314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000099"/>
                </a:solidFill>
                <a:latin typeface="+mn-lt"/>
              </a:rPr>
              <a:t>5.</a:t>
            </a:r>
            <a:r>
              <a:rPr lang="en-US" sz="2800" dirty="0">
                <a:latin typeface="+mn-lt"/>
              </a:rPr>
              <a:t> </a:t>
            </a:r>
            <a:r>
              <a:rPr lang="en-US" sz="2800" i="1" dirty="0">
                <a:solidFill>
                  <a:srgbClr val="0012A0"/>
                </a:solidFill>
                <a:latin typeface="+mn-lt"/>
              </a:rPr>
              <a:t>public</a:t>
            </a:r>
            <a:r>
              <a:rPr lang="en-US" sz="2800" dirty="0">
                <a:latin typeface="+mn-lt"/>
              </a:rPr>
              <a:t> key is </a:t>
            </a:r>
            <a:r>
              <a:rPr lang="en-US" sz="2800" i="1" dirty="0">
                <a:latin typeface="+mn-lt"/>
              </a:rPr>
              <a:t>(</a:t>
            </a:r>
            <a:r>
              <a:rPr lang="en-US" sz="2800" i="1" dirty="0">
                <a:solidFill>
                  <a:srgbClr val="C00000"/>
                </a:solidFill>
                <a:latin typeface="+mn-lt"/>
              </a:rPr>
              <a:t>n,e</a:t>
            </a:r>
            <a:r>
              <a:rPr lang="en-US" sz="2800" i="1" dirty="0">
                <a:latin typeface="+mn-lt"/>
              </a:rPr>
              <a:t>).</a:t>
            </a:r>
            <a:r>
              <a:rPr lang="en-US" sz="2800" dirty="0">
                <a:latin typeface="+mn-lt"/>
              </a:rPr>
              <a:t>  </a:t>
            </a:r>
            <a:r>
              <a:rPr lang="en-US" sz="2800" i="1" dirty="0">
                <a:solidFill>
                  <a:srgbClr val="0012A0"/>
                </a:solidFill>
                <a:latin typeface="+mn-lt"/>
              </a:rPr>
              <a:t>private</a:t>
            </a:r>
            <a:r>
              <a:rPr lang="en-US" sz="2800" dirty="0">
                <a:latin typeface="+mn-lt"/>
              </a:rPr>
              <a:t> key is </a:t>
            </a:r>
            <a:r>
              <a:rPr lang="en-US" sz="2800" i="1" dirty="0">
                <a:latin typeface="+mn-lt"/>
              </a:rPr>
              <a:t>(</a:t>
            </a:r>
            <a:r>
              <a:rPr lang="en-US" sz="2800" i="1" dirty="0">
                <a:solidFill>
                  <a:srgbClr val="C00000"/>
                </a:solidFill>
                <a:latin typeface="+mn-lt"/>
              </a:rPr>
              <a:t>n,d</a:t>
            </a:r>
            <a:r>
              <a:rPr lang="en-US" sz="2800" i="1" dirty="0">
                <a:latin typeface="+mn-lt"/>
              </a:rPr>
              <a:t>).</a:t>
            </a:r>
          </a:p>
        </p:txBody>
      </p:sp>
      <p:grpSp>
        <p:nvGrpSpPr>
          <p:cNvPr id="11" name="Group 8">
            <a:extLst>
              <a:ext uri="{FF2B5EF4-FFF2-40B4-BE49-F238E27FC236}">
                <a16:creationId xmlns:a16="http://schemas.microsoft.com/office/drawing/2014/main" id="{92401F63-E607-EC42-81D5-B599E298C06E}"/>
              </a:ext>
            </a:extLst>
          </p:cNvPr>
          <p:cNvGrpSpPr>
            <a:grpSpLocks/>
          </p:cNvGrpSpPr>
          <p:nvPr/>
        </p:nvGrpSpPr>
        <p:grpSpPr bwMode="auto">
          <a:xfrm>
            <a:off x="3447487" y="5578825"/>
            <a:ext cx="587736" cy="744538"/>
            <a:chOff x="1760" y="3628"/>
            <a:chExt cx="357" cy="469"/>
          </a:xfrm>
        </p:grpSpPr>
        <p:sp>
          <p:nvSpPr>
            <p:cNvPr id="12" name="Text Box 9">
              <a:extLst>
                <a:ext uri="{FF2B5EF4-FFF2-40B4-BE49-F238E27FC236}">
                  <a16:creationId xmlns:a16="http://schemas.microsoft.com/office/drawing/2014/main" id="{7974BD35-F581-2A4B-8232-EC3577D99C04}"/>
                </a:ext>
              </a:extLst>
            </p:cNvPr>
            <p:cNvSpPr txBox="1">
              <a:spLocks noChangeArrowheads="1"/>
            </p:cNvSpPr>
            <p:nvPr/>
          </p:nvSpPr>
          <p:spPr bwMode="auto">
            <a:xfrm>
              <a:off x="1760" y="3700"/>
              <a:ext cx="267"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K</a:t>
              </a:r>
              <a:r>
                <a:rPr lang="en-US" sz="2400" dirty="0">
                  <a:solidFill>
                    <a:srgbClr val="C00000"/>
                  </a:solidFill>
                  <a:latin typeface="+mn-lt"/>
                  <a:cs typeface="Arial" charset="0"/>
                </a:rPr>
                <a:t> </a:t>
              </a:r>
            </a:p>
          </p:txBody>
        </p:sp>
        <p:sp>
          <p:nvSpPr>
            <p:cNvPr id="13" name="Text Box 10">
              <a:extLst>
                <a:ext uri="{FF2B5EF4-FFF2-40B4-BE49-F238E27FC236}">
                  <a16:creationId xmlns:a16="http://schemas.microsoft.com/office/drawing/2014/main" id="{95094613-170F-DB41-A508-D84F0D83FF61}"/>
                </a:ext>
              </a:extLst>
            </p:cNvPr>
            <p:cNvSpPr txBox="1">
              <a:spLocks noChangeArrowheads="1"/>
            </p:cNvSpPr>
            <p:nvPr/>
          </p:nvSpPr>
          <p:spPr bwMode="auto">
            <a:xfrm>
              <a:off x="1883" y="3806"/>
              <a:ext cx="213"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B</a:t>
              </a:r>
            </a:p>
          </p:txBody>
        </p:sp>
        <p:sp>
          <p:nvSpPr>
            <p:cNvPr id="14" name="Text Box 11">
              <a:extLst>
                <a:ext uri="{FF2B5EF4-FFF2-40B4-BE49-F238E27FC236}">
                  <a16:creationId xmlns:a16="http://schemas.microsoft.com/office/drawing/2014/main" id="{B5BBC98D-0AD4-C843-8D5A-7499CC0AA171}"/>
                </a:ext>
              </a:extLst>
            </p:cNvPr>
            <p:cNvSpPr txBox="1">
              <a:spLocks noChangeArrowheads="1"/>
            </p:cNvSpPr>
            <p:nvPr/>
          </p:nvSpPr>
          <p:spPr bwMode="auto">
            <a:xfrm>
              <a:off x="1911" y="3628"/>
              <a:ext cx="206"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a:t>
              </a:r>
            </a:p>
          </p:txBody>
        </p:sp>
      </p:grpSp>
      <p:grpSp>
        <p:nvGrpSpPr>
          <p:cNvPr id="15" name="Group 12">
            <a:extLst>
              <a:ext uri="{FF2B5EF4-FFF2-40B4-BE49-F238E27FC236}">
                <a16:creationId xmlns:a16="http://schemas.microsoft.com/office/drawing/2014/main" id="{49FB52D6-CC18-274A-981A-C804A9C7DB97}"/>
              </a:ext>
            </a:extLst>
          </p:cNvPr>
          <p:cNvGrpSpPr>
            <a:grpSpLocks/>
          </p:cNvGrpSpPr>
          <p:nvPr/>
        </p:nvGrpSpPr>
        <p:grpSpPr bwMode="auto">
          <a:xfrm>
            <a:off x="6214495" y="5570887"/>
            <a:ext cx="566333" cy="744538"/>
            <a:chOff x="1760" y="3628"/>
            <a:chExt cx="344" cy="469"/>
          </a:xfrm>
        </p:grpSpPr>
        <p:sp>
          <p:nvSpPr>
            <p:cNvPr id="16" name="Text Box 13">
              <a:extLst>
                <a:ext uri="{FF2B5EF4-FFF2-40B4-BE49-F238E27FC236}">
                  <a16:creationId xmlns:a16="http://schemas.microsoft.com/office/drawing/2014/main" id="{693197C3-20B4-354C-95D0-D37FF8CFBE64}"/>
                </a:ext>
              </a:extLst>
            </p:cNvPr>
            <p:cNvSpPr txBox="1">
              <a:spLocks noChangeArrowheads="1"/>
            </p:cNvSpPr>
            <p:nvPr/>
          </p:nvSpPr>
          <p:spPr bwMode="auto">
            <a:xfrm>
              <a:off x="1760" y="3700"/>
              <a:ext cx="267"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K</a:t>
              </a:r>
              <a:r>
                <a:rPr lang="en-US" sz="2400" dirty="0">
                  <a:solidFill>
                    <a:srgbClr val="C00000"/>
                  </a:solidFill>
                  <a:latin typeface="+mn-lt"/>
                  <a:cs typeface="Arial" charset="0"/>
                </a:rPr>
                <a:t> </a:t>
              </a:r>
            </a:p>
          </p:txBody>
        </p:sp>
        <p:sp>
          <p:nvSpPr>
            <p:cNvPr id="17" name="Text Box 14">
              <a:extLst>
                <a:ext uri="{FF2B5EF4-FFF2-40B4-BE49-F238E27FC236}">
                  <a16:creationId xmlns:a16="http://schemas.microsoft.com/office/drawing/2014/main" id="{D4162E66-99EA-6641-817F-A30782A5C980}"/>
                </a:ext>
              </a:extLst>
            </p:cNvPr>
            <p:cNvSpPr txBox="1">
              <a:spLocks noChangeArrowheads="1"/>
            </p:cNvSpPr>
            <p:nvPr/>
          </p:nvSpPr>
          <p:spPr bwMode="auto">
            <a:xfrm>
              <a:off x="1891" y="3806"/>
              <a:ext cx="213"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B</a:t>
              </a:r>
            </a:p>
          </p:txBody>
        </p:sp>
        <p:sp>
          <p:nvSpPr>
            <p:cNvPr id="18" name="Text Box 15">
              <a:extLst>
                <a:ext uri="{FF2B5EF4-FFF2-40B4-BE49-F238E27FC236}">
                  <a16:creationId xmlns:a16="http://schemas.microsoft.com/office/drawing/2014/main" id="{7614295A-36D3-BD40-AE97-E81A15389BE5}"/>
                </a:ext>
              </a:extLst>
            </p:cNvPr>
            <p:cNvSpPr txBox="1">
              <a:spLocks noChangeArrowheads="1"/>
            </p:cNvSpPr>
            <p:nvPr/>
          </p:nvSpPr>
          <p:spPr bwMode="auto">
            <a:xfrm>
              <a:off x="1924" y="3628"/>
              <a:ext cx="170" cy="2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400" dirty="0">
                  <a:solidFill>
                    <a:srgbClr val="C00000"/>
                  </a:solidFill>
                  <a:latin typeface="+mn-lt"/>
                  <a:cs typeface="Arial" charset="0"/>
                </a:rPr>
                <a:t>-</a:t>
              </a:r>
            </a:p>
          </p:txBody>
        </p:sp>
      </p:grpSp>
      <p:sp>
        <p:nvSpPr>
          <p:cNvPr id="19" name="AutoShape 16">
            <a:extLst>
              <a:ext uri="{FF2B5EF4-FFF2-40B4-BE49-F238E27FC236}">
                <a16:creationId xmlns:a16="http://schemas.microsoft.com/office/drawing/2014/main" id="{C8E63AC6-2EC5-1C45-BD35-68B79810907F}"/>
              </a:ext>
            </a:extLst>
          </p:cNvPr>
          <p:cNvSpPr>
            <a:spLocks/>
          </p:cNvSpPr>
          <p:nvPr/>
        </p:nvSpPr>
        <p:spPr bwMode="auto">
          <a:xfrm rot="5400000">
            <a:off x="3569087" y="5227389"/>
            <a:ext cx="165100" cy="788588"/>
          </a:xfrm>
          <a:prstGeom prst="rightBrace">
            <a:avLst>
              <a:gd name="adj1" fmla="val 38381"/>
              <a:gd name="adj2" fmla="val 50000"/>
            </a:avLst>
          </a:prstGeom>
          <a:noFill/>
          <a:ln w="28575">
            <a:solidFill>
              <a:srgbClr val="C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dirty="0"/>
          </a:p>
        </p:txBody>
      </p:sp>
      <p:sp>
        <p:nvSpPr>
          <p:cNvPr id="20" name="AutoShape 17">
            <a:extLst>
              <a:ext uri="{FF2B5EF4-FFF2-40B4-BE49-F238E27FC236}">
                <a16:creationId xmlns:a16="http://schemas.microsoft.com/office/drawing/2014/main" id="{765E3246-B890-1944-AECE-AF673B857899}"/>
              </a:ext>
            </a:extLst>
          </p:cNvPr>
          <p:cNvSpPr>
            <a:spLocks/>
          </p:cNvSpPr>
          <p:nvPr/>
        </p:nvSpPr>
        <p:spPr bwMode="auto">
          <a:xfrm rot="5400000">
            <a:off x="6348800" y="5197226"/>
            <a:ext cx="165100" cy="788589"/>
          </a:xfrm>
          <a:prstGeom prst="rightBrace">
            <a:avLst>
              <a:gd name="adj1" fmla="val 38381"/>
              <a:gd name="adj2" fmla="val 50000"/>
            </a:avLst>
          </a:prstGeom>
          <a:noFill/>
          <a:ln w="28575">
            <a:solidFill>
              <a:srgbClr val="C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dirty="0"/>
          </a:p>
        </p:txBody>
      </p:sp>
    </p:spTree>
    <p:extLst>
      <p:ext uri="{BB962C8B-B14F-4D97-AF65-F5344CB8AC3E}">
        <p14:creationId xmlns:p14="http://schemas.microsoft.com/office/powerpoint/2010/main" val="448542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RSA: encryption, decryption</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35</a:t>
            </a:fld>
            <a:endParaRPr lang="en-US" dirty="0"/>
          </a:p>
        </p:txBody>
      </p:sp>
      <p:sp>
        <p:nvSpPr>
          <p:cNvPr id="43" name="Text Box 3">
            <a:extLst>
              <a:ext uri="{FF2B5EF4-FFF2-40B4-BE49-F238E27FC236}">
                <a16:creationId xmlns:a16="http://schemas.microsoft.com/office/drawing/2014/main" id="{9056CA21-CF24-294A-9634-A7793AC843E7}"/>
              </a:ext>
            </a:extLst>
          </p:cNvPr>
          <p:cNvSpPr txBox="1">
            <a:spLocks noChangeArrowheads="1"/>
          </p:cNvSpPr>
          <p:nvPr/>
        </p:nvSpPr>
        <p:spPr bwMode="auto">
          <a:xfrm>
            <a:off x="1553680" y="1419225"/>
            <a:ext cx="736926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3200" dirty="0">
                <a:solidFill>
                  <a:srgbClr val="000099"/>
                </a:solidFill>
                <a:latin typeface="+mn-lt"/>
              </a:rPr>
              <a:t>0.</a:t>
            </a:r>
            <a:r>
              <a:rPr lang="en-US" sz="3200" dirty="0">
                <a:solidFill>
                  <a:srgbClr val="000000"/>
                </a:solidFill>
                <a:latin typeface="+mn-lt"/>
              </a:rPr>
              <a:t>  given (</a:t>
            </a:r>
            <a:r>
              <a:rPr lang="en-US" sz="3200" i="1" dirty="0">
                <a:solidFill>
                  <a:srgbClr val="C00000"/>
                </a:solidFill>
                <a:latin typeface="+mn-lt"/>
              </a:rPr>
              <a:t>n,e</a:t>
            </a:r>
            <a:r>
              <a:rPr lang="en-US" sz="3200" dirty="0">
                <a:solidFill>
                  <a:srgbClr val="000000"/>
                </a:solidFill>
                <a:latin typeface="+mn-lt"/>
              </a:rPr>
              <a:t>) and (</a:t>
            </a:r>
            <a:r>
              <a:rPr lang="en-US" sz="3200" i="1" dirty="0">
                <a:solidFill>
                  <a:srgbClr val="C00000"/>
                </a:solidFill>
                <a:latin typeface="+mn-lt"/>
              </a:rPr>
              <a:t>n,d</a:t>
            </a:r>
            <a:r>
              <a:rPr lang="en-US" sz="3200" dirty="0">
                <a:solidFill>
                  <a:srgbClr val="000000"/>
                </a:solidFill>
                <a:latin typeface="+mn-lt"/>
              </a:rPr>
              <a:t>) as computed above</a:t>
            </a:r>
          </a:p>
        </p:txBody>
      </p:sp>
      <p:grpSp>
        <p:nvGrpSpPr>
          <p:cNvPr id="44" name="Group 4">
            <a:extLst>
              <a:ext uri="{FF2B5EF4-FFF2-40B4-BE49-F238E27FC236}">
                <a16:creationId xmlns:a16="http://schemas.microsoft.com/office/drawing/2014/main" id="{A699F20C-465F-AE4E-AB75-A61EDA154B23}"/>
              </a:ext>
            </a:extLst>
          </p:cNvPr>
          <p:cNvGrpSpPr>
            <a:grpSpLocks/>
          </p:cNvGrpSpPr>
          <p:nvPr/>
        </p:nvGrpSpPr>
        <p:grpSpPr bwMode="auto">
          <a:xfrm>
            <a:off x="1610830" y="2098675"/>
            <a:ext cx="6705601" cy="1092200"/>
            <a:chOff x="407" y="1521"/>
            <a:chExt cx="4224" cy="688"/>
          </a:xfrm>
        </p:grpSpPr>
        <p:sp>
          <p:nvSpPr>
            <p:cNvPr id="45" name="Text Box 5">
              <a:extLst>
                <a:ext uri="{FF2B5EF4-FFF2-40B4-BE49-F238E27FC236}">
                  <a16:creationId xmlns:a16="http://schemas.microsoft.com/office/drawing/2014/main" id="{1E69CCAC-498E-F14E-AE4B-01A7DAE18A27}"/>
                </a:ext>
              </a:extLst>
            </p:cNvPr>
            <p:cNvSpPr txBox="1">
              <a:spLocks noChangeArrowheads="1"/>
            </p:cNvSpPr>
            <p:nvPr/>
          </p:nvSpPr>
          <p:spPr bwMode="auto">
            <a:xfrm>
              <a:off x="407" y="1521"/>
              <a:ext cx="4224"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3200" dirty="0">
                  <a:solidFill>
                    <a:srgbClr val="000099"/>
                  </a:solidFill>
                  <a:latin typeface="+mn-lt"/>
                </a:rPr>
                <a:t>1.</a:t>
              </a:r>
              <a:r>
                <a:rPr lang="en-US" sz="3200" dirty="0">
                  <a:solidFill>
                    <a:srgbClr val="000000"/>
                  </a:solidFill>
                  <a:latin typeface="+mn-lt"/>
                </a:rPr>
                <a:t> to encrypt message </a:t>
              </a:r>
              <a:r>
                <a:rPr lang="en-US" sz="3200" i="1" dirty="0">
                  <a:solidFill>
                    <a:srgbClr val="000000"/>
                  </a:solidFill>
                  <a:latin typeface="+mn-lt"/>
                </a:rPr>
                <a:t>m (&lt;n)</a:t>
              </a:r>
              <a:r>
                <a:rPr lang="en-US" sz="3200" dirty="0">
                  <a:solidFill>
                    <a:srgbClr val="000000"/>
                  </a:solidFill>
                  <a:latin typeface="+mn-lt"/>
                </a:rPr>
                <a:t>, compute</a:t>
              </a:r>
            </a:p>
          </p:txBody>
        </p:sp>
        <p:grpSp>
          <p:nvGrpSpPr>
            <p:cNvPr id="46" name="Group 6">
              <a:extLst>
                <a:ext uri="{FF2B5EF4-FFF2-40B4-BE49-F238E27FC236}">
                  <a16:creationId xmlns:a16="http://schemas.microsoft.com/office/drawing/2014/main" id="{931667AD-2167-4643-ACCA-FEDA340BB9D4}"/>
                </a:ext>
              </a:extLst>
            </p:cNvPr>
            <p:cNvGrpSpPr>
              <a:grpSpLocks/>
            </p:cNvGrpSpPr>
            <p:nvPr/>
          </p:nvGrpSpPr>
          <p:grpSpPr bwMode="auto">
            <a:xfrm>
              <a:off x="563" y="1768"/>
              <a:ext cx="1651" cy="441"/>
              <a:chOff x="1688" y="1812"/>
              <a:chExt cx="1651" cy="441"/>
            </a:xfrm>
          </p:grpSpPr>
          <p:sp>
            <p:nvSpPr>
              <p:cNvPr id="50" name="Text Box 7">
                <a:extLst>
                  <a:ext uri="{FF2B5EF4-FFF2-40B4-BE49-F238E27FC236}">
                    <a16:creationId xmlns:a16="http://schemas.microsoft.com/office/drawing/2014/main" id="{5C608D45-4EAE-9741-8605-B19174985913}"/>
                  </a:ext>
                </a:extLst>
              </p:cNvPr>
              <p:cNvSpPr txBox="1">
                <a:spLocks noChangeArrowheads="1"/>
              </p:cNvSpPr>
              <p:nvPr/>
            </p:nvSpPr>
            <p:spPr bwMode="auto">
              <a:xfrm>
                <a:off x="1688" y="1885"/>
                <a:ext cx="1651"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3200" i="1" dirty="0">
                    <a:solidFill>
                      <a:srgbClr val="C00000"/>
                    </a:solidFill>
                    <a:latin typeface="+mn-lt"/>
                  </a:rPr>
                  <a:t>c = m   </a:t>
                </a:r>
                <a:r>
                  <a:rPr lang="en-US" sz="3200" dirty="0">
                    <a:solidFill>
                      <a:srgbClr val="C00000"/>
                    </a:solidFill>
                    <a:latin typeface="+mn-lt"/>
                  </a:rPr>
                  <a:t>mod</a:t>
                </a:r>
                <a:r>
                  <a:rPr lang="en-US" sz="3200" i="1" dirty="0">
                    <a:solidFill>
                      <a:srgbClr val="C00000"/>
                    </a:solidFill>
                    <a:latin typeface="+mn-lt"/>
                  </a:rPr>
                  <a:t>  n</a:t>
                </a:r>
              </a:p>
            </p:txBody>
          </p:sp>
          <p:sp>
            <p:nvSpPr>
              <p:cNvPr id="51" name="Text Box 8">
                <a:extLst>
                  <a:ext uri="{FF2B5EF4-FFF2-40B4-BE49-F238E27FC236}">
                    <a16:creationId xmlns:a16="http://schemas.microsoft.com/office/drawing/2014/main" id="{3BDD1282-A69D-8140-8C13-F90A6D2EC925}"/>
                  </a:ext>
                </a:extLst>
              </p:cNvPr>
              <p:cNvSpPr txBox="1">
                <a:spLocks noChangeArrowheads="1"/>
              </p:cNvSpPr>
              <p:nvPr/>
            </p:nvSpPr>
            <p:spPr bwMode="auto">
              <a:xfrm>
                <a:off x="2318" y="1812"/>
                <a:ext cx="240"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3200" i="1" dirty="0">
                    <a:solidFill>
                      <a:srgbClr val="C00000"/>
                    </a:solidFill>
                    <a:latin typeface="+mn-lt"/>
                  </a:rPr>
                  <a:t>e</a:t>
                </a:r>
              </a:p>
            </p:txBody>
          </p:sp>
        </p:grpSp>
        <p:grpSp>
          <p:nvGrpSpPr>
            <p:cNvPr id="47" name="Group 9">
              <a:extLst>
                <a:ext uri="{FF2B5EF4-FFF2-40B4-BE49-F238E27FC236}">
                  <a16:creationId xmlns:a16="http://schemas.microsoft.com/office/drawing/2014/main" id="{A532181C-5B2B-F54F-A31A-7CB8B2ACA09C}"/>
                </a:ext>
              </a:extLst>
            </p:cNvPr>
            <p:cNvGrpSpPr>
              <a:grpSpLocks/>
            </p:cNvGrpSpPr>
            <p:nvPr/>
          </p:nvGrpSpPr>
          <p:grpSpPr bwMode="auto">
            <a:xfrm>
              <a:off x="1966" y="1724"/>
              <a:ext cx="2236" cy="477"/>
              <a:chOff x="777" y="2538"/>
              <a:chExt cx="2236" cy="477"/>
            </a:xfrm>
          </p:grpSpPr>
          <p:sp>
            <p:nvSpPr>
              <p:cNvPr id="48" name="Text Box 10">
                <a:extLst>
                  <a:ext uri="{FF2B5EF4-FFF2-40B4-BE49-F238E27FC236}">
                    <a16:creationId xmlns:a16="http://schemas.microsoft.com/office/drawing/2014/main" id="{56FC0B1F-B51B-5D49-B5E8-867272361B7A}"/>
                  </a:ext>
                </a:extLst>
              </p:cNvPr>
              <p:cNvSpPr txBox="1">
                <a:spLocks noChangeArrowheads="1"/>
              </p:cNvSpPr>
              <p:nvPr/>
            </p:nvSpPr>
            <p:spPr bwMode="auto">
              <a:xfrm>
                <a:off x="777" y="2647"/>
                <a:ext cx="116"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endParaRPr lang="en-US" sz="3200" dirty="0">
                  <a:solidFill>
                    <a:srgbClr val="000000"/>
                  </a:solidFill>
                  <a:latin typeface="+mn-lt"/>
                </a:endParaRPr>
              </a:p>
            </p:txBody>
          </p:sp>
          <p:sp>
            <p:nvSpPr>
              <p:cNvPr id="49" name="Text Box 11">
                <a:extLst>
                  <a:ext uri="{FF2B5EF4-FFF2-40B4-BE49-F238E27FC236}">
                    <a16:creationId xmlns:a16="http://schemas.microsoft.com/office/drawing/2014/main" id="{51D18D63-8BB0-E84D-9227-3CB61C2ADAE5}"/>
                  </a:ext>
                </a:extLst>
              </p:cNvPr>
              <p:cNvSpPr txBox="1">
                <a:spLocks noChangeArrowheads="1"/>
              </p:cNvSpPr>
              <p:nvPr/>
            </p:nvSpPr>
            <p:spPr bwMode="auto">
              <a:xfrm>
                <a:off x="2897" y="2538"/>
                <a:ext cx="116"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endParaRPr lang="en-US" sz="3200" i="1" dirty="0">
                  <a:solidFill>
                    <a:srgbClr val="FF0000"/>
                  </a:solidFill>
                  <a:latin typeface="+mn-lt"/>
                </a:endParaRPr>
              </a:p>
            </p:txBody>
          </p:sp>
        </p:grpSp>
      </p:grpSp>
      <p:sp>
        <p:nvSpPr>
          <p:cNvPr id="53" name="Text Box 12">
            <a:extLst>
              <a:ext uri="{FF2B5EF4-FFF2-40B4-BE49-F238E27FC236}">
                <a16:creationId xmlns:a16="http://schemas.microsoft.com/office/drawing/2014/main" id="{10236FC4-064B-9D42-8E70-8161A1BF3239}"/>
              </a:ext>
            </a:extLst>
          </p:cNvPr>
          <p:cNvSpPr txBox="1">
            <a:spLocks noChangeArrowheads="1"/>
          </p:cNvSpPr>
          <p:nvPr/>
        </p:nvSpPr>
        <p:spPr bwMode="auto">
          <a:xfrm>
            <a:off x="1610830" y="3368675"/>
            <a:ext cx="7736541"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3200" dirty="0">
                <a:solidFill>
                  <a:srgbClr val="000099"/>
                </a:solidFill>
                <a:latin typeface="+mn-lt"/>
              </a:rPr>
              <a:t>2.</a:t>
            </a:r>
            <a:r>
              <a:rPr lang="en-US" sz="3200" dirty="0">
                <a:solidFill>
                  <a:srgbClr val="000000"/>
                </a:solidFill>
                <a:latin typeface="+mn-lt"/>
              </a:rPr>
              <a:t> to decrypt received bit pattern, </a:t>
            </a:r>
            <a:r>
              <a:rPr lang="en-US" sz="3200" i="1" dirty="0">
                <a:solidFill>
                  <a:srgbClr val="000000"/>
                </a:solidFill>
                <a:latin typeface="+mn-lt"/>
              </a:rPr>
              <a:t>c</a:t>
            </a:r>
            <a:r>
              <a:rPr lang="en-US" sz="3200" dirty="0">
                <a:solidFill>
                  <a:srgbClr val="000000"/>
                </a:solidFill>
                <a:latin typeface="+mn-lt"/>
              </a:rPr>
              <a:t>, compute</a:t>
            </a:r>
          </a:p>
        </p:txBody>
      </p:sp>
      <p:grpSp>
        <p:nvGrpSpPr>
          <p:cNvPr id="54" name="Group 13">
            <a:extLst>
              <a:ext uri="{FF2B5EF4-FFF2-40B4-BE49-F238E27FC236}">
                <a16:creationId xmlns:a16="http://schemas.microsoft.com/office/drawing/2014/main" id="{22E7CBF0-068F-0A41-8BBB-68965EBE48C8}"/>
              </a:ext>
            </a:extLst>
          </p:cNvPr>
          <p:cNvGrpSpPr>
            <a:grpSpLocks/>
          </p:cNvGrpSpPr>
          <p:nvPr/>
        </p:nvGrpSpPr>
        <p:grpSpPr bwMode="auto">
          <a:xfrm>
            <a:off x="1858480" y="3760787"/>
            <a:ext cx="2740024" cy="996743"/>
            <a:chOff x="1688" y="1812"/>
            <a:chExt cx="1451" cy="752"/>
          </a:xfrm>
        </p:grpSpPr>
        <p:sp>
          <p:nvSpPr>
            <p:cNvPr id="55" name="Text Box 14">
              <a:extLst>
                <a:ext uri="{FF2B5EF4-FFF2-40B4-BE49-F238E27FC236}">
                  <a16:creationId xmlns:a16="http://schemas.microsoft.com/office/drawing/2014/main" id="{CD267156-6332-8D4B-8449-03B5F8456444}"/>
                </a:ext>
              </a:extLst>
            </p:cNvPr>
            <p:cNvSpPr txBox="1">
              <a:spLocks noChangeArrowheads="1"/>
            </p:cNvSpPr>
            <p:nvPr/>
          </p:nvSpPr>
          <p:spPr bwMode="auto">
            <a:xfrm>
              <a:off x="1688" y="1885"/>
              <a:ext cx="1451" cy="6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3200" i="1" dirty="0">
                  <a:solidFill>
                    <a:srgbClr val="C00000"/>
                  </a:solidFill>
                  <a:latin typeface="+mn-lt"/>
                </a:rPr>
                <a:t>m = c   </a:t>
              </a:r>
              <a:r>
                <a:rPr lang="en-US" sz="3200" dirty="0">
                  <a:solidFill>
                    <a:srgbClr val="C00000"/>
                  </a:solidFill>
                  <a:latin typeface="+mn-lt"/>
                </a:rPr>
                <a:t>mod</a:t>
              </a:r>
              <a:r>
                <a:rPr lang="en-US" sz="3200" i="1" dirty="0">
                  <a:solidFill>
                    <a:srgbClr val="C00000"/>
                  </a:solidFill>
                  <a:latin typeface="+mn-lt"/>
                </a:rPr>
                <a:t>  n</a:t>
              </a:r>
            </a:p>
          </p:txBody>
        </p:sp>
        <p:sp>
          <p:nvSpPr>
            <p:cNvPr id="56" name="Text Box 15">
              <a:extLst>
                <a:ext uri="{FF2B5EF4-FFF2-40B4-BE49-F238E27FC236}">
                  <a16:creationId xmlns:a16="http://schemas.microsoft.com/office/drawing/2014/main" id="{822C25EF-BAAD-254C-BAAF-B7D9FFD71423}"/>
                </a:ext>
              </a:extLst>
            </p:cNvPr>
            <p:cNvSpPr txBox="1">
              <a:spLocks noChangeArrowheads="1"/>
            </p:cNvSpPr>
            <p:nvPr/>
          </p:nvSpPr>
          <p:spPr bwMode="auto">
            <a:xfrm>
              <a:off x="2224" y="1812"/>
              <a:ext cx="250" cy="3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3200" i="1" dirty="0">
                  <a:solidFill>
                    <a:srgbClr val="C00000"/>
                  </a:solidFill>
                  <a:latin typeface="+mn-lt"/>
                </a:rPr>
                <a:t>d</a:t>
              </a:r>
            </a:p>
          </p:txBody>
        </p:sp>
      </p:grpSp>
      <p:grpSp>
        <p:nvGrpSpPr>
          <p:cNvPr id="57" name="Group 16">
            <a:extLst>
              <a:ext uri="{FF2B5EF4-FFF2-40B4-BE49-F238E27FC236}">
                <a16:creationId xmlns:a16="http://schemas.microsoft.com/office/drawing/2014/main" id="{A1035740-363B-2345-B7B1-2001DD85CEB8}"/>
              </a:ext>
            </a:extLst>
          </p:cNvPr>
          <p:cNvGrpSpPr>
            <a:grpSpLocks/>
          </p:cNvGrpSpPr>
          <p:nvPr/>
        </p:nvGrpSpPr>
        <p:grpSpPr bwMode="auto">
          <a:xfrm>
            <a:off x="5470111" y="4921395"/>
            <a:ext cx="3935413" cy="685801"/>
            <a:chOff x="868" y="3287"/>
            <a:chExt cx="2479" cy="432"/>
          </a:xfrm>
        </p:grpSpPr>
        <p:sp>
          <p:nvSpPr>
            <p:cNvPr id="58" name="Text Box 17">
              <a:extLst>
                <a:ext uri="{FF2B5EF4-FFF2-40B4-BE49-F238E27FC236}">
                  <a16:creationId xmlns:a16="http://schemas.microsoft.com/office/drawing/2014/main" id="{21E382C2-360B-D747-92D9-5E9A861F751E}"/>
                </a:ext>
              </a:extLst>
            </p:cNvPr>
            <p:cNvSpPr txBox="1">
              <a:spLocks noChangeArrowheads="1"/>
            </p:cNvSpPr>
            <p:nvPr/>
          </p:nvSpPr>
          <p:spPr bwMode="auto">
            <a:xfrm>
              <a:off x="868" y="3388"/>
              <a:ext cx="171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i="1" dirty="0">
                  <a:solidFill>
                    <a:srgbClr val="000000"/>
                  </a:solidFill>
                  <a:latin typeface="+mn-lt"/>
                  <a:cs typeface="Arial" charset="0"/>
                </a:rPr>
                <a:t>m  =  (m   </a:t>
              </a:r>
              <a:r>
                <a:rPr lang="en-US" sz="2800" dirty="0">
                  <a:solidFill>
                    <a:srgbClr val="000000"/>
                  </a:solidFill>
                  <a:latin typeface="+mn-lt"/>
                  <a:cs typeface="Arial" charset="0"/>
                </a:rPr>
                <a:t>mod</a:t>
              </a:r>
              <a:r>
                <a:rPr lang="en-US" sz="2800" i="1" dirty="0">
                  <a:solidFill>
                    <a:srgbClr val="000000"/>
                  </a:solidFill>
                  <a:latin typeface="+mn-lt"/>
                  <a:cs typeface="Arial" charset="0"/>
                </a:rPr>
                <a:t>  n)</a:t>
              </a:r>
            </a:p>
          </p:txBody>
        </p:sp>
        <p:sp>
          <p:nvSpPr>
            <p:cNvPr id="59" name="Text Box 18">
              <a:extLst>
                <a:ext uri="{FF2B5EF4-FFF2-40B4-BE49-F238E27FC236}">
                  <a16:creationId xmlns:a16="http://schemas.microsoft.com/office/drawing/2014/main" id="{62237C72-69BA-0C4F-90E5-A564C691A7CF}"/>
                </a:ext>
              </a:extLst>
            </p:cNvPr>
            <p:cNvSpPr txBox="1">
              <a:spLocks noChangeArrowheads="1"/>
            </p:cNvSpPr>
            <p:nvPr/>
          </p:nvSpPr>
          <p:spPr bwMode="auto">
            <a:xfrm>
              <a:off x="1614" y="3308"/>
              <a:ext cx="224"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i="1" dirty="0">
                  <a:solidFill>
                    <a:srgbClr val="000000"/>
                  </a:solidFill>
                  <a:latin typeface="+mn-lt"/>
                  <a:cs typeface="Arial" charset="0"/>
                </a:rPr>
                <a:t>e</a:t>
              </a:r>
            </a:p>
          </p:txBody>
        </p:sp>
        <p:sp>
          <p:nvSpPr>
            <p:cNvPr id="60" name="Text Box 19">
              <a:extLst>
                <a:ext uri="{FF2B5EF4-FFF2-40B4-BE49-F238E27FC236}">
                  <a16:creationId xmlns:a16="http://schemas.microsoft.com/office/drawing/2014/main" id="{03B9FE94-17D8-7F47-B42E-A398B32AEA33}"/>
                </a:ext>
              </a:extLst>
            </p:cNvPr>
            <p:cNvSpPr txBox="1">
              <a:spLocks noChangeArrowheads="1"/>
            </p:cNvSpPr>
            <p:nvPr/>
          </p:nvSpPr>
          <p:spPr bwMode="auto">
            <a:xfrm>
              <a:off x="2533" y="3389"/>
              <a:ext cx="814"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i="1" dirty="0">
                  <a:solidFill>
                    <a:srgbClr val="000000"/>
                  </a:solidFill>
                  <a:latin typeface="+mn-lt"/>
                  <a:cs typeface="Arial" charset="0"/>
                </a:rPr>
                <a:t> </a:t>
              </a:r>
              <a:r>
                <a:rPr lang="en-US" sz="2800" dirty="0">
                  <a:solidFill>
                    <a:srgbClr val="000000"/>
                  </a:solidFill>
                  <a:latin typeface="+mn-lt"/>
                  <a:cs typeface="Arial" charset="0"/>
                </a:rPr>
                <a:t>mod</a:t>
              </a:r>
              <a:r>
                <a:rPr lang="en-US" sz="2800" i="1" dirty="0">
                  <a:solidFill>
                    <a:srgbClr val="000000"/>
                  </a:solidFill>
                  <a:latin typeface="+mn-lt"/>
                  <a:cs typeface="Arial" charset="0"/>
                </a:rPr>
                <a:t>  n</a:t>
              </a:r>
            </a:p>
          </p:txBody>
        </p:sp>
        <p:sp>
          <p:nvSpPr>
            <p:cNvPr id="61" name="Text Box 20">
              <a:extLst>
                <a:ext uri="{FF2B5EF4-FFF2-40B4-BE49-F238E27FC236}">
                  <a16:creationId xmlns:a16="http://schemas.microsoft.com/office/drawing/2014/main" id="{BABBDF2C-2DAC-174A-9933-6193C88484AA}"/>
                </a:ext>
              </a:extLst>
            </p:cNvPr>
            <p:cNvSpPr txBox="1">
              <a:spLocks noChangeArrowheads="1"/>
            </p:cNvSpPr>
            <p:nvPr/>
          </p:nvSpPr>
          <p:spPr bwMode="auto">
            <a:xfrm>
              <a:off x="2448" y="3287"/>
              <a:ext cx="232"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i="1" dirty="0">
                  <a:solidFill>
                    <a:srgbClr val="000000"/>
                  </a:solidFill>
                  <a:latin typeface="+mn-lt"/>
                  <a:cs typeface="Arial" charset="0"/>
                </a:rPr>
                <a:t>d</a:t>
              </a:r>
            </a:p>
          </p:txBody>
        </p:sp>
      </p:grpSp>
      <p:sp>
        <p:nvSpPr>
          <p:cNvPr id="62" name="Text Box 21">
            <a:extLst>
              <a:ext uri="{FF2B5EF4-FFF2-40B4-BE49-F238E27FC236}">
                <a16:creationId xmlns:a16="http://schemas.microsoft.com/office/drawing/2014/main" id="{C0266B1E-F960-E548-8AB2-60F2F2967F11}"/>
              </a:ext>
            </a:extLst>
          </p:cNvPr>
          <p:cNvSpPr txBox="1">
            <a:spLocks noChangeArrowheads="1"/>
          </p:cNvSpPr>
          <p:nvPr/>
        </p:nvSpPr>
        <p:spPr bwMode="auto">
          <a:xfrm>
            <a:off x="2202951" y="5027958"/>
            <a:ext cx="304490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spcBef>
                <a:spcPct val="0"/>
              </a:spcBef>
              <a:spcAft>
                <a:spcPct val="0"/>
              </a:spcAft>
            </a:pPr>
            <a:r>
              <a:rPr lang="en-US" sz="3200" dirty="0">
                <a:solidFill>
                  <a:srgbClr val="C00000"/>
                </a:solidFill>
                <a:latin typeface="+mn-lt"/>
              </a:rPr>
              <a:t>magic happens!</a:t>
            </a:r>
          </a:p>
        </p:txBody>
      </p:sp>
      <p:sp>
        <p:nvSpPr>
          <p:cNvPr id="63" name="Rectangle 22">
            <a:extLst>
              <a:ext uri="{FF2B5EF4-FFF2-40B4-BE49-F238E27FC236}">
                <a16:creationId xmlns:a16="http://schemas.microsoft.com/office/drawing/2014/main" id="{9D1B2350-594E-3E44-A1E2-05DB52F0F56D}"/>
              </a:ext>
            </a:extLst>
          </p:cNvPr>
          <p:cNvSpPr>
            <a:spLocks noChangeArrowheads="1"/>
          </p:cNvSpPr>
          <p:nvPr/>
        </p:nvSpPr>
        <p:spPr bwMode="auto">
          <a:xfrm>
            <a:off x="2245486" y="4916556"/>
            <a:ext cx="7667141" cy="1099931"/>
          </a:xfrm>
          <a:prstGeom prst="rect">
            <a:avLst/>
          </a:prstGeom>
          <a:noFill/>
          <a:ln w="25400">
            <a:solidFill>
              <a:srgbClr val="C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eaLnBrk="0" fontAlgn="base" hangingPunct="0">
              <a:spcBef>
                <a:spcPct val="0"/>
              </a:spcBef>
              <a:spcAft>
                <a:spcPct val="0"/>
              </a:spcAft>
            </a:pPr>
            <a:endParaRPr lang="en-US" sz="2000" dirty="0">
              <a:solidFill>
                <a:srgbClr val="000000"/>
              </a:solidFill>
              <a:ea typeface="ＭＳ Ｐゴシック" charset="0"/>
            </a:endParaRPr>
          </a:p>
        </p:txBody>
      </p:sp>
      <p:sp>
        <p:nvSpPr>
          <p:cNvPr id="64" name="AutoShape 23">
            <a:extLst>
              <a:ext uri="{FF2B5EF4-FFF2-40B4-BE49-F238E27FC236}">
                <a16:creationId xmlns:a16="http://schemas.microsoft.com/office/drawing/2014/main" id="{CE2EA006-139B-1845-B02F-1FEF788A185A}"/>
              </a:ext>
            </a:extLst>
          </p:cNvPr>
          <p:cNvSpPr>
            <a:spLocks/>
          </p:cNvSpPr>
          <p:nvPr/>
        </p:nvSpPr>
        <p:spPr bwMode="auto">
          <a:xfrm rot="-5400000">
            <a:off x="7193343" y="4984092"/>
            <a:ext cx="139700" cy="1223963"/>
          </a:xfrm>
          <a:prstGeom prst="leftBrace">
            <a:avLst>
              <a:gd name="adj1" fmla="val 73011"/>
              <a:gd name="adj2" fmla="val 52954"/>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Arial" charset="0"/>
            </a:endParaRPr>
          </a:p>
        </p:txBody>
      </p:sp>
      <p:sp>
        <p:nvSpPr>
          <p:cNvPr id="65" name="Text Box 24">
            <a:extLst>
              <a:ext uri="{FF2B5EF4-FFF2-40B4-BE49-F238E27FC236}">
                <a16:creationId xmlns:a16="http://schemas.microsoft.com/office/drawing/2014/main" id="{28C77BF7-7E4E-CE43-9481-0A97EF77D833}"/>
              </a:ext>
            </a:extLst>
          </p:cNvPr>
          <p:cNvSpPr txBox="1">
            <a:spLocks noChangeArrowheads="1"/>
          </p:cNvSpPr>
          <p:nvPr/>
        </p:nvSpPr>
        <p:spPr bwMode="auto">
          <a:xfrm>
            <a:off x="7160799" y="5583374"/>
            <a:ext cx="43656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50000"/>
              </a:spcBef>
              <a:spcAft>
                <a:spcPct val="0"/>
              </a:spcAft>
            </a:pPr>
            <a:r>
              <a:rPr lang="en-US" sz="2800" dirty="0">
                <a:solidFill>
                  <a:srgbClr val="000000"/>
                </a:solidFill>
                <a:latin typeface="+mn-lt"/>
                <a:cs typeface="Arial" charset="0"/>
              </a:rPr>
              <a:t>c</a:t>
            </a:r>
          </a:p>
        </p:txBody>
      </p:sp>
    </p:spTree>
    <p:extLst>
      <p:ext uri="{BB962C8B-B14F-4D97-AF65-F5344CB8AC3E}">
        <p14:creationId xmlns:p14="http://schemas.microsoft.com/office/powerpoint/2010/main" val="334467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RSA example:</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36</a:t>
            </a:fld>
            <a:endParaRPr lang="en-US" dirty="0"/>
          </a:p>
        </p:txBody>
      </p:sp>
      <p:sp>
        <p:nvSpPr>
          <p:cNvPr id="84" name="Text Box 3">
            <a:extLst>
              <a:ext uri="{FF2B5EF4-FFF2-40B4-BE49-F238E27FC236}">
                <a16:creationId xmlns:a16="http://schemas.microsoft.com/office/drawing/2014/main" id="{FB0DD009-6BF8-9B41-9C00-98FA2E9C0496}"/>
              </a:ext>
            </a:extLst>
          </p:cNvPr>
          <p:cNvSpPr txBox="1">
            <a:spLocks noChangeArrowheads="1"/>
          </p:cNvSpPr>
          <p:nvPr/>
        </p:nvSpPr>
        <p:spPr bwMode="auto">
          <a:xfrm>
            <a:off x="1994966" y="1313415"/>
            <a:ext cx="611257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Bob chooses </a:t>
            </a:r>
            <a:r>
              <a:rPr lang="en-US" sz="2800" i="1" dirty="0">
                <a:solidFill>
                  <a:srgbClr val="000000"/>
                </a:solidFill>
                <a:latin typeface="+mn-lt"/>
                <a:cs typeface="Arial" charset="0"/>
              </a:rPr>
              <a:t>p=5, q=7</a:t>
            </a:r>
            <a:r>
              <a:rPr lang="en-US" sz="2800" dirty="0">
                <a:solidFill>
                  <a:srgbClr val="000000"/>
                </a:solidFill>
                <a:latin typeface="+mn-lt"/>
                <a:cs typeface="Arial" charset="0"/>
              </a:rPr>
              <a:t>.  Then </a:t>
            </a:r>
            <a:r>
              <a:rPr lang="en-US" sz="2800" i="1" dirty="0">
                <a:solidFill>
                  <a:srgbClr val="000000"/>
                </a:solidFill>
                <a:latin typeface="+mn-lt"/>
                <a:cs typeface="Arial" charset="0"/>
              </a:rPr>
              <a:t>n=35, z=24</a:t>
            </a:r>
            <a:r>
              <a:rPr lang="en-US" sz="2800" dirty="0">
                <a:solidFill>
                  <a:srgbClr val="000000"/>
                </a:solidFill>
                <a:latin typeface="+mn-lt"/>
                <a:cs typeface="Arial" charset="0"/>
              </a:rPr>
              <a:t>.</a:t>
            </a:r>
          </a:p>
        </p:txBody>
      </p:sp>
      <p:sp>
        <p:nvSpPr>
          <p:cNvPr id="85" name="Text Box 4">
            <a:extLst>
              <a:ext uri="{FF2B5EF4-FFF2-40B4-BE49-F238E27FC236}">
                <a16:creationId xmlns:a16="http://schemas.microsoft.com/office/drawing/2014/main" id="{9C293842-DC20-4B4C-B1AD-4749A530D568}"/>
              </a:ext>
            </a:extLst>
          </p:cNvPr>
          <p:cNvSpPr txBox="1">
            <a:spLocks noChangeArrowheads="1"/>
          </p:cNvSpPr>
          <p:nvPr/>
        </p:nvSpPr>
        <p:spPr bwMode="auto">
          <a:xfrm>
            <a:off x="3889996" y="1737277"/>
            <a:ext cx="5379165"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2800" i="1" dirty="0">
                <a:solidFill>
                  <a:srgbClr val="000000"/>
                </a:solidFill>
                <a:latin typeface="+mn-lt"/>
                <a:cs typeface="Arial" charset="0"/>
              </a:rPr>
              <a:t>e=5</a:t>
            </a:r>
            <a:r>
              <a:rPr lang="en-US" sz="2800" dirty="0">
                <a:solidFill>
                  <a:srgbClr val="000000"/>
                </a:solidFill>
                <a:latin typeface="+mn-lt"/>
                <a:cs typeface="Arial" charset="0"/>
              </a:rPr>
              <a:t>  (so </a:t>
            </a:r>
            <a:r>
              <a:rPr lang="en-US" sz="2800" i="1" dirty="0">
                <a:solidFill>
                  <a:srgbClr val="000000"/>
                </a:solidFill>
                <a:latin typeface="+mn-lt"/>
                <a:cs typeface="Arial" charset="0"/>
              </a:rPr>
              <a:t>e, z</a:t>
            </a:r>
            <a:r>
              <a:rPr lang="en-US" sz="2800" dirty="0">
                <a:solidFill>
                  <a:srgbClr val="000000"/>
                </a:solidFill>
                <a:latin typeface="+mn-lt"/>
                <a:cs typeface="Arial" charset="0"/>
              </a:rPr>
              <a:t>  relatively prime).</a:t>
            </a:r>
          </a:p>
          <a:p>
            <a:pPr eaLnBrk="0" fontAlgn="base" hangingPunct="0">
              <a:spcBef>
                <a:spcPct val="0"/>
              </a:spcBef>
              <a:spcAft>
                <a:spcPct val="0"/>
              </a:spcAft>
            </a:pPr>
            <a:r>
              <a:rPr lang="en-US" sz="2800" i="1" dirty="0">
                <a:solidFill>
                  <a:srgbClr val="000000"/>
                </a:solidFill>
                <a:latin typeface="+mn-lt"/>
                <a:cs typeface="Arial" charset="0"/>
              </a:rPr>
              <a:t>d=29</a:t>
            </a:r>
            <a:r>
              <a:rPr lang="en-US" sz="2800" dirty="0">
                <a:solidFill>
                  <a:srgbClr val="000000"/>
                </a:solidFill>
                <a:latin typeface="+mn-lt"/>
                <a:cs typeface="Arial" charset="0"/>
              </a:rPr>
              <a:t> (so </a:t>
            </a:r>
            <a:r>
              <a:rPr lang="en-US" sz="2800" i="1" dirty="0">
                <a:solidFill>
                  <a:srgbClr val="000000"/>
                </a:solidFill>
                <a:latin typeface="+mn-lt"/>
                <a:cs typeface="Arial" charset="0"/>
              </a:rPr>
              <a:t>ed-1</a:t>
            </a:r>
            <a:r>
              <a:rPr lang="en-US" sz="2800" dirty="0">
                <a:solidFill>
                  <a:srgbClr val="000000"/>
                </a:solidFill>
                <a:latin typeface="+mn-lt"/>
                <a:cs typeface="Arial" charset="0"/>
              </a:rPr>
              <a:t> exactly divisible by z).</a:t>
            </a:r>
          </a:p>
          <a:p>
            <a:pPr eaLnBrk="0" fontAlgn="base" hangingPunct="0">
              <a:spcBef>
                <a:spcPct val="0"/>
              </a:spcBef>
              <a:spcAft>
                <a:spcPct val="0"/>
              </a:spcAft>
            </a:pPr>
            <a:r>
              <a:rPr lang="en-US" sz="2800" dirty="0">
                <a:solidFill>
                  <a:srgbClr val="000000"/>
                </a:solidFill>
                <a:latin typeface="+mn-lt"/>
                <a:cs typeface="Arial" charset="0"/>
              </a:rPr>
              <a:t> </a:t>
            </a:r>
          </a:p>
        </p:txBody>
      </p:sp>
      <p:sp>
        <p:nvSpPr>
          <p:cNvPr id="86" name="Text Box 5">
            <a:extLst>
              <a:ext uri="{FF2B5EF4-FFF2-40B4-BE49-F238E27FC236}">
                <a16:creationId xmlns:a16="http://schemas.microsoft.com/office/drawing/2014/main" id="{2FBF81FF-D042-0E4E-BE40-EB560CEC1427}"/>
              </a:ext>
            </a:extLst>
          </p:cNvPr>
          <p:cNvSpPr txBox="1">
            <a:spLocks noChangeArrowheads="1"/>
          </p:cNvSpPr>
          <p:nvPr/>
        </p:nvSpPr>
        <p:spPr bwMode="auto">
          <a:xfrm>
            <a:off x="3439025" y="3478765"/>
            <a:ext cx="173855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bit pattern</a:t>
            </a:r>
          </a:p>
        </p:txBody>
      </p:sp>
      <p:sp>
        <p:nvSpPr>
          <p:cNvPr id="87" name="Text Box 6">
            <a:extLst>
              <a:ext uri="{FF2B5EF4-FFF2-40B4-BE49-F238E27FC236}">
                <a16:creationId xmlns:a16="http://schemas.microsoft.com/office/drawing/2014/main" id="{1E8319D7-A62A-7B4C-A347-CD7574E56E01}"/>
              </a:ext>
            </a:extLst>
          </p:cNvPr>
          <p:cNvSpPr txBox="1">
            <a:spLocks noChangeArrowheads="1"/>
          </p:cNvSpPr>
          <p:nvPr/>
        </p:nvSpPr>
        <p:spPr bwMode="auto">
          <a:xfrm>
            <a:off x="5371869" y="3454952"/>
            <a:ext cx="47160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m</a:t>
            </a:r>
          </a:p>
        </p:txBody>
      </p:sp>
      <p:sp>
        <p:nvSpPr>
          <p:cNvPr id="88" name="Text Box 7">
            <a:extLst>
              <a:ext uri="{FF2B5EF4-FFF2-40B4-BE49-F238E27FC236}">
                <a16:creationId xmlns:a16="http://schemas.microsoft.com/office/drawing/2014/main" id="{4F445430-8120-FB43-B18D-70F17C4BD669}"/>
              </a:ext>
            </a:extLst>
          </p:cNvPr>
          <p:cNvSpPr txBox="1">
            <a:spLocks noChangeArrowheads="1"/>
          </p:cNvSpPr>
          <p:nvPr/>
        </p:nvSpPr>
        <p:spPr bwMode="auto">
          <a:xfrm>
            <a:off x="6639488" y="3475590"/>
            <a:ext cx="471604"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m</a:t>
            </a:r>
          </a:p>
        </p:txBody>
      </p:sp>
      <p:sp>
        <p:nvSpPr>
          <p:cNvPr id="89" name="Text Box 8">
            <a:extLst>
              <a:ext uri="{FF2B5EF4-FFF2-40B4-BE49-F238E27FC236}">
                <a16:creationId xmlns:a16="http://schemas.microsoft.com/office/drawing/2014/main" id="{8E6A7F1C-7108-5449-8193-1321ACFABA11}"/>
              </a:ext>
            </a:extLst>
          </p:cNvPr>
          <p:cNvSpPr txBox="1">
            <a:spLocks noChangeArrowheads="1"/>
          </p:cNvSpPr>
          <p:nvPr/>
        </p:nvSpPr>
        <p:spPr bwMode="auto">
          <a:xfrm>
            <a:off x="6881314" y="3323190"/>
            <a:ext cx="3626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e</a:t>
            </a:r>
          </a:p>
        </p:txBody>
      </p:sp>
      <p:grpSp>
        <p:nvGrpSpPr>
          <p:cNvPr id="90" name="Group 9">
            <a:extLst>
              <a:ext uri="{FF2B5EF4-FFF2-40B4-BE49-F238E27FC236}">
                <a16:creationId xmlns:a16="http://schemas.microsoft.com/office/drawing/2014/main" id="{1A927CF2-FBEE-C949-ACEF-A5C2A74C9C6F}"/>
              </a:ext>
            </a:extLst>
          </p:cNvPr>
          <p:cNvGrpSpPr>
            <a:grpSpLocks/>
          </p:cNvGrpSpPr>
          <p:nvPr/>
        </p:nvGrpSpPr>
        <p:grpSpPr bwMode="auto">
          <a:xfrm>
            <a:off x="8234984" y="3356529"/>
            <a:ext cx="2147887" cy="652463"/>
            <a:chOff x="2679" y="1773"/>
            <a:chExt cx="1353" cy="411"/>
          </a:xfrm>
        </p:grpSpPr>
        <p:sp>
          <p:nvSpPr>
            <p:cNvPr id="91" name="Text Box 10">
              <a:extLst>
                <a:ext uri="{FF2B5EF4-FFF2-40B4-BE49-F238E27FC236}">
                  <a16:creationId xmlns:a16="http://schemas.microsoft.com/office/drawing/2014/main" id="{19C1075F-254D-0B48-9778-9E9562D027FF}"/>
                </a:ext>
              </a:extLst>
            </p:cNvPr>
            <p:cNvSpPr txBox="1">
              <a:spLocks noChangeArrowheads="1"/>
            </p:cNvSpPr>
            <p:nvPr/>
          </p:nvSpPr>
          <p:spPr bwMode="auto">
            <a:xfrm>
              <a:off x="2679" y="1854"/>
              <a:ext cx="1353"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c = m  mod  n</a:t>
              </a:r>
            </a:p>
          </p:txBody>
        </p:sp>
        <p:sp>
          <p:nvSpPr>
            <p:cNvPr id="92" name="Text Box 11">
              <a:extLst>
                <a:ext uri="{FF2B5EF4-FFF2-40B4-BE49-F238E27FC236}">
                  <a16:creationId xmlns:a16="http://schemas.microsoft.com/office/drawing/2014/main" id="{E4D271F5-00DA-E94B-AD49-5AF427F139DD}"/>
                </a:ext>
              </a:extLst>
            </p:cNvPr>
            <p:cNvSpPr txBox="1">
              <a:spLocks noChangeArrowheads="1"/>
            </p:cNvSpPr>
            <p:nvPr/>
          </p:nvSpPr>
          <p:spPr bwMode="auto">
            <a:xfrm>
              <a:off x="3165" y="1773"/>
              <a:ext cx="228"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00"/>
                  </a:solidFill>
                  <a:latin typeface="+mn-lt"/>
                  <a:cs typeface="Arial" charset="0"/>
                </a:rPr>
                <a:t>e</a:t>
              </a:r>
            </a:p>
          </p:txBody>
        </p:sp>
      </p:grpSp>
      <p:sp>
        <p:nvSpPr>
          <p:cNvPr id="93" name="Text Box 12">
            <a:extLst>
              <a:ext uri="{FF2B5EF4-FFF2-40B4-BE49-F238E27FC236}">
                <a16:creationId xmlns:a16="http://schemas.microsoft.com/office/drawing/2014/main" id="{86499D3F-2848-0748-A706-290A93EF1C1E}"/>
              </a:ext>
            </a:extLst>
          </p:cNvPr>
          <p:cNvSpPr txBox="1">
            <a:spLocks noChangeArrowheads="1"/>
          </p:cNvSpPr>
          <p:nvPr/>
        </p:nvSpPr>
        <p:spPr bwMode="auto">
          <a:xfrm>
            <a:off x="3531525" y="4018515"/>
            <a:ext cx="154561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C00000"/>
                </a:solidFill>
                <a:latin typeface="+mn-lt"/>
              </a:rPr>
              <a:t>0000l000</a:t>
            </a:r>
          </a:p>
        </p:txBody>
      </p:sp>
      <p:sp>
        <p:nvSpPr>
          <p:cNvPr id="94" name="Text Box 13">
            <a:extLst>
              <a:ext uri="{FF2B5EF4-FFF2-40B4-BE49-F238E27FC236}">
                <a16:creationId xmlns:a16="http://schemas.microsoft.com/office/drawing/2014/main" id="{21EA5B24-1503-1343-BEB8-1B4FE1C013DA}"/>
              </a:ext>
            </a:extLst>
          </p:cNvPr>
          <p:cNvSpPr txBox="1">
            <a:spLocks noChangeArrowheads="1"/>
          </p:cNvSpPr>
          <p:nvPr/>
        </p:nvSpPr>
        <p:spPr bwMode="auto">
          <a:xfrm>
            <a:off x="5305608" y="4008990"/>
            <a:ext cx="55015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C00000"/>
                </a:solidFill>
                <a:latin typeface="+mn-lt"/>
              </a:rPr>
              <a:t>12</a:t>
            </a:r>
          </a:p>
        </p:txBody>
      </p:sp>
      <p:sp>
        <p:nvSpPr>
          <p:cNvPr id="95" name="Text Box 14">
            <a:extLst>
              <a:ext uri="{FF2B5EF4-FFF2-40B4-BE49-F238E27FC236}">
                <a16:creationId xmlns:a16="http://schemas.microsoft.com/office/drawing/2014/main" id="{506F66DC-AD7F-0E4E-A0BB-4A6279D55BF3}"/>
              </a:ext>
            </a:extLst>
          </p:cNvPr>
          <p:cNvSpPr txBox="1">
            <a:spLocks noChangeArrowheads="1"/>
          </p:cNvSpPr>
          <p:nvPr/>
        </p:nvSpPr>
        <p:spPr bwMode="auto">
          <a:xfrm>
            <a:off x="6327688" y="4001052"/>
            <a:ext cx="1098378"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C00000"/>
                </a:solidFill>
                <a:latin typeface="+mn-lt"/>
              </a:rPr>
              <a:t>24832</a:t>
            </a:r>
          </a:p>
        </p:txBody>
      </p:sp>
      <p:sp>
        <p:nvSpPr>
          <p:cNvPr id="96" name="Text Box 15">
            <a:extLst>
              <a:ext uri="{FF2B5EF4-FFF2-40B4-BE49-F238E27FC236}">
                <a16:creationId xmlns:a16="http://schemas.microsoft.com/office/drawing/2014/main" id="{E746DBFE-0909-1D47-A24F-4CF5FE322A1A}"/>
              </a:ext>
            </a:extLst>
          </p:cNvPr>
          <p:cNvSpPr txBox="1">
            <a:spLocks noChangeArrowheads="1"/>
          </p:cNvSpPr>
          <p:nvPr/>
        </p:nvSpPr>
        <p:spPr bwMode="auto">
          <a:xfrm>
            <a:off x="9201333" y="3999465"/>
            <a:ext cx="550152"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C00000"/>
                </a:solidFill>
                <a:latin typeface="+mn-lt"/>
              </a:rPr>
              <a:t>17</a:t>
            </a:r>
          </a:p>
        </p:txBody>
      </p:sp>
      <p:sp>
        <p:nvSpPr>
          <p:cNvPr id="97" name="Text Box 28">
            <a:extLst>
              <a:ext uri="{FF2B5EF4-FFF2-40B4-BE49-F238E27FC236}">
                <a16:creationId xmlns:a16="http://schemas.microsoft.com/office/drawing/2014/main" id="{EFF46EF4-7BA8-8949-B84B-E9B1E64467F8}"/>
              </a:ext>
            </a:extLst>
          </p:cNvPr>
          <p:cNvSpPr txBox="1">
            <a:spLocks noChangeArrowheads="1"/>
          </p:cNvSpPr>
          <p:nvPr/>
        </p:nvSpPr>
        <p:spPr bwMode="auto">
          <a:xfrm>
            <a:off x="2005801" y="3780390"/>
            <a:ext cx="139666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pPr>
            <a:r>
              <a:rPr lang="en-US" sz="2800" dirty="0">
                <a:solidFill>
                  <a:srgbClr val="000099"/>
                </a:solidFill>
                <a:latin typeface="+mn-lt"/>
                <a:cs typeface="Arial" charset="0"/>
              </a:rPr>
              <a:t>encrypt:</a:t>
            </a:r>
          </a:p>
        </p:txBody>
      </p:sp>
      <p:sp>
        <p:nvSpPr>
          <p:cNvPr id="98" name="Text Box 31">
            <a:extLst>
              <a:ext uri="{FF2B5EF4-FFF2-40B4-BE49-F238E27FC236}">
                <a16:creationId xmlns:a16="http://schemas.microsoft.com/office/drawing/2014/main" id="{11939F08-D7FB-D941-9914-067FA0FF27B2}"/>
              </a:ext>
            </a:extLst>
          </p:cNvPr>
          <p:cNvSpPr txBox="1">
            <a:spLocks noChangeArrowheads="1"/>
          </p:cNvSpPr>
          <p:nvPr/>
        </p:nvSpPr>
        <p:spPr bwMode="auto">
          <a:xfrm>
            <a:off x="2080246" y="2680252"/>
            <a:ext cx="408195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pPr>
            <a:r>
              <a:rPr lang="en-US" sz="2800" dirty="0">
                <a:solidFill>
                  <a:srgbClr val="000000"/>
                </a:solidFill>
                <a:latin typeface="+mn-lt"/>
                <a:cs typeface="Arial" charset="0"/>
              </a:rPr>
              <a:t>encrypting 8-bit messages.</a:t>
            </a:r>
          </a:p>
        </p:txBody>
      </p:sp>
      <p:sp>
        <p:nvSpPr>
          <p:cNvPr id="99" name="Right Brace 1">
            <a:extLst>
              <a:ext uri="{FF2B5EF4-FFF2-40B4-BE49-F238E27FC236}">
                <a16:creationId xmlns:a16="http://schemas.microsoft.com/office/drawing/2014/main" id="{E98DD281-14BA-E246-B6C3-6B66EF2CC6C1}"/>
              </a:ext>
            </a:extLst>
          </p:cNvPr>
          <p:cNvSpPr>
            <a:spLocks/>
          </p:cNvSpPr>
          <p:nvPr/>
        </p:nvSpPr>
        <p:spPr bwMode="auto">
          <a:xfrm rot="5400000">
            <a:off x="4202733" y="3216828"/>
            <a:ext cx="180975" cy="1403350"/>
          </a:xfrm>
          <a:prstGeom prst="rightBrace">
            <a:avLst>
              <a:gd name="adj1" fmla="val 8257"/>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sp>
        <p:nvSpPr>
          <p:cNvPr id="100" name="Right Brace 31">
            <a:extLst>
              <a:ext uri="{FF2B5EF4-FFF2-40B4-BE49-F238E27FC236}">
                <a16:creationId xmlns:a16="http://schemas.microsoft.com/office/drawing/2014/main" id="{2307264E-9C5B-5A43-AFD8-13406440796F}"/>
              </a:ext>
            </a:extLst>
          </p:cNvPr>
          <p:cNvSpPr>
            <a:spLocks/>
          </p:cNvSpPr>
          <p:nvPr/>
        </p:nvSpPr>
        <p:spPr bwMode="auto">
          <a:xfrm rot="5400000">
            <a:off x="5525120" y="3689903"/>
            <a:ext cx="169863" cy="468312"/>
          </a:xfrm>
          <a:prstGeom prst="rightBrace">
            <a:avLst>
              <a:gd name="adj1" fmla="val 8284"/>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sp>
        <p:nvSpPr>
          <p:cNvPr id="101" name="Right Brace 32">
            <a:extLst>
              <a:ext uri="{FF2B5EF4-FFF2-40B4-BE49-F238E27FC236}">
                <a16:creationId xmlns:a16="http://schemas.microsoft.com/office/drawing/2014/main" id="{877E4C41-AB3C-E740-BA48-3E574A17A614}"/>
              </a:ext>
            </a:extLst>
          </p:cNvPr>
          <p:cNvSpPr>
            <a:spLocks/>
          </p:cNvSpPr>
          <p:nvPr/>
        </p:nvSpPr>
        <p:spPr bwMode="auto">
          <a:xfrm rot="5400000">
            <a:off x="6772102" y="3695458"/>
            <a:ext cx="168275" cy="468313"/>
          </a:xfrm>
          <a:prstGeom prst="rightBrace">
            <a:avLst>
              <a:gd name="adj1" fmla="val 8362"/>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sp>
        <p:nvSpPr>
          <p:cNvPr id="102" name="Right Brace 33">
            <a:extLst>
              <a:ext uri="{FF2B5EF4-FFF2-40B4-BE49-F238E27FC236}">
                <a16:creationId xmlns:a16="http://schemas.microsoft.com/office/drawing/2014/main" id="{1C88363E-5034-0A4B-A052-583195F4E9F2}"/>
              </a:ext>
            </a:extLst>
          </p:cNvPr>
          <p:cNvSpPr>
            <a:spLocks/>
          </p:cNvSpPr>
          <p:nvPr/>
        </p:nvSpPr>
        <p:spPr bwMode="auto">
          <a:xfrm rot="5400000">
            <a:off x="9314483" y="2905677"/>
            <a:ext cx="179388" cy="2046288"/>
          </a:xfrm>
          <a:prstGeom prst="rightBrace">
            <a:avLst>
              <a:gd name="adj1" fmla="val 8344"/>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grpSp>
        <p:nvGrpSpPr>
          <p:cNvPr id="103" name="Group 102">
            <a:extLst>
              <a:ext uri="{FF2B5EF4-FFF2-40B4-BE49-F238E27FC236}">
                <a16:creationId xmlns:a16="http://schemas.microsoft.com/office/drawing/2014/main" id="{848CF0B2-3182-EF47-B3D7-985E8B8AFB67}"/>
              </a:ext>
            </a:extLst>
          </p:cNvPr>
          <p:cNvGrpSpPr>
            <a:grpSpLocks/>
          </p:cNvGrpSpPr>
          <p:nvPr/>
        </p:nvGrpSpPr>
        <p:grpSpPr bwMode="auto">
          <a:xfrm>
            <a:off x="2062944" y="4742415"/>
            <a:ext cx="7669046" cy="1216684"/>
            <a:chOff x="485146" y="4729396"/>
            <a:chExt cx="7669849" cy="1215969"/>
          </a:xfrm>
        </p:grpSpPr>
        <p:sp>
          <p:nvSpPr>
            <p:cNvPr id="104" name="Text Box 16">
              <a:extLst>
                <a:ext uri="{FF2B5EF4-FFF2-40B4-BE49-F238E27FC236}">
                  <a16:creationId xmlns:a16="http://schemas.microsoft.com/office/drawing/2014/main" id="{55FD3CE7-0885-8446-8200-9A0EEE48B883}"/>
                </a:ext>
              </a:extLst>
            </p:cNvPr>
            <p:cNvSpPr txBox="1">
              <a:spLocks noChangeArrowheads="1"/>
            </p:cNvSpPr>
            <p:nvPr/>
          </p:nvSpPr>
          <p:spPr bwMode="auto">
            <a:xfrm>
              <a:off x="2361193" y="4873856"/>
              <a:ext cx="336987" cy="522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cs typeface="Arial" charset="0"/>
                </a:rPr>
                <a:t>c</a:t>
              </a:r>
            </a:p>
          </p:txBody>
        </p:sp>
        <p:grpSp>
          <p:nvGrpSpPr>
            <p:cNvPr id="105" name="Group 17">
              <a:extLst>
                <a:ext uri="{FF2B5EF4-FFF2-40B4-BE49-F238E27FC236}">
                  <a16:creationId xmlns:a16="http://schemas.microsoft.com/office/drawing/2014/main" id="{F7AFF9D6-B4A1-9E43-B57B-496703EDA7BF}"/>
                </a:ext>
              </a:extLst>
            </p:cNvPr>
            <p:cNvGrpSpPr>
              <a:grpSpLocks/>
            </p:cNvGrpSpPr>
            <p:nvPr/>
          </p:nvGrpSpPr>
          <p:grpSpPr bwMode="auto">
            <a:xfrm>
              <a:off x="6007107" y="4766587"/>
              <a:ext cx="2147888" cy="650876"/>
              <a:chOff x="2679" y="1773"/>
              <a:chExt cx="1353" cy="410"/>
            </a:xfrm>
          </p:grpSpPr>
          <p:sp>
            <p:nvSpPr>
              <p:cNvPr id="116" name="Text Box 18">
                <a:extLst>
                  <a:ext uri="{FF2B5EF4-FFF2-40B4-BE49-F238E27FC236}">
                    <a16:creationId xmlns:a16="http://schemas.microsoft.com/office/drawing/2014/main" id="{EDB87C99-05D3-7F4D-AC08-ECF06ECA05F1}"/>
                  </a:ext>
                </a:extLst>
              </p:cNvPr>
              <p:cNvSpPr txBox="1">
                <a:spLocks noChangeArrowheads="1"/>
              </p:cNvSpPr>
              <p:nvPr/>
            </p:nvSpPr>
            <p:spPr bwMode="auto">
              <a:xfrm>
                <a:off x="2679" y="1854"/>
                <a:ext cx="1353"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cs typeface="Arial" charset="0"/>
                  </a:rPr>
                  <a:t>m = c  mod  n</a:t>
                </a:r>
              </a:p>
            </p:txBody>
          </p:sp>
          <p:sp>
            <p:nvSpPr>
              <p:cNvPr id="117" name="Text Box 19">
                <a:extLst>
                  <a:ext uri="{FF2B5EF4-FFF2-40B4-BE49-F238E27FC236}">
                    <a16:creationId xmlns:a16="http://schemas.microsoft.com/office/drawing/2014/main" id="{8DE61BF2-BDC1-1542-9084-C17039C475D5}"/>
                  </a:ext>
                </a:extLst>
              </p:cNvPr>
              <p:cNvSpPr txBox="1">
                <a:spLocks noChangeArrowheads="1"/>
              </p:cNvSpPr>
              <p:nvPr/>
            </p:nvSpPr>
            <p:spPr bwMode="auto">
              <a:xfrm>
                <a:off x="3162" y="1773"/>
                <a:ext cx="236"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cs typeface="Arial" charset="0"/>
                  </a:rPr>
                  <a:t>d</a:t>
                </a:r>
              </a:p>
            </p:txBody>
          </p:sp>
        </p:grpSp>
        <p:sp>
          <p:nvSpPr>
            <p:cNvPr id="106" name="Text Box 20">
              <a:extLst>
                <a:ext uri="{FF2B5EF4-FFF2-40B4-BE49-F238E27FC236}">
                  <a16:creationId xmlns:a16="http://schemas.microsoft.com/office/drawing/2014/main" id="{1F8625A9-6775-A54A-A7DF-25E164F01E51}"/>
                </a:ext>
              </a:extLst>
            </p:cNvPr>
            <p:cNvSpPr txBox="1">
              <a:spLocks noChangeArrowheads="1"/>
            </p:cNvSpPr>
            <p:nvPr/>
          </p:nvSpPr>
          <p:spPr bwMode="auto">
            <a:xfrm>
              <a:off x="2195052" y="5409753"/>
              <a:ext cx="550210" cy="522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C00000"/>
                  </a:solidFill>
                  <a:effectLst/>
                  <a:uLnTx/>
                  <a:uFillTx/>
                  <a:latin typeface="+mn-lt"/>
                  <a:ea typeface="ＭＳ Ｐゴシック" charset="0"/>
                  <a:cs typeface="Arial" charset="0"/>
                </a:rPr>
                <a:t>17</a:t>
              </a:r>
            </a:p>
          </p:txBody>
        </p:sp>
        <p:sp>
          <p:nvSpPr>
            <p:cNvPr id="107" name="Text Box 21">
              <a:extLst>
                <a:ext uri="{FF2B5EF4-FFF2-40B4-BE49-F238E27FC236}">
                  <a16:creationId xmlns:a16="http://schemas.microsoft.com/office/drawing/2014/main" id="{E3D9D933-964F-B246-9386-8B8396975F96}"/>
                </a:ext>
              </a:extLst>
            </p:cNvPr>
            <p:cNvSpPr txBox="1">
              <a:spLocks noChangeArrowheads="1"/>
            </p:cNvSpPr>
            <p:nvPr/>
          </p:nvSpPr>
          <p:spPr bwMode="auto">
            <a:xfrm>
              <a:off x="2738653" y="5541062"/>
              <a:ext cx="3474393" cy="3075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mn-lt"/>
                  <a:ea typeface="ＭＳ Ｐゴシック" charset="0"/>
                  <a:cs typeface="Arial" charset="0"/>
                </a:rPr>
                <a:t>481968572106750915091411825223071697</a:t>
              </a:r>
            </a:p>
          </p:txBody>
        </p:sp>
        <p:sp>
          <p:nvSpPr>
            <p:cNvPr id="108" name="Text Box 22">
              <a:extLst>
                <a:ext uri="{FF2B5EF4-FFF2-40B4-BE49-F238E27FC236}">
                  <a16:creationId xmlns:a16="http://schemas.microsoft.com/office/drawing/2014/main" id="{D9BF4DD4-D8B3-E841-9716-E4DB33C532EF}"/>
                </a:ext>
              </a:extLst>
            </p:cNvPr>
            <p:cNvSpPr txBox="1">
              <a:spLocks noChangeArrowheads="1"/>
            </p:cNvSpPr>
            <p:nvPr/>
          </p:nvSpPr>
          <p:spPr bwMode="auto">
            <a:xfrm>
              <a:off x="6795627" y="5422453"/>
              <a:ext cx="550210" cy="522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C00000"/>
                  </a:solidFill>
                  <a:effectLst/>
                  <a:uLnTx/>
                  <a:uFillTx/>
                  <a:latin typeface="+mn-lt"/>
                  <a:ea typeface="ＭＳ Ｐゴシック" charset="0"/>
                  <a:cs typeface="Arial" charset="0"/>
                </a:rPr>
                <a:t>12</a:t>
              </a:r>
            </a:p>
          </p:txBody>
        </p:sp>
        <p:grpSp>
          <p:nvGrpSpPr>
            <p:cNvPr id="109" name="Group 23">
              <a:extLst>
                <a:ext uri="{FF2B5EF4-FFF2-40B4-BE49-F238E27FC236}">
                  <a16:creationId xmlns:a16="http://schemas.microsoft.com/office/drawing/2014/main" id="{8885D463-FAA8-9140-9A84-C0EDE70EF42E}"/>
                </a:ext>
              </a:extLst>
            </p:cNvPr>
            <p:cNvGrpSpPr>
              <a:grpSpLocks/>
            </p:cNvGrpSpPr>
            <p:nvPr/>
          </p:nvGrpSpPr>
          <p:grpSpPr bwMode="auto">
            <a:xfrm>
              <a:off x="3490928" y="4729396"/>
              <a:ext cx="517526" cy="676276"/>
              <a:chOff x="3035" y="2876"/>
              <a:chExt cx="326" cy="426"/>
            </a:xfrm>
          </p:grpSpPr>
          <p:sp>
            <p:nvSpPr>
              <p:cNvPr id="114" name="Text Box 24">
                <a:extLst>
                  <a:ext uri="{FF2B5EF4-FFF2-40B4-BE49-F238E27FC236}">
                    <a16:creationId xmlns:a16="http://schemas.microsoft.com/office/drawing/2014/main" id="{6D72F36B-148A-AA4C-8FE5-CC456C4F9A5B}"/>
                  </a:ext>
                </a:extLst>
              </p:cNvPr>
              <p:cNvSpPr txBox="1">
                <a:spLocks noChangeArrowheads="1"/>
              </p:cNvSpPr>
              <p:nvPr/>
            </p:nvSpPr>
            <p:spPr bwMode="auto">
              <a:xfrm>
                <a:off x="3035" y="2973"/>
                <a:ext cx="212"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cs typeface="Arial" charset="0"/>
                  </a:rPr>
                  <a:t>c</a:t>
                </a:r>
              </a:p>
            </p:txBody>
          </p:sp>
          <p:sp>
            <p:nvSpPr>
              <p:cNvPr id="115" name="Text Box 25">
                <a:extLst>
                  <a:ext uri="{FF2B5EF4-FFF2-40B4-BE49-F238E27FC236}">
                    <a16:creationId xmlns:a16="http://schemas.microsoft.com/office/drawing/2014/main" id="{678A0FE0-D6EC-FC46-B048-C1C5F1AFE360}"/>
                  </a:ext>
                </a:extLst>
              </p:cNvPr>
              <p:cNvSpPr txBox="1">
                <a:spLocks noChangeArrowheads="1"/>
              </p:cNvSpPr>
              <p:nvPr/>
            </p:nvSpPr>
            <p:spPr bwMode="auto">
              <a:xfrm>
                <a:off x="3125" y="2876"/>
                <a:ext cx="236" cy="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cs typeface="Arial" charset="0"/>
                  </a:rPr>
                  <a:t>d</a:t>
                </a:r>
              </a:p>
            </p:txBody>
          </p:sp>
        </p:grpSp>
        <p:sp>
          <p:nvSpPr>
            <p:cNvPr id="110" name="Text Box 29">
              <a:extLst>
                <a:ext uri="{FF2B5EF4-FFF2-40B4-BE49-F238E27FC236}">
                  <a16:creationId xmlns:a16="http://schemas.microsoft.com/office/drawing/2014/main" id="{9263726D-66BD-4840-925A-32F3F8E7CA94}"/>
                </a:ext>
              </a:extLst>
            </p:cNvPr>
            <p:cNvSpPr txBox="1">
              <a:spLocks noChangeArrowheads="1"/>
            </p:cNvSpPr>
            <p:nvPr/>
          </p:nvSpPr>
          <p:spPr bwMode="auto">
            <a:xfrm>
              <a:off x="485146" y="5059140"/>
              <a:ext cx="1396682" cy="5229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99"/>
                  </a:solidFill>
                  <a:effectLst/>
                  <a:uLnTx/>
                  <a:uFillTx/>
                  <a:latin typeface="+mn-lt"/>
                  <a:ea typeface="ＭＳ Ｐゴシック" charset="0"/>
                  <a:cs typeface="Arial" charset="0"/>
                </a:rPr>
                <a:t>decrypt:</a:t>
              </a:r>
            </a:p>
          </p:txBody>
        </p:sp>
        <p:sp>
          <p:nvSpPr>
            <p:cNvPr id="111" name="Right Brace 36">
              <a:extLst>
                <a:ext uri="{FF2B5EF4-FFF2-40B4-BE49-F238E27FC236}">
                  <a16:creationId xmlns:a16="http://schemas.microsoft.com/office/drawing/2014/main" id="{806B4247-52E0-F94A-A51F-3FF58755CFC4}"/>
                </a:ext>
              </a:extLst>
            </p:cNvPr>
            <p:cNvSpPr>
              <a:spLocks/>
            </p:cNvSpPr>
            <p:nvPr/>
          </p:nvSpPr>
          <p:spPr bwMode="auto">
            <a:xfrm rot="5400000">
              <a:off x="2446575" y="5102686"/>
              <a:ext cx="168727" cy="468086"/>
            </a:xfrm>
            <a:prstGeom prst="rightBrace">
              <a:avLst>
                <a:gd name="adj1" fmla="val 8336"/>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sp>
          <p:nvSpPr>
            <p:cNvPr id="112" name="Right Brace 37">
              <a:extLst>
                <a:ext uri="{FF2B5EF4-FFF2-40B4-BE49-F238E27FC236}">
                  <a16:creationId xmlns:a16="http://schemas.microsoft.com/office/drawing/2014/main" id="{780C030B-9AB8-4A41-9DF9-D8B492D150D9}"/>
                </a:ext>
              </a:extLst>
            </p:cNvPr>
            <p:cNvSpPr>
              <a:spLocks/>
            </p:cNvSpPr>
            <p:nvPr/>
          </p:nvSpPr>
          <p:spPr bwMode="auto">
            <a:xfrm rot="5400000">
              <a:off x="3605907" y="5108131"/>
              <a:ext cx="168727" cy="468086"/>
            </a:xfrm>
            <a:prstGeom prst="rightBrace">
              <a:avLst>
                <a:gd name="adj1" fmla="val 8336"/>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sp>
          <p:nvSpPr>
            <p:cNvPr id="113" name="Right Brace 38">
              <a:extLst>
                <a:ext uri="{FF2B5EF4-FFF2-40B4-BE49-F238E27FC236}">
                  <a16:creationId xmlns:a16="http://schemas.microsoft.com/office/drawing/2014/main" id="{B97D913A-A8C6-074F-AC8F-39F524A3F81C}"/>
                </a:ext>
              </a:extLst>
            </p:cNvPr>
            <p:cNvSpPr>
              <a:spLocks/>
            </p:cNvSpPr>
            <p:nvPr/>
          </p:nvSpPr>
          <p:spPr bwMode="auto">
            <a:xfrm rot="5400000">
              <a:off x="6964140" y="4340683"/>
              <a:ext cx="179612" cy="2046514"/>
            </a:xfrm>
            <a:prstGeom prst="rightBrace">
              <a:avLst>
                <a:gd name="adj1" fmla="val 8335"/>
                <a:gd name="adj2" fmla="val 50000"/>
              </a:avLst>
            </a:prstGeom>
            <a:noFill/>
            <a:ln w="9525">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grpSp>
      <p:sp>
        <p:nvSpPr>
          <p:cNvPr id="118" name="Left-Right Arrow 117">
            <a:extLst>
              <a:ext uri="{FF2B5EF4-FFF2-40B4-BE49-F238E27FC236}">
                <a16:creationId xmlns:a16="http://schemas.microsoft.com/office/drawing/2014/main" id="{7E5EB329-6AAF-B24A-AEA1-CE46E0712404}"/>
              </a:ext>
            </a:extLst>
          </p:cNvPr>
          <p:cNvSpPr>
            <a:spLocks noChangeArrowheads="1"/>
          </p:cNvSpPr>
          <p:nvPr/>
        </p:nvSpPr>
        <p:spPr bwMode="auto">
          <a:xfrm rot="1604466">
            <a:off x="5690221" y="4840840"/>
            <a:ext cx="2944812" cy="246062"/>
          </a:xfrm>
          <a:prstGeom prst="leftRightArrow">
            <a:avLst>
              <a:gd name="adj1" fmla="val 50000"/>
              <a:gd name="adj2" fmla="val 50032"/>
            </a:avLst>
          </a:prstGeom>
          <a:solidFill>
            <a:srgbClr val="3333CC"/>
          </a:solidFill>
          <a:ln w="9525">
            <a:solidFill>
              <a:srgbClr val="FFFFFF"/>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endParaRPr>
          </a:p>
        </p:txBody>
      </p:sp>
    </p:spTree>
    <p:extLst>
      <p:ext uri="{BB962C8B-B14F-4D97-AF65-F5344CB8AC3E}">
        <p14:creationId xmlns:p14="http://schemas.microsoft.com/office/powerpoint/2010/main" val="660981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8"/>
                                        </p:tgtEl>
                                        <p:attrNameLst>
                                          <p:attrName>style.visibility</p:attrName>
                                        </p:attrNameLst>
                                      </p:cBhvr>
                                      <p:to>
                                        <p:strVal val="visible"/>
                                      </p:to>
                                    </p:set>
                                    <p:animEffect transition="in" filter="fade">
                                      <p:cBhvr>
                                        <p:cTn id="12"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Why does RSA work?</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37</a:t>
            </a:fld>
            <a:endParaRPr lang="en-US" dirty="0"/>
          </a:p>
        </p:txBody>
      </p:sp>
      <p:sp>
        <p:nvSpPr>
          <p:cNvPr id="39" name="Rectangle 3">
            <a:extLst>
              <a:ext uri="{FF2B5EF4-FFF2-40B4-BE49-F238E27FC236}">
                <a16:creationId xmlns:a16="http://schemas.microsoft.com/office/drawing/2014/main" id="{5F5DD7F8-21FC-134D-BADA-5441DF2BCD61}"/>
              </a:ext>
            </a:extLst>
          </p:cNvPr>
          <p:cNvSpPr txBox="1">
            <a:spLocks noChangeArrowheads="1"/>
          </p:cNvSpPr>
          <p:nvPr/>
        </p:nvSpPr>
        <p:spPr>
          <a:xfrm>
            <a:off x="1063486" y="1560443"/>
            <a:ext cx="10121348" cy="464820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r>
              <a:rPr lang="en-US" sz="3200" dirty="0"/>
              <a:t>must show that c</a:t>
            </a:r>
            <a:r>
              <a:rPr lang="en-US" sz="3200" baseline="30000" dirty="0"/>
              <a:t>d</a:t>
            </a:r>
            <a:r>
              <a:rPr lang="en-US" sz="3200" dirty="0"/>
              <a:t> mod n = m,  where c = m</a:t>
            </a:r>
            <a:r>
              <a:rPr lang="en-US" sz="3200" baseline="30000" dirty="0"/>
              <a:t>e</a:t>
            </a:r>
            <a:r>
              <a:rPr lang="en-US" sz="3200" dirty="0"/>
              <a:t> mod n</a:t>
            </a:r>
          </a:p>
          <a:p>
            <a:pPr indent="-339725"/>
            <a:r>
              <a:rPr lang="en-US" sz="3200" dirty="0"/>
              <a:t>fact: for any x and y: x</a:t>
            </a:r>
            <a:r>
              <a:rPr lang="en-US" sz="3200" baseline="30000" dirty="0"/>
              <a:t>y</a:t>
            </a:r>
            <a:r>
              <a:rPr lang="en-US" sz="3200" dirty="0"/>
              <a:t> mod n = x</a:t>
            </a:r>
            <a:r>
              <a:rPr lang="en-US" sz="3200" baseline="30000" dirty="0"/>
              <a:t>(y mod z)</a:t>
            </a:r>
            <a:r>
              <a:rPr lang="en-US" sz="3200" dirty="0"/>
              <a:t> mod n</a:t>
            </a:r>
          </a:p>
          <a:p>
            <a:pPr marL="574675" lvl="1" indent="-222250"/>
            <a:r>
              <a:rPr lang="en-US" sz="2800" dirty="0"/>
              <a:t>where n= pq and z = (p-1)(q-1)</a:t>
            </a:r>
          </a:p>
          <a:p>
            <a:pPr indent="-339725"/>
            <a:r>
              <a:rPr lang="en-US" sz="3200" dirty="0"/>
              <a:t>thus, </a:t>
            </a:r>
            <a:br>
              <a:rPr lang="en-US" sz="3200" dirty="0"/>
            </a:br>
            <a:r>
              <a:rPr lang="en-US" sz="3200" dirty="0"/>
              <a:t> c</a:t>
            </a:r>
            <a:r>
              <a:rPr lang="en-US" sz="3200" baseline="30000" dirty="0"/>
              <a:t>d</a:t>
            </a:r>
            <a:r>
              <a:rPr lang="en-US" sz="3200" dirty="0"/>
              <a:t> mod n = (m</a:t>
            </a:r>
            <a:r>
              <a:rPr lang="en-US" sz="3200" baseline="30000" dirty="0"/>
              <a:t>e</a:t>
            </a:r>
            <a:r>
              <a:rPr lang="en-US" sz="3200" dirty="0"/>
              <a:t> mod n)</a:t>
            </a:r>
            <a:r>
              <a:rPr lang="en-US" sz="3200" baseline="30000" dirty="0"/>
              <a:t>d</a:t>
            </a:r>
            <a:r>
              <a:rPr lang="en-US" sz="3200" dirty="0"/>
              <a:t> mod n</a:t>
            </a:r>
          </a:p>
          <a:p>
            <a:pPr>
              <a:buFont typeface="Wingdings" charset="0"/>
              <a:buNone/>
            </a:pPr>
            <a:r>
              <a:rPr lang="en-US" sz="3200" dirty="0"/>
              <a:t>                  = m</a:t>
            </a:r>
            <a:r>
              <a:rPr lang="en-US" sz="3200" baseline="30000" dirty="0"/>
              <a:t>ed</a:t>
            </a:r>
            <a:r>
              <a:rPr lang="en-US" sz="3200" dirty="0"/>
              <a:t> mod n </a:t>
            </a:r>
          </a:p>
          <a:p>
            <a:pPr>
              <a:buFont typeface="Wingdings" charset="0"/>
              <a:buNone/>
            </a:pPr>
            <a:r>
              <a:rPr lang="en-US" sz="3200" dirty="0"/>
              <a:t>                  = m</a:t>
            </a:r>
            <a:r>
              <a:rPr lang="en-US" sz="3200" baseline="30000" dirty="0"/>
              <a:t>(ed mod z)</a:t>
            </a:r>
            <a:r>
              <a:rPr lang="en-US" sz="3200" dirty="0"/>
              <a:t> mod n</a:t>
            </a:r>
          </a:p>
          <a:p>
            <a:pPr>
              <a:buFont typeface="Wingdings" charset="0"/>
              <a:buNone/>
            </a:pPr>
            <a:r>
              <a:rPr lang="en-US" sz="3200" dirty="0"/>
              <a:t>                  = m</a:t>
            </a:r>
            <a:r>
              <a:rPr lang="en-US" sz="3200" baseline="30000" dirty="0"/>
              <a:t>1</a:t>
            </a:r>
            <a:r>
              <a:rPr lang="en-US" sz="3200" dirty="0"/>
              <a:t> mod n</a:t>
            </a:r>
          </a:p>
          <a:p>
            <a:pPr>
              <a:buFont typeface="Wingdings" charset="0"/>
              <a:buNone/>
            </a:pPr>
            <a:r>
              <a:rPr lang="en-US" sz="3200" dirty="0"/>
              <a:t>                  = m</a:t>
            </a:r>
          </a:p>
        </p:txBody>
      </p:sp>
      <p:grpSp>
        <p:nvGrpSpPr>
          <p:cNvPr id="40" name="Group 8">
            <a:extLst>
              <a:ext uri="{FF2B5EF4-FFF2-40B4-BE49-F238E27FC236}">
                <a16:creationId xmlns:a16="http://schemas.microsoft.com/office/drawing/2014/main" id="{854DF921-3E50-E048-A33A-4941BF48FC38}"/>
              </a:ext>
            </a:extLst>
          </p:cNvPr>
          <p:cNvGrpSpPr>
            <a:grpSpLocks/>
          </p:cNvGrpSpPr>
          <p:nvPr/>
        </p:nvGrpSpPr>
        <p:grpSpPr bwMode="auto">
          <a:xfrm>
            <a:off x="4708732" y="1916596"/>
            <a:ext cx="4951414" cy="2735263"/>
            <a:chOff x="2507" y="1402"/>
            <a:chExt cx="3119" cy="1723"/>
          </a:xfrm>
        </p:grpSpPr>
        <p:sp>
          <p:nvSpPr>
            <p:cNvPr id="41" name="Oval 6">
              <a:extLst>
                <a:ext uri="{FF2B5EF4-FFF2-40B4-BE49-F238E27FC236}">
                  <a16:creationId xmlns:a16="http://schemas.microsoft.com/office/drawing/2014/main" id="{F9A81EDD-9C78-4D40-BBF1-D502F1E676E2}"/>
                </a:ext>
              </a:extLst>
            </p:cNvPr>
            <p:cNvSpPr>
              <a:spLocks noChangeArrowheads="1"/>
            </p:cNvSpPr>
            <p:nvPr/>
          </p:nvSpPr>
          <p:spPr bwMode="auto">
            <a:xfrm>
              <a:off x="2507" y="1402"/>
              <a:ext cx="3119" cy="481"/>
            </a:xfrm>
            <a:prstGeom prst="ellipse">
              <a:avLst/>
            </a:prstGeom>
            <a:noFill/>
            <a:ln w="25400">
              <a:solidFill>
                <a:srgbClr val="C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2000" dirty="0">
                <a:cs typeface="+mn-cs"/>
              </a:endParaRPr>
            </a:p>
          </p:txBody>
        </p:sp>
        <p:sp>
          <p:nvSpPr>
            <p:cNvPr id="42" name="Freeform 7">
              <a:extLst>
                <a:ext uri="{FF2B5EF4-FFF2-40B4-BE49-F238E27FC236}">
                  <a16:creationId xmlns:a16="http://schemas.microsoft.com/office/drawing/2014/main" id="{00F77348-56A4-5C4D-805A-F10A82434C6E}"/>
                </a:ext>
              </a:extLst>
            </p:cNvPr>
            <p:cNvSpPr>
              <a:spLocks/>
            </p:cNvSpPr>
            <p:nvPr/>
          </p:nvSpPr>
          <p:spPr bwMode="auto">
            <a:xfrm>
              <a:off x="3306" y="1889"/>
              <a:ext cx="740" cy="1236"/>
            </a:xfrm>
            <a:custGeom>
              <a:avLst/>
              <a:gdLst>
                <a:gd name="T0" fmla="*/ 1260 w 1260"/>
                <a:gd name="T1" fmla="*/ 0 h 847"/>
                <a:gd name="T2" fmla="*/ 1260 w 1260"/>
                <a:gd name="T3" fmla="*/ 847 h 847"/>
                <a:gd name="T4" fmla="*/ 0 w 1260"/>
                <a:gd name="T5" fmla="*/ 847 h 847"/>
                <a:gd name="T6" fmla="*/ 0 60000 65536"/>
                <a:gd name="T7" fmla="*/ 0 60000 65536"/>
                <a:gd name="T8" fmla="*/ 0 60000 65536"/>
              </a:gdLst>
              <a:ahLst/>
              <a:cxnLst>
                <a:cxn ang="T6">
                  <a:pos x="T0" y="T1"/>
                </a:cxn>
                <a:cxn ang="T7">
                  <a:pos x="T2" y="T3"/>
                </a:cxn>
                <a:cxn ang="T8">
                  <a:pos x="T4" y="T5"/>
                </a:cxn>
              </a:cxnLst>
              <a:rect l="0" t="0" r="r" b="b"/>
              <a:pathLst>
                <a:path w="1260" h="847">
                  <a:moveTo>
                    <a:pt x="1260" y="0"/>
                  </a:moveTo>
                  <a:lnTo>
                    <a:pt x="1260" y="847"/>
                  </a:lnTo>
                  <a:lnTo>
                    <a:pt x="0" y="847"/>
                  </a:lnTo>
                </a:path>
              </a:pathLst>
            </a:custGeom>
            <a:noFill/>
            <a:ln w="25400" cap="flat" cmpd="sng">
              <a:solidFill>
                <a:srgbClr val="C00000"/>
              </a:solidFill>
              <a:prstDash val="solid"/>
              <a:round/>
              <a:headEnd type="none" w="med" len="me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sz="2000" dirty="0"/>
            </a:p>
          </p:txBody>
        </p:sp>
      </p:grpSp>
    </p:spTree>
    <p:extLst>
      <p:ext uri="{BB962C8B-B14F-4D97-AF65-F5344CB8AC3E}">
        <p14:creationId xmlns:p14="http://schemas.microsoft.com/office/powerpoint/2010/main" val="31232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RSA: another important property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38</a:t>
            </a:fld>
            <a:endParaRPr lang="en-US" dirty="0"/>
          </a:p>
        </p:txBody>
      </p:sp>
      <p:sp>
        <p:nvSpPr>
          <p:cNvPr id="8" name="Text Box 3">
            <a:extLst>
              <a:ext uri="{FF2B5EF4-FFF2-40B4-BE49-F238E27FC236}">
                <a16:creationId xmlns:a16="http://schemas.microsoft.com/office/drawing/2014/main" id="{A0E1F4A0-78B0-BD4D-A91E-EC5C08916BD1}"/>
              </a:ext>
            </a:extLst>
          </p:cNvPr>
          <p:cNvSpPr txBox="1">
            <a:spLocks noChangeArrowheads="1"/>
          </p:cNvSpPr>
          <p:nvPr/>
        </p:nvSpPr>
        <p:spPr bwMode="auto">
          <a:xfrm>
            <a:off x="1581180" y="1358325"/>
            <a:ext cx="8040214"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latin typeface="+mn-lt"/>
              </a:rPr>
              <a:t>The following property will be </a:t>
            </a:r>
            <a:r>
              <a:rPr lang="en-US" sz="3200" i="1" dirty="0">
                <a:solidFill>
                  <a:srgbClr val="0012A0"/>
                </a:solidFill>
                <a:latin typeface="+mn-lt"/>
              </a:rPr>
              <a:t>very</a:t>
            </a:r>
            <a:r>
              <a:rPr lang="en-US" sz="3200" dirty="0">
                <a:solidFill>
                  <a:srgbClr val="C00000"/>
                </a:solidFill>
                <a:latin typeface="+mn-lt"/>
              </a:rPr>
              <a:t> </a:t>
            </a:r>
            <a:r>
              <a:rPr lang="en-US" sz="3200" dirty="0">
                <a:latin typeface="+mn-lt"/>
              </a:rPr>
              <a:t>useful later:</a:t>
            </a:r>
            <a:endParaRPr lang="en-US" sz="2800" dirty="0">
              <a:latin typeface="+mn-lt"/>
            </a:endParaRPr>
          </a:p>
        </p:txBody>
      </p:sp>
      <p:grpSp>
        <p:nvGrpSpPr>
          <p:cNvPr id="9" name="Group 4">
            <a:extLst>
              <a:ext uri="{FF2B5EF4-FFF2-40B4-BE49-F238E27FC236}">
                <a16:creationId xmlns:a16="http://schemas.microsoft.com/office/drawing/2014/main" id="{8016FCB0-4AEE-864B-90F8-703500D61B3D}"/>
              </a:ext>
            </a:extLst>
          </p:cNvPr>
          <p:cNvGrpSpPr>
            <a:grpSpLocks/>
          </p:cNvGrpSpPr>
          <p:nvPr/>
        </p:nvGrpSpPr>
        <p:grpSpPr bwMode="auto">
          <a:xfrm>
            <a:off x="2754104" y="2193351"/>
            <a:ext cx="5206997" cy="1008063"/>
            <a:chOff x="512" y="1586"/>
            <a:chExt cx="3280" cy="635"/>
          </a:xfrm>
        </p:grpSpPr>
        <p:grpSp>
          <p:nvGrpSpPr>
            <p:cNvPr id="10" name="Group 5">
              <a:extLst>
                <a:ext uri="{FF2B5EF4-FFF2-40B4-BE49-F238E27FC236}">
                  <a16:creationId xmlns:a16="http://schemas.microsoft.com/office/drawing/2014/main" id="{B4185EBA-7292-654A-9C55-3FD6DFE33D1E}"/>
                </a:ext>
              </a:extLst>
            </p:cNvPr>
            <p:cNvGrpSpPr>
              <a:grpSpLocks/>
            </p:cNvGrpSpPr>
            <p:nvPr/>
          </p:nvGrpSpPr>
          <p:grpSpPr bwMode="auto">
            <a:xfrm>
              <a:off x="512" y="1586"/>
              <a:ext cx="1788" cy="633"/>
              <a:chOff x="1339" y="1706"/>
              <a:chExt cx="1788" cy="633"/>
            </a:xfrm>
          </p:grpSpPr>
          <p:grpSp>
            <p:nvGrpSpPr>
              <p:cNvPr id="17" name="Group 6">
                <a:extLst>
                  <a:ext uri="{FF2B5EF4-FFF2-40B4-BE49-F238E27FC236}">
                    <a16:creationId xmlns:a16="http://schemas.microsoft.com/office/drawing/2014/main" id="{4DEA9E7F-3063-C44A-8BA6-2D10AAC9CAF3}"/>
                  </a:ext>
                </a:extLst>
              </p:cNvPr>
              <p:cNvGrpSpPr>
                <a:grpSpLocks/>
              </p:cNvGrpSpPr>
              <p:nvPr/>
            </p:nvGrpSpPr>
            <p:grpSpPr bwMode="auto">
              <a:xfrm>
                <a:off x="1339" y="1811"/>
                <a:ext cx="1788" cy="528"/>
                <a:chOff x="1710" y="1433"/>
                <a:chExt cx="1788" cy="528"/>
              </a:xfrm>
            </p:grpSpPr>
            <p:sp>
              <p:nvSpPr>
                <p:cNvPr id="20" name="Text Box 7">
                  <a:extLst>
                    <a:ext uri="{FF2B5EF4-FFF2-40B4-BE49-F238E27FC236}">
                      <a16:creationId xmlns:a16="http://schemas.microsoft.com/office/drawing/2014/main" id="{7CA309C3-F398-7342-B829-761DD9380ED8}"/>
                    </a:ext>
                  </a:extLst>
                </p:cNvPr>
                <p:cNvSpPr txBox="1">
                  <a:spLocks noChangeArrowheads="1"/>
                </p:cNvSpPr>
                <p:nvPr/>
              </p:nvSpPr>
              <p:spPr bwMode="auto">
                <a:xfrm>
                  <a:off x="1710" y="1433"/>
                  <a:ext cx="1788"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solidFill>
                        <a:srgbClr val="C00000"/>
                      </a:solidFill>
                      <a:latin typeface="+mn-lt"/>
                      <a:cs typeface="Arial" charset="0"/>
                    </a:rPr>
                    <a:t>K  </a:t>
                  </a:r>
                  <a:r>
                    <a:rPr lang="en-US" sz="3600" dirty="0">
                      <a:solidFill>
                        <a:srgbClr val="C00000"/>
                      </a:solidFill>
                      <a:latin typeface="+mn-lt"/>
                      <a:cs typeface="Arial" charset="0"/>
                    </a:rPr>
                    <a:t>(</a:t>
                  </a:r>
                  <a:r>
                    <a:rPr lang="en-US" sz="3200" dirty="0">
                      <a:solidFill>
                        <a:srgbClr val="C00000"/>
                      </a:solidFill>
                      <a:latin typeface="+mn-lt"/>
                      <a:cs typeface="Arial" charset="0"/>
                    </a:rPr>
                    <a:t>K  (m)</a:t>
                  </a:r>
                  <a:r>
                    <a:rPr lang="en-US" sz="3600" dirty="0">
                      <a:solidFill>
                        <a:srgbClr val="C00000"/>
                      </a:solidFill>
                      <a:latin typeface="+mn-lt"/>
                      <a:cs typeface="Arial" charset="0"/>
                    </a:rPr>
                    <a:t>)</a:t>
                  </a:r>
                  <a:r>
                    <a:rPr lang="en-US" sz="3200" dirty="0">
                      <a:solidFill>
                        <a:srgbClr val="C00000"/>
                      </a:solidFill>
                      <a:latin typeface="+mn-lt"/>
                      <a:cs typeface="Arial" charset="0"/>
                    </a:rPr>
                    <a:t>  =  m </a:t>
                  </a:r>
                </a:p>
              </p:txBody>
            </p:sp>
            <p:sp>
              <p:nvSpPr>
                <p:cNvPr id="21" name="Text Box 8">
                  <a:extLst>
                    <a:ext uri="{FF2B5EF4-FFF2-40B4-BE49-F238E27FC236}">
                      <a16:creationId xmlns:a16="http://schemas.microsoft.com/office/drawing/2014/main" id="{4BE4A247-397C-4B49-A0FE-B01CAD55C6FD}"/>
                    </a:ext>
                  </a:extLst>
                </p:cNvPr>
                <p:cNvSpPr txBox="1">
                  <a:spLocks noChangeArrowheads="1"/>
                </p:cNvSpPr>
                <p:nvPr/>
              </p:nvSpPr>
              <p:spPr bwMode="auto">
                <a:xfrm>
                  <a:off x="2184" y="1631"/>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22" name="Text Box 9">
                  <a:extLst>
                    <a:ext uri="{FF2B5EF4-FFF2-40B4-BE49-F238E27FC236}">
                      <a16:creationId xmlns:a16="http://schemas.microsoft.com/office/drawing/2014/main" id="{AE701ACD-F994-B443-8676-C896D17D9C71}"/>
                    </a:ext>
                  </a:extLst>
                </p:cNvPr>
                <p:cNvSpPr txBox="1">
                  <a:spLocks noChangeArrowheads="1"/>
                </p:cNvSpPr>
                <p:nvPr/>
              </p:nvSpPr>
              <p:spPr bwMode="auto">
                <a:xfrm>
                  <a:off x="1854" y="1620"/>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grpSp>
          <p:sp>
            <p:nvSpPr>
              <p:cNvPr id="18" name="Text Box 10">
                <a:extLst>
                  <a:ext uri="{FF2B5EF4-FFF2-40B4-BE49-F238E27FC236}">
                    <a16:creationId xmlns:a16="http://schemas.microsoft.com/office/drawing/2014/main" id="{E794409D-DEC5-A249-803E-48D183B57B20}"/>
                  </a:ext>
                </a:extLst>
              </p:cNvPr>
              <p:cNvSpPr txBox="1">
                <a:spLocks noChangeArrowheads="1"/>
              </p:cNvSpPr>
              <p:nvPr/>
            </p:nvSpPr>
            <p:spPr bwMode="auto">
              <a:xfrm>
                <a:off x="1494" y="1706"/>
                <a:ext cx="186"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19" name="Text Box 11">
                <a:extLst>
                  <a:ext uri="{FF2B5EF4-FFF2-40B4-BE49-F238E27FC236}">
                    <a16:creationId xmlns:a16="http://schemas.microsoft.com/office/drawing/2014/main" id="{CC2E8FA6-62C9-B64C-B493-1F6F047233F4}"/>
                  </a:ext>
                </a:extLst>
              </p:cNvPr>
              <p:cNvSpPr txBox="1">
                <a:spLocks noChangeArrowheads="1"/>
              </p:cNvSpPr>
              <p:nvPr/>
            </p:nvSpPr>
            <p:spPr bwMode="auto">
              <a:xfrm>
                <a:off x="1812" y="1722"/>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grpSp>
        <p:sp>
          <p:nvSpPr>
            <p:cNvPr id="11" name="Text Box 12">
              <a:extLst>
                <a:ext uri="{FF2B5EF4-FFF2-40B4-BE49-F238E27FC236}">
                  <a16:creationId xmlns:a16="http://schemas.microsoft.com/office/drawing/2014/main" id="{3FD29B7F-090A-A44F-9DB5-BC9E17EDE593}"/>
                </a:ext>
              </a:extLst>
            </p:cNvPr>
            <p:cNvSpPr txBox="1">
              <a:spLocks noChangeArrowheads="1"/>
            </p:cNvSpPr>
            <p:nvPr/>
          </p:nvSpPr>
          <p:spPr bwMode="auto">
            <a:xfrm>
              <a:off x="2515" y="1704"/>
              <a:ext cx="1277"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solidFill>
                    <a:srgbClr val="C00000"/>
                  </a:solidFill>
                  <a:latin typeface="+mn-lt"/>
                  <a:cs typeface="Arial" charset="0"/>
                </a:rPr>
                <a:t>K  </a:t>
              </a:r>
              <a:r>
                <a:rPr lang="en-US" sz="3600" dirty="0">
                  <a:solidFill>
                    <a:srgbClr val="C00000"/>
                  </a:solidFill>
                  <a:latin typeface="+mn-lt"/>
                  <a:cs typeface="Arial" charset="0"/>
                </a:rPr>
                <a:t>(</a:t>
              </a:r>
              <a:r>
                <a:rPr lang="en-US" sz="3200" dirty="0">
                  <a:solidFill>
                    <a:srgbClr val="C00000"/>
                  </a:solidFill>
                  <a:latin typeface="+mn-lt"/>
                  <a:cs typeface="Arial" charset="0"/>
                </a:rPr>
                <a:t>K  (m)</a:t>
              </a:r>
              <a:r>
                <a:rPr lang="en-US" sz="3600" dirty="0">
                  <a:solidFill>
                    <a:srgbClr val="C00000"/>
                  </a:solidFill>
                  <a:latin typeface="+mn-lt"/>
                  <a:cs typeface="Arial" charset="0"/>
                </a:rPr>
                <a:t>)</a:t>
              </a:r>
              <a:r>
                <a:rPr lang="en-US" sz="3200" dirty="0">
                  <a:solidFill>
                    <a:srgbClr val="C00000"/>
                  </a:solidFill>
                  <a:latin typeface="+mn-lt"/>
                  <a:cs typeface="Arial" charset="0"/>
                </a:rPr>
                <a:t>  </a:t>
              </a:r>
            </a:p>
          </p:txBody>
        </p:sp>
        <p:sp>
          <p:nvSpPr>
            <p:cNvPr id="12" name="Text Box 13">
              <a:extLst>
                <a:ext uri="{FF2B5EF4-FFF2-40B4-BE49-F238E27FC236}">
                  <a16:creationId xmlns:a16="http://schemas.microsoft.com/office/drawing/2014/main" id="{23894D50-3F7E-414D-9D50-733406DA17D3}"/>
                </a:ext>
              </a:extLst>
            </p:cNvPr>
            <p:cNvSpPr txBox="1">
              <a:spLocks noChangeArrowheads="1"/>
            </p:cNvSpPr>
            <p:nvPr/>
          </p:nvSpPr>
          <p:spPr bwMode="auto">
            <a:xfrm>
              <a:off x="2990" y="1890"/>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13" name="Text Box 14">
              <a:extLst>
                <a:ext uri="{FF2B5EF4-FFF2-40B4-BE49-F238E27FC236}">
                  <a16:creationId xmlns:a16="http://schemas.microsoft.com/office/drawing/2014/main" id="{D89D2D53-9991-9F4F-ACA1-CE73046CA7A1}"/>
                </a:ext>
              </a:extLst>
            </p:cNvPr>
            <p:cNvSpPr txBox="1">
              <a:spLocks noChangeArrowheads="1"/>
            </p:cNvSpPr>
            <p:nvPr/>
          </p:nvSpPr>
          <p:spPr bwMode="auto">
            <a:xfrm>
              <a:off x="2653" y="1891"/>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14" name="Text Box 15">
              <a:extLst>
                <a:ext uri="{FF2B5EF4-FFF2-40B4-BE49-F238E27FC236}">
                  <a16:creationId xmlns:a16="http://schemas.microsoft.com/office/drawing/2014/main" id="{30F1D5B7-EC19-7B4D-95C1-F2494D51F7EF}"/>
                </a:ext>
              </a:extLst>
            </p:cNvPr>
            <p:cNvSpPr txBox="1">
              <a:spLocks noChangeArrowheads="1"/>
            </p:cNvSpPr>
            <p:nvPr/>
          </p:nvSpPr>
          <p:spPr bwMode="auto">
            <a:xfrm>
              <a:off x="2655" y="1636"/>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15" name="Text Box 16">
              <a:extLst>
                <a:ext uri="{FF2B5EF4-FFF2-40B4-BE49-F238E27FC236}">
                  <a16:creationId xmlns:a16="http://schemas.microsoft.com/office/drawing/2014/main" id="{84D77053-58F4-9548-BA15-30800CD9FC0C}"/>
                </a:ext>
              </a:extLst>
            </p:cNvPr>
            <p:cNvSpPr txBox="1">
              <a:spLocks noChangeArrowheads="1"/>
            </p:cNvSpPr>
            <p:nvPr/>
          </p:nvSpPr>
          <p:spPr bwMode="auto">
            <a:xfrm>
              <a:off x="3017" y="1615"/>
              <a:ext cx="186"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16" name="Text Box 17">
              <a:extLst>
                <a:ext uri="{FF2B5EF4-FFF2-40B4-BE49-F238E27FC236}">
                  <a16:creationId xmlns:a16="http://schemas.microsoft.com/office/drawing/2014/main" id="{D8FA4809-100F-6F42-B949-08EFA64CE5E5}"/>
                </a:ext>
              </a:extLst>
            </p:cNvPr>
            <p:cNvSpPr txBox="1">
              <a:spLocks noChangeArrowheads="1"/>
            </p:cNvSpPr>
            <p:nvPr/>
          </p:nvSpPr>
          <p:spPr bwMode="auto">
            <a:xfrm>
              <a:off x="2253" y="1755"/>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grpSp>
      <p:sp>
        <p:nvSpPr>
          <p:cNvPr id="23" name="Text Box 18">
            <a:extLst>
              <a:ext uri="{FF2B5EF4-FFF2-40B4-BE49-F238E27FC236}">
                <a16:creationId xmlns:a16="http://schemas.microsoft.com/office/drawing/2014/main" id="{340CC0E8-B62C-504E-AEB1-6848700A4E1C}"/>
              </a:ext>
            </a:extLst>
          </p:cNvPr>
          <p:cNvSpPr txBox="1">
            <a:spLocks noChangeArrowheads="1"/>
          </p:cNvSpPr>
          <p:nvPr/>
        </p:nvSpPr>
        <p:spPr bwMode="auto">
          <a:xfrm>
            <a:off x="2263568" y="3423663"/>
            <a:ext cx="291782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latin typeface="+mn-lt"/>
              </a:rPr>
              <a:t>use public key first, followed by private key </a:t>
            </a:r>
            <a:endParaRPr lang="en-US" sz="2800" dirty="0">
              <a:latin typeface="+mn-lt"/>
            </a:endParaRPr>
          </a:p>
        </p:txBody>
      </p:sp>
      <p:sp>
        <p:nvSpPr>
          <p:cNvPr id="24" name="Text Box 19">
            <a:extLst>
              <a:ext uri="{FF2B5EF4-FFF2-40B4-BE49-F238E27FC236}">
                <a16:creationId xmlns:a16="http://schemas.microsoft.com/office/drawing/2014/main" id="{E3A42832-F508-B343-8C8C-BEF9E3FFA5B5}"/>
              </a:ext>
            </a:extLst>
          </p:cNvPr>
          <p:cNvSpPr txBox="1">
            <a:spLocks noChangeArrowheads="1"/>
          </p:cNvSpPr>
          <p:nvPr/>
        </p:nvSpPr>
        <p:spPr bwMode="auto">
          <a:xfrm>
            <a:off x="5594143" y="3415725"/>
            <a:ext cx="2917825"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latin typeface="+mn-lt"/>
              </a:rPr>
              <a:t>use private key first, followed by public key </a:t>
            </a:r>
            <a:endParaRPr lang="en-US" sz="2800" dirty="0">
              <a:latin typeface="+mn-lt"/>
            </a:endParaRPr>
          </a:p>
        </p:txBody>
      </p:sp>
      <p:sp>
        <p:nvSpPr>
          <p:cNvPr id="25" name="AutoShape 20">
            <a:extLst>
              <a:ext uri="{FF2B5EF4-FFF2-40B4-BE49-F238E27FC236}">
                <a16:creationId xmlns:a16="http://schemas.microsoft.com/office/drawing/2014/main" id="{02AA67A9-2B3D-0D41-9805-A055EFEABF26}"/>
              </a:ext>
            </a:extLst>
          </p:cNvPr>
          <p:cNvSpPr>
            <a:spLocks/>
          </p:cNvSpPr>
          <p:nvPr/>
        </p:nvSpPr>
        <p:spPr bwMode="auto">
          <a:xfrm rot="5400000">
            <a:off x="3581193" y="2445763"/>
            <a:ext cx="138112" cy="1509712"/>
          </a:xfrm>
          <a:prstGeom prst="rightBrace">
            <a:avLst>
              <a:gd name="adj1" fmla="val 91092"/>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dirty="0">
              <a:solidFill>
                <a:srgbClr val="C00000"/>
              </a:solidFill>
              <a:cs typeface="Arial" charset="0"/>
            </a:endParaRPr>
          </a:p>
        </p:txBody>
      </p:sp>
      <p:sp>
        <p:nvSpPr>
          <p:cNvPr id="26" name="AutoShape 21">
            <a:extLst>
              <a:ext uri="{FF2B5EF4-FFF2-40B4-BE49-F238E27FC236}">
                <a16:creationId xmlns:a16="http://schemas.microsoft.com/office/drawing/2014/main" id="{635B218B-7A80-474D-B6FE-1FEED4F297EF}"/>
              </a:ext>
            </a:extLst>
          </p:cNvPr>
          <p:cNvSpPr>
            <a:spLocks/>
          </p:cNvSpPr>
          <p:nvPr/>
        </p:nvSpPr>
        <p:spPr bwMode="auto">
          <a:xfrm rot="5400000">
            <a:off x="6853030" y="2437825"/>
            <a:ext cx="138113" cy="1509713"/>
          </a:xfrm>
          <a:prstGeom prst="rightBrace">
            <a:avLst>
              <a:gd name="adj1" fmla="val 91092"/>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sz="2000" dirty="0">
              <a:solidFill>
                <a:srgbClr val="C00000"/>
              </a:solidFill>
              <a:cs typeface="Arial" charset="0"/>
            </a:endParaRPr>
          </a:p>
        </p:txBody>
      </p:sp>
      <p:sp>
        <p:nvSpPr>
          <p:cNvPr id="27" name="Text Box 22">
            <a:extLst>
              <a:ext uri="{FF2B5EF4-FFF2-40B4-BE49-F238E27FC236}">
                <a16:creationId xmlns:a16="http://schemas.microsoft.com/office/drawing/2014/main" id="{133B9DA1-4813-804A-BDEB-BC6F62E808E0}"/>
              </a:ext>
            </a:extLst>
          </p:cNvPr>
          <p:cNvSpPr txBox="1">
            <a:spLocks noChangeArrowheads="1"/>
          </p:cNvSpPr>
          <p:nvPr/>
        </p:nvSpPr>
        <p:spPr bwMode="auto">
          <a:xfrm>
            <a:off x="3314700" y="5255845"/>
            <a:ext cx="469969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600" i="1" dirty="0">
                <a:solidFill>
                  <a:srgbClr val="C00000"/>
                </a:solidFill>
                <a:latin typeface="+mn-lt"/>
              </a:rPr>
              <a:t>result is the same!</a:t>
            </a:r>
            <a:r>
              <a:rPr lang="en-US" sz="3600" dirty="0">
                <a:solidFill>
                  <a:srgbClr val="C00000"/>
                </a:solidFill>
                <a:latin typeface="+mn-lt"/>
              </a:rPr>
              <a:t> </a:t>
            </a:r>
          </a:p>
        </p:txBody>
      </p:sp>
    </p:spTree>
    <p:extLst>
      <p:ext uri="{BB962C8B-B14F-4D97-AF65-F5344CB8AC3E}">
        <p14:creationId xmlns:p14="http://schemas.microsoft.com/office/powerpoint/2010/main" val="260700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39</a:t>
            </a:fld>
            <a:endParaRPr lang="en-US" dirty="0"/>
          </a:p>
        </p:txBody>
      </p:sp>
      <p:sp>
        <p:nvSpPr>
          <p:cNvPr id="28" name="Rectangle 3">
            <a:extLst>
              <a:ext uri="{FF2B5EF4-FFF2-40B4-BE49-F238E27FC236}">
                <a16:creationId xmlns:a16="http://schemas.microsoft.com/office/drawing/2014/main" id="{C01C5215-2055-6645-B2A2-7E90E6DD7C1D}"/>
              </a:ext>
            </a:extLst>
          </p:cNvPr>
          <p:cNvSpPr txBox="1">
            <a:spLocks noChangeArrowheads="1"/>
          </p:cNvSpPr>
          <p:nvPr/>
        </p:nvSpPr>
        <p:spPr>
          <a:xfrm>
            <a:off x="1052375" y="1213540"/>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endParaRPr lang="en-US" dirty="0">
              <a:latin typeface="Gill Sans MT" charset="0"/>
            </a:endParaRPr>
          </a:p>
          <a:p>
            <a:pPr>
              <a:buFont typeface="Wingdings" charset="0"/>
              <a:buNone/>
            </a:pPr>
            <a:r>
              <a:rPr lang="en-US" sz="3200" dirty="0"/>
              <a:t>follows directly from modular arithmetic:</a:t>
            </a:r>
          </a:p>
          <a:p>
            <a:pPr>
              <a:buFont typeface="Wingdings" charset="0"/>
              <a:buNone/>
            </a:pPr>
            <a:endParaRPr lang="en-US" sz="3200" dirty="0"/>
          </a:p>
          <a:p>
            <a:pPr>
              <a:buFont typeface="Wingdings" charset="0"/>
              <a:buNone/>
            </a:pPr>
            <a:r>
              <a:rPr lang="en-US" sz="3200" dirty="0"/>
              <a:t>(m</a:t>
            </a:r>
            <a:r>
              <a:rPr lang="en-US" sz="3200" baseline="30000" dirty="0"/>
              <a:t>e</a:t>
            </a:r>
            <a:r>
              <a:rPr lang="en-US" sz="3200" dirty="0"/>
              <a:t> mod n)</a:t>
            </a:r>
            <a:r>
              <a:rPr lang="en-US" sz="3200" baseline="30000" dirty="0"/>
              <a:t>d</a:t>
            </a:r>
            <a:r>
              <a:rPr lang="en-US" sz="3200" dirty="0"/>
              <a:t> mod n = m</a:t>
            </a:r>
            <a:r>
              <a:rPr lang="en-US" sz="3200" baseline="30000" dirty="0"/>
              <a:t>ed</a:t>
            </a:r>
            <a:r>
              <a:rPr lang="en-US" sz="3200" dirty="0"/>
              <a:t> mod n</a:t>
            </a:r>
          </a:p>
          <a:p>
            <a:pPr>
              <a:buFont typeface="Wingdings" charset="0"/>
              <a:buNone/>
            </a:pPr>
            <a:r>
              <a:rPr lang="en-US" sz="3200" dirty="0"/>
              <a:t>                             = m</a:t>
            </a:r>
            <a:r>
              <a:rPr lang="en-US" sz="3200" baseline="30000" dirty="0"/>
              <a:t>de</a:t>
            </a:r>
            <a:r>
              <a:rPr lang="en-US" sz="3200" dirty="0"/>
              <a:t> mod n</a:t>
            </a:r>
          </a:p>
          <a:p>
            <a:pPr>
              <a:buFont typeface="Wingdings" charset="0"/>
              <a:buNone/>
            </a:pPr>
            <a:r>
              <a:rPr lang="en-US" sz="3200" dirty="0"/>
              <a:t>                             = (m</a:t>
            </a:r>
            <a:r>
              <a:rPr lang="en-US" sz="3200" baseline="30000" dirty="0"/>
              <a:t>d</a:t>
            </a:r>
            <a:r>
              <a:rPr lang="en-US" sz="3200" dirty="0"/>
              <a:t> mod n)</a:t>
            </a:r>
            <a:r>
              <a:rPr lang="en-US" sz="3200" baseline="30000" dirty="0"/>
              <a:t>e</a:t>
            </a:r>
            <a:r>
              <a:rPr lang="en-US" sz="3200" dirty="0"/>
              <a:t> mod n </a:t>
            </a:r>
          </a:p>
          <a:p>
            <a:pPr>
              <a:buFont typeface="Wingdings" charset="0"/>
              <a:buNone/>
            </a:pPr>
            <a:endParaRPr lang="en-US" dirty="0">
              <a:latin typeface="Gill Sans MT" charset="0"/>
            </a:endParaRPr>
          </a:p>
        </p:txBody>
      </p:sp>
      <p:sp>
        <p:nvSpPr>
          <p:cNvPr id="31" name="Text Box 33">
            <a:extLst>
              <a:ext uri="{FF2B5EF4-FFF2-40B4-BE49-F238E27FC236}">
                <a16:creationId xmlns:a16="http://schemas.microsoft.com/office/drawing/2014/main" id="{A05BA737-B1A7-9E44-9589-2517A92B17B2}"/>
              </a:ext>
            </a:extLst>
          </p:cNvPr>
          <p:cNvSpPr txBox="1">
            <a:spLocks noChangeArrowheads="1"/>
          </p:cNvSpPr>
          <p:nvPr/>
        </p:nvSpPr>
        <p:spPr bwMode="auto">
          <a:xfrm>
            <a:off x="940697" y="474238"/>
            <a:ext cx="1227387"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400" dirty="0">
                <a:solidFill>
                  <a:srgbClr val="000099"/>
                </a:solidFill>
                <a:latin typeface="+mn-lt"/>
              </a:rPr>
              <a:t>Why</a:t>
            </a:r>
          </a:p>
        </p:txBody>
      </p:sp>
      <p:sp>
        <p:nvSpPr>
          <p:cNvPr id="32" name="Text Box 34">
            <a:extLst>
              <a:ext uri="{FF2B5EF4-FFF2-40B4-BE49-F238E27FC236}">
                <a16:creationId xmlns:a16="http://schemas.microsoft.com/office/drawing/2014/main" id="{BEC6564A-7ECB-C449-9E44-F7AE43F71531}"/>
              </a:ext>
            </a:extLst>
          </p:cNvPr>
          <p:cNvSpPr txBox="1">
            <a:spLocks noChangeArrowheads="1"/>
          </p:cNvSpPr>
          <p:nvPr/>
        </p:nvSpPr>
        <p:spPr bwMode="auto">
          <a:xfrm>
            <a:off x="7119648" y="597610"/>
            <a:ext cx="4123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3200" dirty="0">
                <a:solidFill>
                  <a:srgbClr val="C00000"/>
                </a:solidFill>
                <a:latin typeface="Arial" charset="0"/>
                <a:cs typeface="Arial" charset="0"/>
              </a:rPr>
              <a:t>?</a:t>
            </a:r>
          </a:p>
        </p:txBody>
      </p:sp>
      <p:grpSp>
        <p:nvGrpSpPr>
          <p:cNvPr id="47" name="Group 4">
            <a:extLst>
              <a:ext uri="{FF2B5EF4-FFF2-40B4-BE49-F238E27FC236}">
                <a16:creationId xmlns:a16="http://schemas.microsoft.com/office/drawing/2014/main" id="{8536CA01-0A05-2040-B9E9-70C1D7FF1EE8}"/>
              </a:ext>
            </a:extLst>
          </p:cNvPr>
          <p:cNvGrpSpPr>
            <a:grpSpLocks/>
          </p:cNvGrpSpPr>
          <p:nvPr/>
        </p:nvGrpSpPr>
        <p:grpSpPr bwMode="auto">
          <a:xfrm>
            <a:off x="2118000" y="377803"/>
            <a:ext cx="5206997" cy="1008063"/>
            <a:chOff x="512" y="1586"/>
            <a:chExt cx="3280" cy="635"/>
          </a:xfrm>
        </p:grpSpPr>
        <p:grpSp>
          <p:nvGrpSpPr>
            <p:cNvPr id="48" name="Group 5">
              <a:extLst>
                <a:ext uri="{FF2B5EF4-FFF2-40B4-BE49-F238E27FC236}">
                  <a16:creationId xmlns:a16="http://schemas.microsoft.com/office/drawing/2014/main" id="{6E379951-E11F-D84F-AE4B-3E03B60F87CB}"/>
                </a:ext>
              </a:extLst>
            </p:cNvPr>
            <p:cNvGrpSpPr>
              <a:grpSpLocks/>
            </p:cNvGrpSpPr>
            <p:nvPr/>
          </p:nvGrpSpPr>
          <p:grpSpPr bwMode="auto">
            <a:xfrm>
              <a:off x="512" y="1586"/>
              <a:ext cx="1788" cy="633"/>
              <a:chOff x="1339" y="1706"/>
              <a:chExt cx="1788" cy="633"/>
            </a:xfrm>
          </p:grpSpPr>
          <p:grpSp>
            <p:nvGrpSpPr>
              <p:cNvPr id="56" name="Group 6">
                <a:extLst>
                  <a:ext uri="{FF2B5EF4-FFF2-40B4-BE49-F238E27FC236}">
                    <a16:creationId xmlns:a16="http://schemas.microsoft.com/office/drawing/2014/main" id="{AD7E7E0C-2F26-8748-9DB0-0A4018ACBB29}"/>
                  </a:ext>
                </a:extLst>
              </p:cNvPr>
              <p:cNvGrpSpPr>
                <a:grpSpLocks/>
              </p:cNvGrpSpPr>
              <p:nvPr/>
            </p:nvGrpSpPr>
            <p:grpSpPr bwMode="auto">
              <a:xfrm>
                <a:off x="1339" y="1811"/>
                <a:ext cx="1788" cy="528"/>
                <a:chOff x="1710" y="1433"/>
                <a:chExt cx="1788" cy="528"/>
              </a:xfrm>
            </p:grpSpPr>
            <p:sp>
              <p:nvSpPr>
                <p:cNvPr id="59" name="Text Box 7">
                  <a:extLst>
                    <a:ext uri="{FF2B5EF4-FFF2-40B4-BE49-F238E27FC236}">
                      <a16:creationId xmlns:a16="http://schemas.microsoft.com/office/drawing/2014/main" id="{94C94DD1-CB16-EC44-AF5B-8946009CADC7}"/>
                    </a:ext>
                  </a:extLst>
                </p:cNvPr>
                <p:cNvSpPr txBox="1">
                  <a:spLocks noChangeArrowheads="1"/>
                </p:cNvSpPr>
                <p:nvPr/>
              </p:nvSpPr>
              <p:spPr bwMode="auto">
                <a:xfrm>
                  <a:off x="1710" y="1433"/>
                  <a:ext cx="1788"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solidFill>
                        <a:srgbClr val="C00000"/>
                      </a:solidFill>
                      <a:latin typeface="+mn-lt"/>
                      <a:cs typeface="Arial" charset="0"/>
                    </a:rPr>
                    <a:t>K  </a:t>
                  </a:r>
                  <a:r>
                    <a:rPr lang="en-US" sz="3600" dirty="0">
                      <a:solidFill>
                        <a:srgbClr val="C00000"/>
                      </a:solidFill>
                      <a:latin typeface="+mn-lt"/>
                      <a:cs typeface="Arial" charset="0"/>
                    </a:rPr>
                    <a:t>(</a:t>
                  </a:r>
                  <a:r>
                    <a:rPr lang="en-US" sz="3200" dirty="0">
                      <a:solidFill>
                        <a:srgbClr val="C00000"/>
                      </a:solidFill>
                      <a:latin typeface="+mn-lt"/>
                      <a:cs typeface="Arial" charset="0"/>
                    </a:rPr>
                    <a:t>K  (m)</a:t>
                  </a:r>
                  <a:r>
                    <a:rPr lang="en-US" sz="3600" dirty="0">
                      <a:solidFill>
                        <a:srgbClr val="C00000"/>
                      </a:solidFill>
                      <a:latin typeface="+mn-lt"/>
                      <a:cs typeface="Arial" charset="0"/>
                    </a:rPr>
                    <a:t>)</a:t>
                  </a:r>
                  <a:r>
                    <a:rPr lang="en-US" sz="3200" dirty="0">
                      <a:solidFill>
                        <a:srgbClr val="C00000"/>
                      </a:solidFill>
                      <a:latin typeface="+mn-lt"/>
                      <a:cs typeface="Arial" charset="0"/>
                    </a:rPr>
                    <a:t>  =  m </a:t>
                  </a:r>
                </a:p>
              </p:txBody>
            </p:sp>
            <p:sp>
              <p:nvSpPr>
                <p:cNvPr id="60" name="Text Box 8">
                  <a:extLst>
                    <a:ext uri="{FF2B5EF4-FFF2-40B4-BE49-F238E27FC236}">
                      <a16:creationId xmlns:a16="http://schemas.microsoft.com/office/drawing/2014/main" id="{096DF2BA-5704-A84D-A3D6-88351D80C374}"/>
                    </a:ext>
                  </a:extLst>
                </p:cNvPr>
                <p:cNvSpPr txBox="1">
                  <a:spLocks noChangeArrowheads="1"/>
                </p:cNvSpPr>
                <p:nvPr/>
              </p:nvSpPr>
              <p:spPr bwMode="auto">
                <a:xfrm>
                  <a:off x="2184" y="1631"/>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61" name="Text Box 9">
                  <a:extLst>
                    <a:ext uri="{FF2B5EF4-FFF2-40B4-BE49-F238E27FC236}">
                      <a16:creationId xmlns:a16="http://schemas.microsoft.com/office/drawing/2014/main" id="{6AA81AA7-43CE-784A-8D0D-3ADEBA89F668}"/>
                    </a:ext>
                  </a:extLst>
                </p:cNvPr>
                <p:cNvSpPr txBox="1">
                  <a:spLocks noChangeArrowheads="1"/>
                </p:cNvSpPr>
                <p:nvPr/>
              </p:nvSpPr>
              <p:spPr bwMode="auto">
                <a:xfrm>
                  <a:off x="1854" y="1620"/>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grpSp>
          <p:sp>
            <p:nvSpPr>
              <p:cNvPr id="57" name="Text Box 10">
                <a:extLst>
                  <a:ext uri="{FF2B5EF4-FFF2-40B4-BE49-F238E27FC236}">
                    <a16:creationId xmlns:a16="http://schemas.microsoft.com/office/drawing/2014/main" id="{42C5AC87-8B91-D549-A18F-3823C61C9F64}"/>
                  </a:ext>
                </a:extLst>
              </p:cNvPr>
              <p:cNvSpPr txBox="1">
                <a:spLocks noChangeArrowheads="1"/>
              </p:cNvSpPr>
              <p:nvPr/>
            </p:nvSpPr>
            <p:spPr bwMode="auto">
              <a:xfrm>
                <a:off x="1494" y="1706"/>
                <a:ext cx="186"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58" name="Text Box 11">
                <a:extLst>
                  <a:ext uri="{FF2B5EF4-FFF2-40B4-BE49-F238E27FC236}">
                    <a16:creationId xmlns:a16="http://schemas.microsoft.com/office/drawing/2014/main" id="{9A5B81AD-CE77-5B4E-896E-695978519679}"/>
                  </a:ext>
                </a:extLst>
              </p:cNvPr>
              <p:cNvSpPr txBox="1">
                <a:spLocks noChangeArrowheads="1"/>
              </p:cNvSpPr>
              <p:nvPr/>
            </p:nvSpPr>
            <p:spPr bwMode="auto">
              <a:xfrm>
                <a:off x="1812" y="1722"/>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grpSp>
        <p:sp>
          <p:nvSpPr>
            <p:cNvPr id="49" name="Text Box 12">
              <a:extLst>
                <a:ext uri="{FF2B5EF4-FFF2-40B4-BE49-F238E27FC236}">
                  <a16:creationId xmlns:a16="http://schemas.microsoft.com/office/drawing/2014/main" id="{36B2E6A2-F23D-DB49-AB69-90BEB6070419}"/>
                </a:ext>
              </a:extLst>
            </p:cNvPr>
            <p:cNvSpPr txBox="1">
              <a:spLocks noChangeArrowheads="1"/>
            </p:cNvSpPr>
            <p:nvPr/>
          </p:nvSpPr>
          <p:spPr bwMode="auto">
            <a:xfrm>
              <a:off x="2515" y="1704"/>
              <a:ext cx="1277" cy="4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3200" dirty="0">
                  <a:solidFill>
                    <a:srgbClr val="C00000"/>
                  </a:solidFill>
                  <a:latin typeface="+mn-lt"/>
                  <a:cs typeface="Arial" charset="0"/>
                </a:rPr>
                <a:t>K  </a:t>
              </a:r>
              <a:r>
                <a:rPr lang="en-US" sz="3600" dirty="0">
                  <a:solidFill>
                    <a:srgbClr val="C00000"/>
                  </a:solidFill>
                  <a:latin typeface="+mn-lt"/>
                  <a:cs typeface="Arial" charset="0"/>
                </a:rPr>
                <a:t>(</a:t>
              </a:r>
              <a:r>
                <a:rPr lang="en-US" sz="3200" dirty="0">
                  <a:solidFill>
                    <a:srgbClr val="C00000"/>
                  </a:solidFill>
                  <a:latin typeface="+mn-lt"/>
                  <a:cs typeface="Arial" charset="0"/>
                </a:rPr>
                <a:t>K  (m)</a:t>
              </a:r>
              <a:r>
                <a:rPr lang="en-US" sz="3600" dirty="0">
                  <a:solidFill>
                    <a:srgbClr val="C00000"/>
                  </a:solidFill>
                  <a:latin typeface="+mn-lt"/>
                  <a:cs typeface="Arial" charset="0"/>
                </a:rPr>
                <a:t>)</a:t>
              </a:r>
              <a:r>
                <a:rPr lang="en-US" sz="3200" dirty="0">
                  <a:solidFill>
                    <a:srgbClr val="C00000"/>
                  </a:solidFill>
                  <a:latin typeface="+mn-lt"/>
                  <a:cs typeface="Arial" charset="0"/>
                </a:rPr>
                <a:t>  </a:t>
              </a:r>
            </a:p>
          </p:txBody>
        </p:sp>
        <p:sp>
          <p:nvSpPr>
            <p:cNvPr id="50" name="Text Box 13">
              <a:extLst>
                <a:ext uri="{FF2B5EF4-FFF2-40B4-BE49-F238E27FC236}">
                  <a16:creationId xmlns:a16="http://schemas.microsoft.com/office/drawing/2014/main" id="{28004FB0-749E-DA48-A7C0-B15CEAA6F13F}"/>
                </a:ext>
              </a:extLst>
            </p:cNvPr>
            <p:cNvSpPr txBox="1">
              <a:spLocks noChangeArrowheads="1"/>
            </p:cNvSpPr>
            <p:nvPr/>
          </p:nvSpPr>
          <p:spPr bwMode="auto">
            <a:xfrm>
              <a:off x="2990" y="1890"/>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51" name="Text Box 14">
              <a:extLst>
                <a:ext uri="{FF2B5EF4-FFF2-40B4-BE49-F238E27FC236}">
                  <a16:creationId xmlns:a16="http://schemas.microsoft.com/office/drawing/2014/main" id="{B727BAD1-AC6B-AD4C-BE92-314207D9501A}"/>
                </a:ext>
              </a:extLst>
            </p:cNvPr>
            <p:cNvSpPr txBox="1">
              <a:spLocks noChangeArrowheads="1"/>
            </p:cNvSpPr>
            <p:nvPr/>
          </p:nvSpPr>
          <p:spPr bwMode="auto">
            <a:xfrm>
              <a:off x="2653" y="1891"/>
              <a:ext cx="240"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B</a:t>
              </a:r>
              <a:endParaRPr lang="en-US" sz="3200" dirty="0">
                <a:solidFill>
                  <a:srgbClr val="C00000"/>
                </a:solidFill>
                <a:latin typeface="+mn-lt"/>
                <a:cs typeface="Arial" charset="0"/>
              </a:endParaRPr>
            </a:p>
          </p:txBody>
        </p:sp>
        <p:sp>
          <p:nvSpPr>
            <p:cNvPr id="53" name="Text Box 15">
              <a:extLst>
                <a:ext uri="{FF2B5EF4-FFF2-40B4-BE49-F238E27FC236}">
                  <a16:creationId xmlns:a16="http://schemas.microsoft.com/office/drawing/2014/main" id="{0434FBA1-64EE-564E-87E8-5154C80B9AD6}"/>
                </a:ext>
              </a:extLst>
            </p:cNvPr>
            <p:cNvSpPr txBox="1">
              <a:spLocks noChangeArrowheads="1"/>
            </p:cNvSpPr>
            <p:nvPr/>
          </p:nvSpPr>
          <p:spPr bwMode="auto">
            <a:xfrm>
              <a:off x="2655" y="1636"/>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54" name="Text Box 16">
              <a:extLst>
                <a:ext uri="{FF2B5EF4-FFF2-40B4-BE49-F238E27FC236}">
                  <a16:creationId xmlns:a16="http://schemas.microsoft.com/office/drawing/2014/main" id="{D2F24B3D-FEEA-BE4A-AF8F-1170CCAD9CCB}"/>
                </a:ext>
              </a:extLst>
            </p:cNvPr>
            <p:cNvSpPr txBox="1">
              <a:spLocks noChangeArrowheads="1"/>
            </p:cNvSpPr>
            <p:nvPr/>
          </p:nvSpPr>
          <p:spPr bwMode="auto">
            <a:xfrm>
              <a:off x="3017" y="1615"/>
              <a:ext cx="186"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sp>
          <p:nvSpPr>
            <p:cNvPr id="55" name="Text Box 17">
              <a:extLst>
                <a:ext uri="{FF2B5EF4-FFF2-40B4-BE49-F238E27FC236}">
                  <a16:creationId xmlns:a16="http://schemas.microsoft.com/office/drawing/2014/main" id="{B12BE81F-2742-3E43-A16D-9AF31D72C883}"/>
                </a:ext>
              </a:extLst>
            </p:cNvPr>
            <p:cNvSpPr txBox="1">
              <a:spLocks noChangeArrowheads="1"/>
            </p:cNvSpPr>
            <p:nvPr/>
          </p:nvSpPr>
          <p:spPr bwMode="auto">
            <a:xfrm>
              <a:off x="2253" y="1755"/>
              <a:ext cx="229" cy="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dirty="0">
                  <a:solidFill>
                    <a:srgbClr val="C00000"/>
                  </a:solidFill>
                  <a:latin typeface="+mn-lt"/>
                  <a:cs typeface="Arial" charset="0"/>
                </a:rPr>
                <a:t>=</a:t>
              </a:r>
            </a:p>
          </p:txBody>
        </p:sp>
      </p:grpSp>
    </p:spTree>
    <p:extLst>
      <p:ext uri="{BB962C8B-B14F-4D97-AF65-F5344CB8AC3E}">
        <p14:creationId xmlns:p14="http://schemas.microsoft.com/office/powerpoint/2010/main" val="3208244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What is network security?</a:t>
            </a:r>
            <a:endParaRPr lang="en-US" sz="4400" dirty="0"/>
          </a:p>
        </p:txBody>
      </p:sp>
      <p:sp>
        <p:nvSpPr>
          <p:cNvPr id="6" name="Slide Number Placeholder 2">
            <a:extLst>
              <a:ext uri="{FF2B5EF4-FFF2-40B4-BE49-F238E27FC236}">
                <a16:creationId xmlns:a16="http://schemas.microsoft.com/office/drawing/2014/main" id="{009DA679-1707-7346-B163-C91B0D75381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a:t>
            </a:fld>
            <a:endParaRPr lang="en-US" dirty="0"/>
          </a:p>
        </p:txBody>
      </p:sp>
      <p:sp>
        <p:nvSpPr>
          <p:cNvPr id="11" name="Rectangle 3">
            <a:extLst>
              <a:ext uri="{FF2B5EF4-FFF2-40B4-BE49-F238E27FC236}">
                <a16:creationId xmlns:a16="http://schemas.microsoft.com/office/drawing/2014/main" id="{E708D807-71AD-3B4B-9781-46E36F32C0D1}"/>
              </a:ext>
            </a:extLst>
          </p:cNvPr>
          <p:cNvSpPr txBox="1">
            <a:spLocks noChangeArrowheads="1"/>
          </p:cNvSpPr>
          <p:nvPr/>
        </p:nvSpPr>
        <p:spPr>
          <a:xfrm>
            <a:off x="768178" y="1333500"/>
            <a:ext cx="10562431" cy="49720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confidentiality: </a:t>
            </a:r>
            <a:r>
              <a:rPr lang="en-US" dirty="0"/>
              <a:t>only sender, intended receiver should “</a:t>
            </a:r>
            <a:r>
              <a:rPr lang="en-US" altLang="ja-JP" dirty="0"/>
              <a:t>understand” message contents</a:t>
            </a:r>
          </a:p>
          <a:p>
            <a:pPr lvl="1"/>
            <a:r>
              <a:rPr lang="en-US" sz="2800" dirty="0"/>
              <a:t>sender encrypts message</a:t>
            </a:r>
          </a:p>
          <a:p>
            <a:pPr lvl="1"/>
            <a:r>
              <a:rPr lang="en-US" sz="2800" dirty="0"/>
              <a:t>receiver decrypts message</a:t>
            </a:r>
          </a:p>
          <a:p>
            <a:pPr>
              <a:buFont typeface="Wingdings" charset="0"/>
              <a:buNone/>
            </a:pPr>
            <a:r>
              <a:rPr lang="en-US" sz="3200" dirty="0">
                <a:solidFill>
                  <a:srgbClr val="C00000"/>
                </a:solidFill>
              </a:rPr>
              <a:t>authentication: </a:t>
            </a:r>
            <a:r>
              <a:rPr lang="en-US" dirty="0"/>
              <a:t>sender, receiver want to confirm identity of each other </a:t>
            </a:r>
          </a:p>
          <a:p>
            <a:pPr>
              <a:buFont typeface="Wingdings" charset="0"/>
              <a:buNone/>
            </a:pPr>
            <a:r>
              <a:rPr lang="en-US" sz="3200" dirty="0">
                <a:solidFill>
                  <a:srgbClr val="C00000"/>
                </a:solidFill>
              </a:rPr>
              <a:t>message integrity: </a:t>
            </a:r>
            <a:r>
              <a:rPr lang="en-US" dirty="0"/>
              <a:t>sender, receiver want to ensure message not altered (in transit, or afterwards) without detection</a:t>
            </a:r>
          </a:p>
          <a:p>
            <a:pPr>
              <a:buFont typeface="Wingdings" charset="0"/>
              <a:buNone/>
            </a:pPr>
            <a:r>
              <a:rPr lang="en-US" sz="3200" dirty="0">
                <a:solidFill>
                  <a:srgbClr val="C00000"/>
                </a:solidFill>
              </a:rPr>
              <a:t>access and availability</a:t>
            </a:r>
            <a:r>
              <a:rPr lang="en-US" dirty="0">
                <a:solidFill>
                  <a:srgbClr val="C00000"/>
                </a:solidFill>
              </a:rPr>
              <a:t>: </a:t>
            </a:r>
            <a:r>
              <a:rPr lang="en-US" dirty="0"/>
              <a:t>services must be accessible and available to users</a:t>
            </a:r>
          </a:p>
        </p:txBody>
      </p:sp>
      <p:pic>
        <p:nvPicPr>
          <p:cNvPr id="3" name="Picture 2" descr="Central-Intelligence-Agency-CIA-Special-Agent-Protective-Staff-Challenge-Coin">
            <a:extLst>
              <a:ext uri="{FF2B5EF4-FFF2-40B4-BE49-F238E27FC236}">
                <a16:creationId xmlns:a16="http://schemas.microsoft.com/office/drawing/2014/main" id="{32265974-C055-4B17-8DFB-B4F04E58242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030886" y="289325"/>
            <a:ext cx="1172987" cy="11518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0071732-69AC-136C-4EE0-7786E0A57047}"/>
              </a:ext>
            </a:extLst>
          </p:cNvPr>
          <p:cNvSpPr txBox="1"/>
          <p:nvPr/>
        </p:nvSpPr>
        <p:spPr>
          <a:xfrm>
            <a:off x="10341552" y="736636"/>
            <a:ext cx="828675" cy="369332"/>
          </a:xfrm>
          <a:prstGeom prst="rect">
            <a:avLst/>
          </a:prstGeom>
          <a:noFill/>
        </p:spPr>
        <p:txBody>
          <a:bodyPr wrap="square">
            <a:spAutoFit/>
          </a:bodyPr>
          <a:lstStyle/>
          <a:p>
            <a:r>
              <a:rPr lang="en-US" altLang="zh-CN" b="1" dirty="0">
                <a:solidFill>
                  <a:srgbClr val="FF0000"/>
                </a:solidFill>
                <a:cs typeface="Calibri" panose="020F0502020204030204" pitchFamily="34" charset="0"/>
              </a:rPr>
              <a:t>CIA</a:t>
            </a:r>
            <a:endParaRPr lang="en-US" b="1" dirty="0">
              <a:solidFill>
                <a:srgbClr val="FF0000"/>
              </a:solidFill>
            </a:endParaRPr>
          </a:p>
        </p:txBody>
      </p:sp>
    </p:spTree>
    <p:extLst>
      <p:ext uri="{BB962C8B-B14F-4D97-AF65-F5344CB8AC3E}">
        <p14:creationId xmlns:p14="http://schemas.microsoft.com/office/powerpoint/2010/main" val="40115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dissolve">
                                      <p:cBhvr>
                                        <p:cTn id="10" dur="500"/>
                                        <p:tgtEl>
                                          <p:spTgt spid="11">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dissolv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
                                            <p:txEl>
                                              <p:pRg st="3" end="3"/>
                                            </p:txEl>
                                          </p:spTgt>
                                        </p:tgtEl>
                                        <p:attrNameLst>
                                          <p:attrName>style.visibility</p:attrName>
                                        </p:attrNameLst>
                                      </p:cBhvr>
                                      <p:to>
                                        <p:strVal val="visible"/>
                                      </p:to>
                                    </p:set>
                                    <p:animEffect transition="in" filter="dissolve">
                                      <p:cBhvr>
                                        <p:cTn id="18" dur="500"/>
                                        <p:tgtEl>
                                          <p:spTgt spid="1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dissolve">
                                      <p:cBhvr>
                                        <p:cTn id="23" dur="500"/>
                                        <p:tgtEl>
                                          <p:spTgt spid="1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1">
                                            <p:txEl>
                                              <p:pRg st="5" end="5"/>
                                            </p:txEl>
                                          </p:spTgt>
                                        </p:tgtEl>
                                        <p:attrNameLst>
                                          <p:attrName>style.visibility</p:attrName>
                                        </p:attrNameLst>
                                      </p:cBhvr>
                                      <p:to>
                                        <p:strVal val="visible"/>
                                      </p:to>
                                    </p:set>
                                    <p:animEffect transition="in" filter="dissolve">
                                      <p:cBhvr>
                                        <p:cTn id="28"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Why is RSA secure?</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40</a:t>
            </a:fld>
            <a:endParaRPr lang="en-US" dirty="0"/>
          </a:p>
        </p:txBody>
      </p:sp>
      <p:sp>
        <p:nvSpPr>
          <p:cNvPr id="28" name="Rectangle 3">
            <a:extLst>
              <a:ext uri="{FF2B5EF4-FFF2-40B4-BE49-F238E27FC236}">
                <a16:creationId xmlns:a16="http://schemas.microsoft.com/office/drawing/2014/main" id="{531E5408-C987-264E-9C9C-5C63DC5B66BA}"/>
              </a:ext>
            </a:extLst>
          </p:cNvPr>
          <p:cNvSpPr txBox="1">
            <a:spLocks noChangeArrowheads="1"/>
          </p:cNvSpPr>
          <p:nvPr/>
        </p:nvSpPr>
        <p:spPr>
          <a:xfrm>
            <a:off x="1040296" y="1464364"/>
            <a:ext cx="11019182" cy="35184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lnSpc>
                <a:spcPct val="100000"/>
              </a:lnSpc>
            </a:pPr>
            <a:r>
              <a:rPr lang="en-US" sz="3200" dirty="0"/>
              <a:t>suppose you know Bob’</a:t>
            </a:r>
            <a:r>
              <a:rPr lang="en-US" altLang="ja-JP" sz="3200" dirty="0"/>
              <a:t>s public key (n,e). How hard is it to determine d?</a:t>
            </a:r>
          </a:p>
          <a:p>
            <a:pPr indent="-339725">
              <a:lnSpc>
                <a:spcPct val="100000"/>
              </a:lnSpc>
            </a:pPr>
            <a:r>
              <a:rPr lang="en-US" sz="3200" dirty="0"/>
              <a:t>essentially need to find factors of n without knowing the two factors p and q </a:t>
            </a:r>
          </a:p>
          <a:p>
            <a:pPr lvl="1">
              <a:lnSpc>
                <a:spcPct val="100000"/>
              </a:lnSpc>
            </a:pPr>
            <a:r>
              <a:rPr lang="en-US" sz="3200" dirty="0"/>
              <a:t>fact: factoring a big number is hard</a:t>
            </a:r>
          </a:p>
          <a:p>
            <a:pPr>
              <a:buFont typeface="Wingdings" charset="0"/>
              <a:buNone/>
            </a:pPr>
            <a:endParaRPr lang="en-US" dirty="0">
              <a:latin typeface="Gill Sans MT" charset="0"/>
            </a:endParaRPr>
          </a:p>
        </p:txBody>
      </p:sp>
    </p:spTree>
    <p:extLst>
      <p:ext uri="{BB962C8B-B14F-4D97-AF65-F5344CB8AC3E}">
        <p14:creationId xmlns:p14="http://schemas.microsoft.com/office/powerpoint/2010/main" val="23174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RSA in practice: session keys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41</a:t>
            </a:fld>
            <a:endParaRPr lang="en-US" dirty="0"/>
          </a:p>
        </p:txBody>
      </p:sp>
      <p:sp>
        <p:nvSpPr>
          <p:cNvPr id="5" name="Rectangle 3">
            <a:extLst>
              <a:ext uri="{FF2B5EF4-FFF2-40B4-BE49-F238E27FC236}">
                <a16:creationId xmlns:a16="http://schemas.microsoft.com/office/drawing/2014/main" id="{DB9CF750-12CC-3F42-84BE-176B87ACB504}"/>
              </a:ext>
            </a:extLst>
          </p:cNvPr>
          <p:cNvSpPr txBox="1">
            <a:spLocks noChangeArrowheads="1"/>
          </p:cNvSpPr>
          <p:nvPr/>
        </p:nvSpPr>
        <p:spPr>
          <a:xfrm>
            <a:off x="959608" y="1354068"/>
            <a:ext cx="1042400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r>
              <a:rPr lang="en-US" sz="3200" dirty="0"/>
              <a:t>exponentiation in RSA is computationally intensive</a:t>
            </a:r>
          </a:p>
          <a:p>
            <a:pPr indent="-339725"/>
            <a:r>
              <a:rPr lang="en-US" sz="3200" dirty="0"/>
              <a:t>DES is at least 100 times faster than RSA</a:t>
            </a:r>
          </a:p>
          <a:p>
            <a:pPr indent="-339725"/>
            <a:r>
              <a:rPr lang="en-US" sz="3200" dirty="0"/>
              <a:t>use public key crypto to establish secure connection, then establish second key – symmetric session key – for encrypting data</a:t>
            </a:r>
          </a:p>
          <a:p>
            <a:pPr>
              <a:spcBef>
                <a:spcPct val="60000"/>
              </a:spcBef>
              <a:buFont typeface="Wingdings" charset="0"/>
              <a:buNone/>
            </a:pPr>
            <a:r>
              <a:rPr lang="en-US" sz="3200" dirty="0">
                <a:solidFill>
                  <a:srgbClr val="0012A0"/>
                </a:solidFill>
              </a:rPr>
              <a:t>session key, K</a:t>
            </a:r>
            <a:r>
              <a:rPr lang="en-US" sz="3200" baseline="-25000" dirty="0">
                <a:solidFill>
                  <a:srgbClr val="0012A0"/>
                </a:solidFill>
              </a:rPr>
              <a:t>S</a:t>
            </a:r>
          </a:p>
          <a:p>
            <a:pPr marL="457200"/>
            <a:r>
              <a:rPr lang="en-US" dirty="0"/>
              <a:t>Bob and Alice use RSA to exchange a symmetric session key K</a:t>
            </a:r>
            <a:r>
              <a:rPr lang="en-US" baseline="-25000" dirty="0"/>
              <a:t>S</a:t>
            </a:r>
          </a:p>
          <a:p>
            <a:pPr marL="457200"/>
            <a:r>
              <a:rPr lang="en-US" dirty="0"/>
              <a:t>once both have K</a:t>
            </a:r>
            <a:r>
              <a:rPr lang="en-US" baseline="-25000" dirty="0"/>
              <a:t>S</a:t>
            </a:r>
            <a:r>
              <a:rPr lang="en-US" dirty="0"/>
              <a:t>, they use symmetric key cryptography</a:t>
            </a:r>
          </a:p>
          <a:p>
            <a:endParaRPr lang="en-US" dirty="0">
              <a:latin typeface="Gill Sans MT" charset="0"/>
            </a:endParaRPr>
          </a:p>
        </p:txBody>
      </p:sp>
    </p:spTree>
    <p:extLst>
      <p:ext uri="{BB962C8B-B14F-4D97-AF65-F5344CB8AC3E}">
        <p14:creationId xmlns:p14="http://schemas.microsoft.com/office/powerpoint/2010/main" val="168452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799156" y="1544896"/>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lumMod val="75000"/>
                </a:schemeClr>
              </a:buClr>
            </a:pPr>
            <a:r>
              <a:rPr lang="en-US" dirty="0">
                <a:solidFill>
                  <a:schemeClr val="bg1">
                    <a:lumMod val="75000"/>
                  </a:schemeClr>
                </a:solidFill>
              </a:rPr>
              <a:t>What is network security?</a:t>
            </a:r>
          </a:p>
          <a:p>
            <a:pPr>
              <a:buClr>
                <a:schemeClr val="bg1">
                  <a:lumMod val="75000"/>
                </a:schemeClr>
              </a:buClr>
            </a:pPr>
            <a:r>
              <a:rPr lang="en-US" dirty="0">
                <a:solidFill>
                  <a:schemeClr val="bg1">
                    <a:lumMod val="75000"/>
                  </a:schemeClr>
                </a:solidFill>
              </a:rPr>
              <a:t>Principles of cryptography</a:t>
            </a:r>
          </a:p>
          <a:p>
            <a:pPr>
              <a:buClr>
                <a:srgbClr val="0012A0"/>
              </a:buClr>
            </a:pPr>
            <a:r>
              <a:rPr lang="en-US" sz="3200" dirty="0"/>
              <a:t>Authentication</a:t>
            </a:r>
            <a:r>
              <a:rPr lang="en-US" dirty="0">
                <a:solidFill>
                  <a:schemeClr val="bg1">
                    <a:lumMod val="75000"/>
                  </a:schemeClr>
                </a:solidFill>
              </a:rPr>
              <a:t>, message integrity</a:t>
            </a:r>
          </a:p>
          <a:p>
            <a:pPr>
              <a:buClr>
                <a:schemeClr val="bg1">
                  <a:lumMod val="75000"/>
                </a:schemeClr>
              </a:buClr>
            </a:pPr>
            <a:r>
              <a:rPr lang="en-US" dirty="0">
                <a:solidFill>
                  <a:schemeClr val="bg1">
                    <a:lumMod val="75000"/>
                  </a:schemeClr>
                </a:solidFill>
              </a:rPr>
              <a:t>Securing e-mail</a:t>
            </a:r>
          </a:p>
          <a:p>
            <a:pPr>
              <a:buClr>
                <a:schemeClr val="bg1">
                  <a:lumMod val="75000"/>
                </a:schemeClr>
              </a:buClr>
            </a:pPr>
            <a:r>
              <a:rPr lang="en-US" dirty="0">
                <a:solidFill>
                  <a:schemeClr val="bg1">
                    <a:lumMod val="75000"/>
                  </a:schemeClr>
                </a:solidFill>
              </a:rPr>
              <a:t>Securing TCP connections: TLS</a:t>
            </a:r>
          </a:p>
          <a:p>
            <a:pPr>
              <a:buClr>
                <a:schemeClr val="bg1">
                  <a:lumMod val="75000"/>
                </a:schemeClr>
              </a:buClr>
            </a:pPr>
            <a:r>
              <a:rPr lang="en-US" dirty="0">
                <a:solidFill>
                  <a:schemeClr val="bg1">
                    <a:lumMod val="75000"/>
                  </a:schemeClr>
                </a:solidFill>
              </a:rPr>
              <a:t>Network layer security: IPsec</a:t>
            </a:r>
          </a:p>
          <a:p>
            <a:pPr>
              <a:buClr>
                <a:schemeClr val="bg1">
                  <a:lumMod val="75000"/>
                </a:schemeClr>
              </a:buClr>
            </a:pPr>
            <a:r>
              <a:rPr lang="en-US" dirty="0">
                <a:solidFill>
                  <a:schemeClr val="bg1">
                    <a:lumMod val="75000"/>
                  </a:schemeClr>
                </a:solidFill>
              </a:rPr>
              <a:t>Security in wireless and mobile networks</a:t>
            </a:r>
          </a:p>
          <a:p>
            <a:pPr>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42</a:t>
            </a:fld>
            <a:endParaRPr lang="en-US" dirty="0"/>
          </a:p>
        </p:txBody>
      </p:sp>
    </p:spTree>
    <p:extLst>
      <p:ext uri="{BB962C8B-B14F-4D97-AF65-F5344CB8AC3E}">
        <p14:creationId xmlns:p14="http://schemas.microsoft.com/office/powerpoint/2010/main" val="241885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43</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sp>
        <p:nvSpPr>
          <p:cNvPr id="7" name="Text Box 4">
            <a:extLst>
              <a:ext uri="{FF2B5EF4-FFF2-40B4-BE49-F238E27FC236}">
                <a16:creationId xmlns:a16="http://schemas.microsoft.com/office/drawing/2014/main" id="{C358FB6B-F335-1447-A7D4-10C7808F4A36}"/>
              </a:ext>
            </a:extLst>
          </p:cNvPr>
          <p:cNvSpPr txBox="1">
            <a:spLocks noChangeArrowheads="1"/>
          </p:cNvSpPr>
          <p:nvPr/>
        </p:nvSpPr>
        <p:spPr bwMode="auto">
          <a:xfrm>
            <a:off x="853531" y="1997145"/>
            <a:ext cx="6547177"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3200" dirty="0">
                <a:solidFill>
                  <a:srgbClr val="C00000"/>
                </a:solidFill>
                <a:latin typeface="+mn-lt"/>
                <a:cs typeface="+mn-cs"/>
              </a:rPr>
              <a:t>Protocol ap1.0:  </a:t>
            </a:r>
            <a:r>
              <a:rPr lang="en-US" sz="3200" dirty="0">
                <a:latin typeface="+mn-lt"/>
                <a:cs typeface="+mn-cs"/>
              </a:rPr>
              <a:t>Alice says </a:t>
            </a:r>
            <a:r>
              <a:rPr lang="en-US" altLang="ja-JP" sz="3200" dirty="0">
                <a:latin typeface="+mn-lt"/>
                <a:cs typeface="+mn-cs"/>
              </a:rPr>
              <a:t>“</a:t>
            </a:r>
            <a:r>
              <a:rPr lang="en-US" sz="3200" dirty="0">
                <a:latin typeface="+mn-lt"/>
                <a:cs typeface="+mn-cs"/>
              </a:rPr>
              <a:t>I am Alice</a:t>
            </a:r>
            <a:r>
              <a:rPr lang="en-US" altLang="ja-JP" sz="3200" dirty="0">
                <a:latin typeface="+mn-lt"/>
                <a:cs typeface="+mn-cs"/>
              </a:rPr>
              <a:t>”</a:t>
            </a:r>
            <a:endParaRPr lang="en-US" sz="3200" dirty="0">
              <a:latin typeface="+mn-lt"/>
              <a:cs typeface="+mn-cs"/>
            </a:endParaRPr>
          </a:p>
        </p:txBody>
      </p:sp>
      <p:sp>
        <p:nvSpPr>
          <p:cNvPr id="8" name="Text Box 5">
            <a:extLst>
              <a:ext uri="{FF2B5EF4-FFF2-40B4-BE49-F238E27FC236}">
                <a16:creationId xmlns:a16="http://schemas.microsoft.com/office/drawing/2014/main" id="{57C063F1-1B01-9C4C-B6DC-5164EA97A3D9}"/>
              </a:ext>
            </a:extLst>
          </p:cNvPr>
          <p:cNvSpPr txBox="1">
            <a:spLocks noChangeArrowheads="1"/>
          </p:cNvSpPr>
          <p:nvPr/>
        </p:nvSpPr>
        <p:spPr bwMode="auto">
          <a:xfrm>
            <a:off x="5840631" y="3671612"/>
            <a:ext cx="2805641"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i="1" dirty="0">
                <a:latin typeface="+mn-lt"/>
                <a:cs typeface="Arial" charset="0"/>
              </a:rPr>
              <a:t>failure scenario??</a:t>
            </a:r>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548822"/>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4810885"/>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8206" y="3639310"/>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Line 9">
            <a:extLst>
              <a:ext uri="{FF2B5EF4-FFF2-40B4-BE49-F238E27FC236}">
                <a16:creationId xmlns:a16="http://schemas.microsoft.com/office/drawing/2014/main" id="{B1406D73-30A7-2643-BADF-4EEA27B2F064}"/>
              </a:ext>
            </a:extLst>
          </p:cNvPr>
          <p:cNvSpPr>
            <a:spLocks noChangeShapeType="1"/>
          </p:cNvSpPr>
          <p:nvPr/>
        </p:nvSpPr>
        <p:spPr bwMode="auto">
          <a:xfrm>
            <a:off x="2060506" y="4075872"/>
            <a:ext cx="1870075"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3" name="Text Box 10">
            <a:extLst>
              <a:ext uri="{FF2B5EF4-FFF2-40B4-BE49-F238E27FC236}">
                <a16:creationId xmlns:a16="http://schemas.microsoft.com/office/drawing/2014/main" id="{C6581AAA-994B-4F43-B1B3-AE73B307A50A}"/>
              </a:ext>
            </a:extLst>
          </p:cNvPr>
          <p:cNvSpPr txBox="1">
            <a:spLocks noChangeArrowheads="1"/>
          </p:cNvSpPr>
          <p:nvPr/>
        </p:nvSpPr>
        <p:spPr bwMode="auto">
          <a:xfrm>
            <a:off x="1938310" y="3564145"/>
            <a:ext cx="1899879"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dirty="0">
                <a:latin typeface="+mn-lt"/>
                <a:cs typeface="Arial" charset="0"/>
              </a:rPr>
              <a:t>“I am Alice</a:t>
            </a:r>
            <a:r>
              <a:rPr lang="en-US" altLang="ja-JP" sz="2800" dirty="0">
                <a:latin typeface="+mn-lt"/>
                <a:cs typeface="Arial" charset="0"/>
              </a:rPr>
              <a:t>”</a:t>
            </a:r>
            <a:endParaRPr lang="en-US" sz="2800" dirty="0">
              <a:latin typeface="+mn-lt"/>
              <a:cs typeface="Arial" charset="0"/>
            </a:endParaRPr>
          </a:p>
        </p:txBody>
      </p:sp>
    </p:spTree>
    <p:extLst>
      <p:ext uri="{BB962C8B-B14F-4D97-AF65-F5344CB8AC3E}">
        <p14:creationId xmlns:p14="http://schemas.microsoft.com/office/powerpoint/2010/main" val="10340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44</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sp>
        <p:nvSpPr>
          <p:cNvPr id="7" name="Text Box 4">
            <a:extLst>
              <a:ext uri="{FF2B5EF4-FFF2-40B4-BE49-F238E27FC236}">
                <a16:creationId xmlns:a16="http://schemas.microsoft.com/office/drawing/2014/main" id="{C358FB6B-F335-1447-A7D4-10C7808F4A36}"/>
              </a:ext>
            </a:extLst>
          </p:cNvPr>
          <p:cNvSpPr txBox="1">
            <a:spLocks noChangeArrowheads="1"/>
          </p:cNvSpPr>
          <p:nvPr/>
        </p:nvSpPr>
        <p:spPr bwMode="auto">
          <a:xfrm>
            <a:off x="853531" y="1997145"/>
            <a:ext cx="6547177"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3200" dirty="0">
                <a:solidFill>
                  <a:srgbClr val="C00000"/>
                </a:solidFill>
                <a:latin typeface="+mn-lt"/>
                <a:cs typeface="+mn-cs"/>
              </a:rPr>
              <a:t>Protocol ap1.0:  </a:t>
            </a:r>
            <a:r>
              <a:rPr lang="en-US" sz="3200" dirty="0">
                <a:latin typeface="+mn-lt"/>
                <a:cs typeface="+mn-cs"/>
              </a:rPr>
              <a:t>Alice says </a:t>
            </a:r>
            <a:r>
              <a:rPr lang="en-US" altLang="ja-JP" sz="3200" dirty="0">
                <a:latin typeface="+mn-lt"/>
                <a:cs typeface="+mn-cs"/>
              </a:rPr>
              <a:t>“</a:t>
            </a:r>
            <a:r>
              <a:rPr lang="en-US" sz="3200" dirty="0">
                <a:latin typeface="+mn-lt"/>
                <a:cs typeface="+mn-cs"/>
              </a:rPr>
              <a:t>I am Alice</a:t>
            </a:r>
            <a:r>
              <a:rPr lang="en-US" altLang="ja-JP" sz="3200" dirty="0">
                <a:latin typeface="+mn-lt"/>
                <a:cs typeface="+mn-cs"/>
              </a:rPr>
              <a:t>”</a:t>
            </a:r>
            <a:endParaRPr lang="en-US" sz="3200" dirty="0">
              <a:latin typeface="+mn-lt"/>
              <a:cs typeface="+mn-cs"/>
            </a:endParaRPr>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548822"/>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4810885"/>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8206" y="3639310"/>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Text Box 5">
            <a:extLst>
              <a:ext uri="{FF2B5EF4-FFF2-40B4-BE49-F238E27FC236}">
                <a16:creationId xmlns:a16="http://schemas.microsoft.com/office/drawing/2014/main" id="{65C1FDF6-1546-0A4A-9B22-9D9CCA784978}"/>
              </a:ext>
            </a:extLst>
          </p:cNvPr>
          <p:cNvSpPr txBox="1">
            <a:spLocks noChangeArrowheads="1"/>
          </p:cNvSpPr>
          <p:nvPr/>
        </p:nvSpPr>
        <p:spPr bwMode="auto">
          <a:xfrm>
            <a:off x="5817858" y="3568133"/>
            <a:ext cx="2419693" cy="193899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2400" i="1" dirty="0">
                <a:latin typeface="+mn-lt"/>
                <a:cs typeface="Arial" charset="0"/>
              </a:rPr>
              <a:t>in a network, Bob can not </a:t>
            </a:r>
            <a:r>
              <a:rPr lang="en-US" altLang="ja-JP" sz="2400" i="1" dirty="0">
                <a:latin typeface="+mn-lt"/>
                <a:cs typeface="Arial" charset="0"/>
              </a:rPr>
              <a:t>“</a:t>
            </a:r>
            <a:r>
              <a:rPr lang="en-US" sz="2400" i="1" dirty="0">
                <a:latin typeface="+mn-lt"/>
                <a:cs typeface="Arial" charset="0"/>
              </a:rPr>
              <a:t>see</a:t>
            </a:r>
            <a:r>
              <a:rPr lang="en-US" altLang="ja-JP" sz="2400" i="1" dirty="0">
                <a:latin typeface="+mn-lt"/>
                <a:cs typeface="Arial" charset="0"/>
              </a:rPr>
              <a:t>”</a:t>
            </a:r>
            <a:r>
              <a:rPr lang="en-US" sz="2400" i="1" dirty="0">
                <a:latin typeface="+mn-lt"/>
                <a:cs typeface="Arial" charset="0"/>
              </a:rPr>
              <a:t> Alice, so Trudy simply declares herself to be Alice</a:t>
            </a:r>
          </a:p>
        </p:txBody>
      </p:sp>
      <p:sp>
        <p:nvSpPr>
          <p:cNvPr id="15" name="Line 9">
            <a:extLst>
              <a:ext uri="{FF2B5EF4-FFF2-40B4-BE49-F238E27FC236}">
                <a16:creationId xmlns:a16="http://schemas.microsoft.com/office/drawing/2014/main" id="{08D195E9-D0C5-1447-B41F-4771B5A058EB}"/>
              </a:ext>
            </a:extLst>
          </p:cNvPr>
          <p:cNvSpPr>
            <a:spLocks noChangeShapeType="1"/>
          </p:cNvSpPr>
          <p:nvPr/>
        </p:nvSpPr>
        <p:spPr bwMode="auto">
          <a:xfrm flipV="1">
            <a:off x="3460336" y="4301297"/>
            <a:ext cx="773113" cy="102711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r>
              <a:rPr lang="en-US" sz="2000" dirty="0">
                <a:cs typeface="+mn-cs"/>
              </a:rPr>
              <a:t> </a:t>
            </a:r>
          </a:p>
        </p:txBody>
      </p:sp>
      <p:sp>
        <p:nvSpPr>
          <p:cNvPr id="16" name="Text Box 10">
            <a:extLst>
              <a:ext uri="{FF2B5EF4-FFF2-40B4-BE49-F238E27FC236}">
                <a16:creationId xmlns:a16="http://schemas.microsoft.com/office/drawing/2014/main" id="{C14E974A-5022-614B-8E01-236452893AB9}"/>
              </a:ext>
            </a:extLst>
          </p:cNvPr>
          <p:cNvSpPr txBox="1">
            <a:spLocks noChangeArrowheads="1"/>
          </p:cNvSpPr>
          <p:nvPr/>
        </p:nvSpPr>
        <p:spPr bwMode="auto">
          <a:xfrm>
            <a:off x="3669786" y="4829935"/>
            <a:ext cx="1957587"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sz="2800" dirty="0">
                <a:latin typeface="+mn-lt"/>
                <a:cs typeface="Arial" charset="0"/>
              </a:rPr>
              <a:t>“</a:t>
            </a:r>
            <a:r>
              <a:rPr lang="en-US" sz="2800" dirty="0">
                <a:latin typeface="+mn-lt"/>
                <a:cs typeface="Arial" charset="0"/>
              </a:rPr>
              <a:t>I am Alice</a:t>
            </a:r>
            <a:r>
              <a:rPr lang="en-US" altLang="ja-JP" sz="2800" dirty="0">
                <a:latin typeface="+mn-lt"/>
                <a:cs typeface="Arial" charset="0"/>
              </a:rPr>
              <a:t>”</a:t>
            </a:r>
            <a:endParaRPr lang="en-US" sz="2800" dirty="0">
              <a:latin typeface="+mn-lt"/>
              <a:cs typeface="Arial" charset="0"/>
            </a:endParaRPr>
          </a:p>
        </p:txBody>
      </p:sp>
      <p:pic>
        <p:nvPicPr>
          <p:cNvPr id="1026" name="Picture 2">
            <a:extLst>
              <a:ext uri="{FF2B5EF4-FFF2-40B4-BE49-F238E27FC236}">
                <a16:creationId xmlns:a16="http://schemas.microsoft.com/office/drawing/2014/main" id="{0E8E5351-9AD4-834D-8CEE-AD5E09FB2D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40482" y="2548273"/>
            <a:ext cx="3256024"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51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dissolv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another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45</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906631"/>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516869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6276" y="3838093"/>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884514" y="2022407"/>
            <a:ext cx="10923173"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ap2.0: </a:t>
            </a:r>
            <a:r>
              <a:rPr lang="en-US" sz="3200" dirty="0">
                <a:latin typeface="+mn-lt"/>
                <a:cs typeface="Arial" charset="0"/>
              </a:rPr>
              <a:t>Alice says </a:t>
            </a:r>
            <a:r>
              <a:rPr lang="en-US" altLang="ja-JP" sz="3200" dirty="0">
                <a:latin typeface="+mn-lt"/>
                <a:cs typeface="Arial" charset="0"/>
              </a:rPr>
              <a:t>“</a:t>
            </a:r>
            <a:r>
              <a:rPr lang="en-US" sz="3200" dirty="0">
                <a:latin typeface="+mn-lt"/>
                <a:cs typeface="Arial" charset="0"/>
              </a:rPr>
              <a:t>I am Alice</a:t>
            </a:r>
            <a:r>
              <a:rPr lang="en-US" altLang="ja-JP" sz="3200" dirty="0">
                <a:latin typeface="+mn-lt"/>
                <a:cs typeface="Arial" charset="0"/>
              </a:rPr>
              <a:t>”</a:t>
            </a:r>
            <a:r>
              <a:rPr lang="en-US" sz="3200" dirty="0">
                <a:latin typeface="+mn-lt"/>
                <a:cs typeface="Arial" charset="0"/>
              </a:rPr>
              <a:t> in an IP packet containing her source IP address </a:t>
            </a:r>
          </a:p>
        </p:txBody>
      </p:sp>
      <p:sp>
        <p:nvSpPr>
          <p:cNvPr id="18" name="Line 8">
            <a:extLst>
              <a:ext uri="{FF2B5EF4-FFF2-40B4-BE49-F238E27FC236}">
                <a16:creationId xmlns:a16="http://schemas.microsoft.com/office/drawing/2014/main" id="{D3E1B23E-A094-B04D-98F5-3714A273D9B2}"/>
              </a:ext>
            </a:extLst>
          </p:cNvPr>
          <p:cNvSpPr>
            <a:spLocks noChangeShapeType="1"/>
          </p:cNvSpPr>
          <p:nvPr/>
        </p:nvSpPr>
        <p:spPr bwMode="auto">
          <a:xfrm>
            <a:off x="1967119" y="4434716"/>
            <a:ext cx="3798888"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19" name="Group 9">
            <a:extLst>
              <a:ext uri="{FF2B5EF4-FFF2-40B4-BE49-F238E27FC236}">
                <a16:creationId xmlns:a16="http://schemas.microsoft.com/office/drawing/2014/main" id="{F3CF6344-6161-A648-90CB-9A5298C3B7A3}"/>
              </a:ext>
            </a:extLst>
          </p:cNvPr>
          <p:cNvGrpSpPr>
            <a:grpSpLocks/>
          </p:cNvGrpSpPr>
          <p:nvPr/>
        </p:nvGrpSpPr>
        <p:grpSpPr bwMode="auto">
          <a:xfrm>
            <a:off x="2317957" y="3710816"/>
            <a:ext cx="2855913" cy="541337"/>
            <a:chOff x="540" y="1857"/>
            <a:chExt cx="1799" cy="341"/>
          </a:xfrm>
        </p:grpSpPr>
        <p:sp>
          <p:nvSpPr>
            <p:cNvPr id="20" name="Rectangle 10">
              <a:extLst>
                <a:ext uri="{FF2B5EF4-FFF2-40B4-BE49-F238E27FC236}">
                  <a16:creationId xmlns:a16="http://schemas.microsoft.com/office/drawing/2014/main" id="{957F85BF-1C79-E240-87AC-8BC4754F66F3}"/>
                </a:ext>
              </a:extLst>
            </p:cNvPr>
            <p:cNvSpPr>
              <a:spLocks noChangeArrowheads="1"/>
            </p:cNvSpPr>
            <p:nvPr/>
          </p:nvSpPr>
          <p:spPr bwMode="auto">
            <a:xfrm>
              <a:off x="540" y="1857"/>
              <a:ext cx="179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21" name="Text Box 11">
              <a:extLst>
                <a:ext uri="{FF2B5EF4-FFF2-40B4-BE49-F238E27FC236}">
                  <a16:creationId xmlns:a16="http://schemas.microsoft.com/office/drawing/2014/main" id="{1489DC97-999B-1143-8A23-B8B6F0C67F06}"/>
                </a:ext>
              </a:extLst>
            </p:cNvPr>
            <p:cNvSpPr txBox="1">
              <a:spLocks noChangeArrowheads="1"/>
            </p:cNvSpPr>
            <p:nvPr/>
          </p:nvSpPr>
          <p:spPr bwMode="auto">
            <a:xfrm>
              <a:off x="1386" y="1909"/>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22" name="Text Box 12">
              <a:extLst>
                <a:ext uri="{FF2B5EF4-FFF2-40B4-BE49-F238E27FC236}">
                  <a16:creationId xmlns:a16="http://schemas.microsoft.com/office/drawing/2014/main" id="{72208579-1FD4-1D4F-932D-56E99A10BD20}"/>
                </a:ext>
              </a:extLst>
            </p:cNvPr>
            <p:cNvSpPr txBox="1">
              <a:spLocks noChangeArrowheads="1"/>
            </p:cNvSpPr>
            <p:nvPr/>
          </p:nvSpPr>
          <p:spPr bwMode="auto">
            <a:xfrm>
              <a:off x="576" y="1857"/>
              <a:ext cx="718"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address</a:t>
              </a:r>
            </a:p>
          </p:txBody>
        </p:sp>
        <p:sp>
          <p:nvSpPr>
            <p:cNvPr id="23" name="Line 13">
              <a:extLst>
                <a:ext uri="{FF2B5EF4-FFF2-40B4-BE49-F238E27FC236}">
                  <a16:creationId xmlns:a16="http://schemas.microsoft.com/office/drawing/2014/main" id="{6C098466-4768-CE4A-B1EE-25DAD7DB3A70}"/>
                </a:ext>
              </a:extLst>
            </p:cNvPr>
            <p:cNvSpPr>
              <a:spLocks noChangeShapeType="1"/>
            </p:cNvSpPr>
            <p:nvPr/>
          </p:nvSpPr>
          <p:spPr bwMode="auto">
            <a:xfrm flipH="1">
              <a:off x="1336"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24" name="Text Box 5">
            <a:extLst>
              <a:ext uri="{FF2B5EF4-FFF2-40B4-BE49-F238E27FC236}">
                <a16:creationId xmlns:a16="http://schemas.microsoft.com/office/drawing/2014/main" id="{2FEFAAB4-6162-2944-8B86-984F45930547}"/>
              </a:ext>
            </a:extLst>
          </p:cNvPr>
          <p:cNvSpPr txBox="1">
            <a:spLocks noChangeArrowheads="1"/>
          </p:cNvSpPr>
          <p:nvPr/>
        </p:nvSpPr>
        <p:spPr bwMode="auto">
          <a:xfrm>
            <a:off x="7722440" y="3910151"/>
            <a:ext cx="2805641"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i="1" dirty="0">
                <a:latin typeface="+mn-lt"/>
                <a:cs typeface="Arial" charset="0"/>
              </a:rPr>
              <a:t>failure scenario??</a:t>
            </a:r>
          </a:p>
        </p:txBody>
      </p:sp>
    </p:spTree>
    <p:extLst>
      <p:ext uri="{BB962C8B-B14F-4D97-AF65-F5344CB8AC3E}">
        <p14:creationId xmlns:p14="http://schemas.microsoft.com/office/powerpoint/2010/main" val="215487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another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46</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906631"/>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516869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6276" y="3838093"/>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884514" y="2022407"/>
            <a:ext cx="10923173"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ap2.0: </a:t>
            </a:r>
            <a:r>
              <a:rPr lang="en-US" sz="3200" dirty="0">
                <a:latin typeface="+mn-lt"/>
                <a:cs typeface="Arial" charset="0"/>
              </a:rPr>
              <a:t>Alice says </a:t>
            </a:r>
            <a:r>
              <a:rPr lang="en-US" altLang="ja-JP" sz="3200" dirty="0">
                <a:latin typeface="+mn-lt"/>
                <a:cs typeface="Arial" charset="0"/>
              </a:rPr>
              <a:t>“</a:t>
            </a:r>
            <a:r>
              <a:rPr lang="en-US" sz="3200" dirty="0">
                <a:latin typeface="+mn-lt"/>
                <a:cs typeface="Arial" charset="0"/>
              </a:rPr>
              <a:t>I am Alice</a:t>
            </a:r>
            <a:r>
              <a:rPr lang="en-US" altLang="ja-JP" sz="3200" dirty="0">
                <a:latin typeface="+mn-lt"/>
                <a:cs typeface="Arial" charset="0"/>
              </a:rPr>
              <a:t>”</a:t>
            </a:r>
            <a:r>
              <a:rPr lang="en-US" sz="3200" dirty="0">
                <a:latin typeface="+mn-lt"/>
                <a:cs typeface="Arial" charset="0"/>
              </a:rPr>
              <a:t> in an IP packet containing her source IP address </a:t>
            </a:r>
          </a:p>
        </p:txBody>
      </p:sp>
      <p:sp>
        <p:nvSpPr>
          <p:cNvPr id="18" name="Line 8">
            <a:extLst>
              <a:ext uri="{FF2B5EF4-FFF2-40B4-BE49-F238E27FC236}">
                <a16:creationId xmlns:a16="http://schemas.microsoft.com/office/drawing/2014/main" id="{D3E1B23E-A094-B04D-98F5-3714A273D9B2}"/>
              </a:ext>
            </a:extLst>
          </p:cNvPr>
          <p:cNvSpPr>
            <a:spLocks noChangeShapeType="1"/>
          </p:cNvSpPr>
          <p:nvPr/>
        </p:nvSpPr>
        <p:spPr bwMode="auto">
          <a:xfrm flipV="1">
            <a:off x="3631094" y="4572000"/>
            <a:ext cx="2267433" cy="102518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19" name="Group 9">
            <a:extLst>
              <a:ext uri="{FF2B5EF4-FFF2-40B4-BE49-F238E27FC236}">
                <a16:creationId xmlns:a16="http://schemas.microsoft.com/office/drawing/2014/main" id="{F3CF6344-6161-A648-90CB-9A5298C3B7A3}"/>
              </a:ext>
            </a:extLst>
          </p:cNvPr>
          <p:cNvGrpSpPr>
            <a:grpSpLocks/>
          </p:cNvGrpSpPr>
          <p:nvPr/>
        </p:nvGrpSpPr>
        <p:grpSpPr bwMode="auto">
          <a:xfrm>
            <a:off x="4332287" y="5075789"/>
            <a:ext cx="2855913" cy="541337"/>
            <a:chOff x="540" y="1857"/>
            <a:chExt cx="1799" cy="341"/>
          </a:xfrm>
        </p:grpSpPr>
        <p:sp>
          <p:nvSpPr>
            <p:cNvPr id="20" name="Rectangle 10">
              <a:extLst>
                <a:ext uri="{FF2B5EF4-FFF2-40B4-BE49-F238E27FC236}">
                  <a16:creationId xmlns:a16="http://schemas.microsoft.com/office/drawing/2014/main" id="{957F85BF-1C79-E240-87AC-8BC4754F66F3}"/>
                </a:ext>
              </a:extLst>
            </p:cNvPr>
            <p:cNvSpPr>
              <a:spLocks noChangeArrowheads="1"/>
            </p:cNvSpPr>
            <p:nvPr/>
          </p:nvSpPr>
          <p:spPr bwMode="auto">
            <a:xfrm>
              <a:off x="540" y="1857"/>
              <a:ext cx="179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21" name="Text Box 11">
              <a:extLst>
                <a:ext uri="{FF2B5EF4-FFF2-40B4-BE49-F238E27FC236}">
                  <a16:creationId xmlns:a16="http://schemas.microsoft.com/office/drawing/2014/main" id="{1489DC97-999B-1143-8A23-B8B6F0C67F06}"/>
                </a:ext>
              </a:extLst>
            </p:cNvPr>
            <p:cNvSpPr txBox="1">
              <a:spLocks noChangeArrowheads="1"/>
            </p:cNvSpPr>
            <p:nvPr/>
          </p:nvSpPr>
          <p:spPr bwMode="auto">
            <a:xfrm>
              <a:off x="1386" y="1909"/>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22" name="Text Box 12">
              <a:extLst>
                <a:ext uri="{FF2B5EF4-FFF2-40B4-BE49-F238E27FC236}">
                  <a16:creationId xmlns:a16="http://schemas.microsoft.com/office/drawing/2014/main" id="{72208579-1FD4-1D4F-932D-56E99A10BD20}"/>
                </a:ext>
              </a:extLst>
            </p:cNvPr>
            <p:cNvSpPr txBox="1">
              <a:spLocks noChangeArrowheads="1"/>
            </p:cNvSpPr>
            <p:nvPr/>
          </p:nvSpPr>
          <p:spPr bwMode="auto">
            <a:xfrm>
              <a:off x="576" y="1857"/>
              <a:ext cx="718"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address</a:t>
              </a:r>
            </a:p>
          </p:txBody>
        </p:sp>
        <p:sp>
          <p:nvSpPr>
            <p:cNvPr id="23" name="Line 13">
              <a:extLst>
                <a:ext uri="{FF2B5EF4-FFF2-40B4-BE49-F238E27FC236}">
                  <a16:creationId xmlns:a16="http://schemas.microsoft.com/office/drawing/2014/main" id="{6C098466-4768-CE4A-B1EE-25DAD7DB3A70}"/>
                </a:ext>
              </a:extLst>
            </p:cNvPr>
            <p:cNvSpPr>
              <a:spLocks noChangeShapeType="1"/>
            </p:cNvSpPr>
            <p:nvPr/>
          </p:nvSpPr>
          <p:spPr bwMode="auto">
            <a:xfrm flipH="1">
              <a:off x="1336"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24" name="Text Box 5">
            <a:extLst>
              <a:ext uri="{FF2B5EF4-FFF2-40B4-BE49-F238E27FC236}">
                <a16:creationId xmlns:a16="http://schemas.microsoft.com/office/drawing/2014/main" id="{2FEFAAB4-6162-2944-8B86-984F45930547}"/>
              </a:ext>
            </a:extLst>
          </p:cNvPr>
          <p:cNvSpPr txBox="1">
            <a:spLocks noChangeArrowheads="1"/>
          </p:cNvSpPr>
          <p:nvPr/>
        </p:nvSpPr>
        <p:spPr bwMode="auto">
          <a:xfrm>
            <a:off x="7605743" y="3910151"/>
            <a:ext cx="3039037" cy="138499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i="1" dirty="0">
                <a:latin typeface="+mn-lt"/>
                <a:cs typeface="Arial" charset="0"/>
              </a:rPr>
              <a:t>Trudy can create</a:t>
            </a:r>
          </a:p>
          <a:p>
            <a:pPr algn="ctr">
              <a:defRPr/>
            </a:pPr>
            <a:r>
              <a:rPr lang="en-US" sz="2800" i="1" dirty="0">
                <a:latin typeface="+mn-lt"/>
                <a:cs typeface="Arial" charset="0"/>
              </a:rPr>
              <a:t>a packet “spoofing”</a:t>
            </a:r>
          </a:p>
          <a:p>
            <a:pPr algn="ctr">
              <a:defRPr/>
            </a:pPr>
            <a:r>
              <a:rPr lang="en-US" sz="2800" i="1" dirty="0">
                <a:latin typeface="+mn-lt"/>
                <a:cs typeface="Arial" charset="0"/>
              </a:rPr>
              <a:t>Alice’s address</a:t>
            </a:r>
          </a:p>
        </p:txBody>
      </p:sp>
    </p:spTree>
    <p:extLst>
      <p:ext uri="{BB962C8B-B14F-4D97-AF65-F5344CB8AC3E}">
        <p14:creationId xmlns:p14="http://schemas.microsoft.com/office/powerpoint/2010/main" val="4197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 third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47</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906631"/>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516869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0676" y="3741738"/>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884514" y="2022407"/>
            <a:ext cx="10923173" cy="2062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ap3.0: </a:t>
            </a:r>
            <a:r>
              <a:rPr lang="en-US" sz="3200" dirty="0">
                <a:latin typeface="+mn-lt"/>
                <a:cs typeface="Arial" charset="0"/>
              </a:rPr>
              <a:t>Alice says </a:t>
            </a:r>
            <a:r>
              <a:rPr lang="en-US" altLang="ja-JP" sz="3200" dirty="0">
                <a:latin typeface="+mn-lt"/>
                <a:cs typeface="Arial" charset="0"/>
              </a:rPr>
              <a:t>“</a:t>
            </a:r>
            <a:r>
              <a:rPr lang="en-US" sz="3200" dirty="0">
                <a:latin typeface="+mn-lt"/>
                <a:cs typeface="Arial" charset="0"/>
              </a:rPr>
              <a:t>I am Alice</a:t>
            </a:r>
            <a:r>
              <a:rPr lang="en-US" altLang="ja-JP" sz="3200" dirty="0">
                <a:latin typeface="+mn-lt"/>
                <a:cs typeface="Arial" charset="0"/>
              </a:rPr>
              <a:t>”</a:t>
            </a:r>
            <a:r>
              <a:rPr lang="en-US" sz="3200" dirty="0">
                <a:latin typeface="+mn-lt"/>
                <a:cs typeface="Arial" charset="0"/>
              </a:rPr>
              <a:t> Alice says “I am Alice” and sends her secret password to “prove” it.</a:t>
            </a:r>
          </a:p>
          <a:p>
            <a:pPr>
              <a:defRPr/>
            </a:pPr>
            <a:endParaRPr lang="en-US" sz="3200" dirty="0">
              <a:latin typeface="+mn-lt"/>
              <a:cs typeface="Arial" charset="0"/>
            </a:endParaRPr>
          </a:p>
          <a:p>
            <a:pPr>
              <a:defRPr/>
            </a:pPr>
            <a:endParaRPr lang="en-US" sz="3200" dirty="0">
              <a:latin typeface="+mn-lt"/>
              <a:cs typeface="Arial" charset="0"/>
            </a:endParaRPr>
          </a:p>
        </p:txBody>
      </p:sp>
      <p:sp>
        <p:nvSpPr>
          <p:cNvPr id="16" name="Line 8">
            <a:extLst>
              <a:ext uri="{FF2B5EF4-FFF2-40B4-BE49-F238E27FC236}">
                <a16:creationId xmlns:a16="http://schemas.microsoft.com/office/drawing/2014/main" id="{F2F81167-112C-594B-9733-07B61B934395}"/>
              </a:ext>
            </a:extLst>
          </p:cNvPr>
          <p:cNvSpPr>
            <a:spLocks noChangeShapeType="1"/>
          </p:cNvSpPr>
          <p:nvPr/>
        </p:nvSpPr>
        <p:spPr bwMode="auto">
          <a:xfrm>
            <a:off x="1967119" y="4434716"/>
            <a:ext cx="509629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 name="Group 6">
            <a:extLst>
              <a:ext uri="{FF2B5EF4-FFF2-40B4-BE49-F238E27FC236}">
                <a16:creationId xmlns:a16="http://schemas.microsoft.com/office/drawing/2014/main" id="{05D297D8-FA6B-994F-AA4B-BD4F49ED5D88}"/>
              </a:ext>
            </a:extLst>
          </p:cNvPr>
          <p:cNvGrpSpPr/>
          <p:nvPr/>
        </p:nvGrpSpPr>
        <p:grpSpPr>
          <a:xfrm>
            <a:off x="2287795" y="3617843"/>
            <a:ext cx="3476900" cy="643835"/>
            <a:chOff x="2287795" y="3617843"/>
            <a:chExt cx="3476900" cy="643835"/>
          </a:xfrm>
        </p:grpSpPr>
        <p:grpSp>
          <p:nvGrpSpPr>
            <p:cNvPr id="25" name="Group 9">
              <a:extLst>
                <a:ext uri="{FF2B5EF4-FFF2-40B4-BE49-F238E27FC236}">
                  <a16:creationId xmlns:a16="http://schemas.microsoft.com/office/drawing/2014/main" id="{00A7A01E-CFEC-4245-843A-9FC4478561BE}"/>
                </a:ext>
              </a:extLst>
            </p:cNvPr>
            <p:cNvGrpSpPr>
              <a:grpSpLocks/>
            </p:cNvGrpSpPr>
            <p:nvPr/>
          </p:nvGrpSpPr>
          <p:grpSpPr bwMode="auto">
            <a:xfrm>
              <a:off x="2287795" y="3710816"/>
              <a:ext cx="3267076" cy="550862"/>
              <a:chOff x="521" y="1857"/>
              <a:chExt cx="2058" cy="347"/>
            </a:xfrm>
          </p:grpSpPr>
          <p:sp>
            <p:nvSpPr>
              <p:cNvPr id="26" name="Rectangle 10">
                <a:extLst>
                  <a:ext uri="{FF2B5EF4-FFF2-40B4-BE49-F238E27FC236}">
                    <a16:creationId xmlns:a16="http://schemas.microsoft.com/office/drawing/2014/main" id="{7DF38783-9083-8046-8914-FBECAA795F9A}"/>
                  </a:ext>
                </a:extLst>
              </p:cNvPr>
              <p:cNvSpPr>
                <a:spLocks noChangeArrowheads="1"/>
              </p:cNvSpPr>
              <p:nvPr/>
            </p:nvSpPr>
            <p:spPr bwMode="auto">
              <a:xfrm>
                <a:off x="540" y="1857"/>
                <a:ext cx="203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27" name="Text Box 11">
                <a:extLst>
                  <a:ext uri="{FF2B5EF4-FFF2-40B4-BE49-F238E27FC236}">
                    <a16:creationId xmlns:a16="http://schemas.microsoft.com/office/drawing/2014/main" id="{63B92D8A-F6CA-5644-9CF4-76063E951603}"/>
                  </a:ext>
                </a:extLst>
              </p:cNvPr>
              <p:cNvSpPr txBox="1">
                <a:spLocks noChangeArrowheads="1"/>
              </p:cNvSpPr>
              <p:nvPr/>
            </p:nvSpPr>
            <p:spPr bwMode="auto">
              <a:xfrm>
                <a:off x="1689" y="1904"/>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28" name="Text Box 12">
                <a:extLst>
                  <a:ext uri="{FF2B5EF4-FFF2-40B4-BE49-F238E27FC236}">
                    <a16:creationId xmlns:a16="http://schemas.microsoft.com/office/drawing/2014/main" id="{C2BA01DF-25FE-124B-84A2-3AB15FD8D4FB}"/>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29" name="Line 13">
                <a:extLst>
                  <a:ext uri="{FF2B5EF4-FFF2-40B4-BE49-F238E27FC236}">
                    <a16:creationId xmlns:a16="http://schemas.microsoft.com/office/drawing/2014/main" id="{9E21A2CB-844F-C243-B491-09B4FE309ACF}"/>
                  </a:ext>
                </a:extLst>
              </p:cNvPr>
              <p:cNvSpPr>
                <a:spLocks noChangeShapeType="1"/>
              </p:cNvSpPr>
              <p:nvPr/>
            </p:nvSpPr>
            <p:spPr bwMode="auto">
              <a:xfrm flipH="1">
                <a:off x="1725"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0" name="Line 13">
                <a:extLst>
                  <a:ext uri="{FF2B5EF4-FFF2-40B4-BE49-F238E27FC236}">
                    <a16:creationId xmlns:a16="http://schemas.microsoft.com/office/drawing/2014/main" id="{DAA829E2-B4F2-DB41-9427-09BB45010794}"/>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1" name="Text Box 12">
                <a:extLst>
                  <a:ext uri="{FF2B5EF4-FFF2-40B4-BE49-F238E27FC236}">
                    <a16:creationId xmlns:a16="http://schemas.microsoft.com/office/drawing/2014/main" id="{268B165E-0156-1A4D-8EFB-5B346BB0028A}"/>
                  </a:ext>
                </a:extLst>
              </p:cNvPr>
              <p:cNvSpPr txBox="1">
                <a:spLocks noChangeArrowheads="1"/>
              </p:cNvSpPr>
              <p:nvPr/>
            </p:nvSpPr>
            <p:spPr bwMode="auto">
              <a:xfrm>
                <a:off x="1059" y="1863"/>
                <a:ext cx="680"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password</a:t>
                </a:r>
              </a:p>
            </p:txBody>
          </p:sp>
        </p:grpSp>
        <p:cxnSp>
          <p:nvCxnSpPr>
            <p:cNvPr id="4" name="Straight Arrow Connector 3">
              <a:extLst>
                <a:ext uri="{FF2B5EF4-FFF2-40B4-BE49-F238E27FC236}">
                  <a16:creationId xmlns:a16="http://schemas.microsoft.com/office/drawing/2014/main" id="{C4853043-B781-1B4E-8A97-C5C850DB3857}"/>
                </a:ext>
              </a:extLst>
            </p:cNvPr>
            <p:cNvCxnSpPr/>
            <p:nvPr/>
          </p:nvCxnSpPr>
          <p:spPr>
            <a:xfrm>
              <a:off x="5274365" y="3617843"/>
              <a:ext cx="490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 Box 5">
            <a:extLst>
              <a:ext uri="{FF2B5EF4-FFF2-40B4-BE49-F238E27FC236}">
                <a16:creationId xmlns:a16="http://schemas.microsoft.com/office/drawing/2014/main" id="{35FB98DB-97C9-CB48-BABC-5F388AC9EE23}"/>
              </a:ext>
            </a:extLst>
          </p:cNvPr>
          <p:cNvSpPr txBox="1">
            <a:spLocks noChangeArrowheads="1"/>
          </p:cNvSpPr>
          <p:nvPr/>
        </p:nvSpPr>
        <p:spPr bwMode="auto">
          <a:xfrm>
            <a:off x="8557327" y="3817386"/>
            <a:ext cx="2805641"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i="1" dirty="0">
                <a:latin typeface="+mn-lt"/>
                <a:cs typeface="Arial" charset="0"/>
              </a:rPr>
              <a:t>failure scenario??</a:t>
            </a:r>
          </a:p>
        </p:txBody>
      </p:sp>
      <p:grpSp>
        <p:nvGrpSpPr>
          <p:cNvPr id="56" name="Group 9">
            <a:extLst>
              <a:ext uri="{FF2B5EF4-FFF2-40B4-BE49-F238E27FC236}">
                <a16:creationId xmlns:a16="http://schemas.microsoft.com/office/drawing/2014/main" id="{BF58E489-CED0-9142-9100-8F7A6F2DA4DE}"/>
              </a:ext>
            </a:extLst>
          </p:cNvPr>
          <p:cNvGrpSpPr>
            <a:grpSpLocks/>
          </p:cNvGrpSpPr>
          <p:nvPr/>
        </p:nvGrpSpPr>
        <p:grpSpPr bwMode="auto">
          <a:xfrm>
            <a:off x="4997866" y="4572000"/>
            <a:ext cx="1549400" cy="550862"/>
            <a:chOff x="521" y="1857"/>
            <a:chExt cx="976" cy="347"/>
          </a:xfrm>
        </p:grpSpPr>
        <p:sp>
          <p:nvSpPr>
            <p:cNvPr id="57" name="Rectangle 10">
              <a:extLst>
                <a:ext uri="{FF2B5EF4-FFF2-40B4-BE49-F238E27FC236}">
                  <a16:creationId xmlns:a16="http://schemas.microsoft.com/office/drawing/2014/main" id="{E97F38F7-FEA3-4743-B826-058C065A2BFE}"/>
                </a:ext>
              </a:extLst>
            </p:cNvPr>
            <p:cNvSpPr>
              <a:spLocks noChangeArrowheads="1"/>
            </p:cNvSpPr>
            <p:nvPr/>
          </p:nvSpPr>
          <p:spPr bwMode="auto">
            <a:xfrm>
              <a:off x="540" y="1857"/>
              <a:ext cx="957"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58" name="Text Box 12">
              <a:extLst>
                <a:ext uri="{FF2B5EF4-FFF2-40B4-BE49-F238E27FC236}">
                  <a16:creationId xmlns:a16="http://schemas.microsoft.com/office/drawing/2014/main" id="{CBD74911-522D-364C-B1B7-305DF42E7C0B}"/>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59" name="Line 13">
              <a:extLst>
                <a:ext uri="{FF2B5EF4-FFF2-40B4-BE49-F238E27FC236}">
                  <a16:creationId xmlns:a16="http://schemas.microsoft.com/office/drawing/2014/main" id="{509AFA78-6EE3-7B4D-8E2A-27FBECE020A8}"/>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0" name="Text Box 12">
              <a:extLst>
                <a:ext uri="{FF2B5EF4-FFF2-40B4-BE49-F238E27FC236}">
                  <a16:creationId xmlns:a16="http://schemas.microsoft.com/office/drawing/2014/main" id="{BBF41554-058A-6F47-995D-B2F8203C8617}"/>
                </a:ext>
              </a:extLst>
            </p:cNvPr>
            <p:cNvSpPr txBox="1">
              <a:spLocks noChangeArrowheads="1"/>
            </p:cNvSpPr>
            <p:nvPr/>
          </p:nvSpPr>
          <p:spPr bwMode="auto">
            <a:xfrm>
              <a:off x="1129" y="1929"/>
              <a:ext cx="288" cy="2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OK</a:t>
              </a:r>
            </a:p>
          </p:txBody>
        </p:sp>
      </p:grpSp>
      <p:cxnSp>
        <p:nvCxnSpPr>
          <p:cNvPr id="61" name="Straight Arrow Connector 60">
            <a:extLst>
              <a:ext uri="{FF2B5EF4-FFF2-40B4-BE49-F238E27FC236}">
                <a16:creationId xmlns:a16="http://schemas.microsoft.com/office/drawing/2014/main" id="{C6C1D0D4-E3ED-F742-A8D6-2A2EE7935F59}"/>
              </a:ext>
            </a:extLst>
          </p:cNvPr>
          <p:cNvCxnSpPr>
            <a:cxnSpLocks/>
          </p:cNvCxnSpPr>
          <p:nvPr/>
        </p:nvCxnSpPr>
        <p:spPr>
          <a:xfrm flipH="1">
            <a:off x="4638262" y="5168348"/>
            <a:ext cx="8878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012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 third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48</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906631"/>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516869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0676" y="3741738"/>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884514" y="2022407"/>
            <a:ext cx="10923173" cy="2062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ap3.0: </a:t>
            </a:r>
            <a:r>
              <a:rPr lang="en-US" sz="3200" dirty="0">
                <a:latin typeface="+mn-lt"/>
                <a:cs typeface="Arial" charset="0"/>
              </a:rPr>
              <a:t>Alice says </a:t>
            </a:r>
            <a:r>
              <a:rPr lang="en-US" altLang="ja-JP" sz="3200" dirty="0">
                <a:latin typeface="+mn-lt"/>
                <a:cs typeface="Arial" charset="0"/>
              </a:rPr>
              <a:t>“</a:t>
            </a:r>
            <a:r>
              <a:rPr lang="en-US" sz="3200" dirty="0">
                <a:latin typeface="+mn-lt"/>
                <a:cs typeface="Arial" charset="0"/>
              </a:rPr>
              <a:t>I am Alice</a:t>
            </a:r>
            <a:r>
              <a:rPr lang="en-US" altLang="ja-JP" sz="3200" dirty="0">
                <a:latin typeface="+mn-lt"/>
                <a:cs typeface="Arial" charset="0"/>
              </a:rPr>
              <a:t>”</a:t>
            </a:r>
            <a:r>
              <a:rPr lang="en-US" sz="3200" dirty="0">
                <a:latin typeface="+mn-lt"/>
                <a:cs typeface="Arial" charset="0"/>
              </a:rPr>
              <a:t> Alice says “I am Alice” and sends her secret password to “prove” it.</a:t>
            </a:r>
          </a:p>
          <a:p>
            <a:pPr>
              <a:defRPr/>
            </a:pPr>
            <a:endParaRPr lang="en-US" sz="3200" dirty="0">
              <a:latin typeface="+mn-lt"/>
              <a:cs typeface="Arial" charset="0"/>
            </a:endParaRPr>
          </a:p>
          <a:p>
            <a:pPr>
              <a:defRPr/>
            </a:pPr>
            <a:endParaRPr lang="en-US" sz="3200" dirty="0">
              <a:latin typeface="+mn-lt"/>
              <a:cs typeface="Arial" charset="0"/>
            </a:endParaRPr>
          </a:p>
        </p:txBody>
      </p:sp>
      <p:sp>
        <p:nvSpPr>
          <p:cNvPr id="16" name="Line 8">
            <a:extLst>
              <a:ext uri="{FF2B5EF4-FFF2-40B4-BE49-F238E27FC236}">
                <a16:creationId xmlns:a16="http://schemas.microsoft.com/office/drawing/2014/main" id="{F2F81167-112C-594B-9733-07B61B934395}"/>
              </a:ext>
            </a:extLst>
          </p:cNvPr>
          <p:cNvSpPr>
            <a:spLocks noChangeShapeType="1"/>
          </p:cNvSpPr>
          <p:nvPr/>
        </p:nvSpPr>
        <p:spPr bwMode="auto">
          <a:xfrm>
            <a:off x="1967119" y="4434716"/>
            <a:ext cx="509629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 name="Group 6">
            <a:extLst>
              <a:ext uri="{FF2B5EF4-FFF2-40B4-BE49-F238E27FC236}">
                <a16:creationId xmlns:a16="http://schemas.microsoft.com/office/drawing/2014/main" id="{05D297D8-FA6B-994F-AA4B-BD4F49ED5D88}"/>
              </a:ext>
            </a:extLst>
          </p:cNvPr>
          <p:cNvGrpSpPr/>
          <p:nvPr/>
        </p:nvGrpSpPr>
        <p:grpSpPr>
          <a:xfrm>
            <a:off x="2287795" y="3617843"/>
            <a:ext cx="3476900" cy="643835"/>
            <a:chOff x="2287795" y="3617843"/>
            <a:chExt cx="3476900" cy="643835"/>
          </a:xfrm>
        </p:grpSpPr>
        <p:grpSp>
          <p:nvGrpSpPr>
            <p:cNvPr id="25" name="Group 9">
              <a:extLst>
                <a:ext uri="{FF2B5EF4-FFF2-40B4-BE49-F238E27FC236}">
                  <a16:creationId xmlns:a16="http://schemas.microsoft.com/office/drawing/2014/main" id="{00A7A01E-CFEC-4245-843A-9FC4478561BE}"/>
                </a:ext>
              </a:extLst>
            </p:cNvPr>
            <p:cNvGrpSpPr>
              <a:grpSpLocks/>
            </p:cNvGrpSpPr>
            <p:nvPr/>
          </p:nvGrpSpPr>
          <p:grpSpPr bwMode="auto">
            <a:xfrm>
              <a:off x="2287795" y="3710816"/>
              <a:ext cx="3267076" cy="550862"/>
              <a:chOff x="521" y="1857"/>
              <a:chExt cx="2058" cy="347"/>
            </a:xfrm>
          </p:grpSpPr>
          <p:sp>
            <p:nvSpPr>
              <p:cNvPr id="26" name="Rectangle 10">
                <a:extLst>
                  <a:ext uri="{FF2B5EF4-FFF2-40B4-BE49-F238E27FC236}">
                    <a16:creationId xmlns:a16="http://schemas.microsoft.com/office/drawing/2014/main" id="{7DF38783-9083-8046-8914-FBECAA795F9A}"/>
                  </a:ext>
                </a:extLst>
              </p:cNvPr>
              <p:cNvSpPr>
                <a:spLocks noChangeArrowheads="1"/>
              </p:cNvSpPr>
              <p:nvPr/>
            </p:nvSpPr>
            <p:spPr bwMode="auto">
              <a:xfrm>
                <a:off x="540" y="1857"/>
                <a:ext cx="203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27" name="Text Box 11">
                <a:extLst>
                  <a:ext uri="{FF2B5EF4-FFF2-40B4-BE49-F238E27FC236}">
                    <a16:creationId xmlns:a16="http://schemas.microsoft.com/office/drawing/2014/main" id="{63B92D8A-F6CA-5644-9CF4-76063E951603}"/>
                  </a:ext>
                </a:extLst>
              </p:cNvPr>
              <p:cNvSpPr txBox="1">
                <a:spLocks noChangeArrowheads="1"/>
              </p:cNvSpPr>
              <p:nvPr/>
            </p:nvSpPr>
            <p:spPr bwMode="auto">
              <a:xfrm>
                <a:off x="1689" y="1904"/>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28" name="Text Box 12">
                <a:extLst>
                  <a:ext uri="{FF2B5EF4-FFF2-40B4-BE49-F238E27FC236}">
                    <a16:creationId xmlns:a16="http://schemas.microsoft.com/office/drawing/2014/main" id="{C2BA01DF-25FE-124B-84A2-3AB15FD8D4FB}"/>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29" name="Line 13">
                <a:extLst>
                  <a:ext uri="{FF2B5EF4-FFF2-40B4-BE49-F238E27FC236}">
                    <a16:creationId xmlns:a16="http://schemas.microsoft.com/office/drawing/2014/main" id="{9E21A2CB-844F-C243-B491-09B4FE309ACF}"/>
                  </a:ext>
                </a:extLst>
              </p:cNvPr>
              <p:cNvSpPr>
                <a:spLocks noChangeShapeType="1"/>
              </p:cNvSpPr>
              <p:nvPr/>
            </p:nvSpPr>
            <p:spPr bwMode="auto">
              <a:xfrm flipH="1">
                <a:off x="1725"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0" name="Line 13">
                <a:extLst>
                  <a:ext uri="{FF2B5EF4-FFF2-40B4-BE49-F238E27FC236}">
                    <a16:creationId xmlns:a16="http://schemas.microsoft.com/office/drawing/2014/main" id="{DAA829E2-B4F2-DB41-9427-09BB45010794}"/>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1" name="Text Box 12">
                <a:extLst>
                  <a:ext uri="{FF2B5EF4-FFF2-40B4-BE49-F238E27FC236}">
                    <a16:creationId xmlns:a16="http://schemas.microsoft.com/office/drawing/2014/main" id="{268B165E-0156-1A4D-8EFB-5B346BB0028A}"/>
                  </a:ext>
                </a:extLst>
              </p:cNvPr>
              <p:cNvSpPr txBox="1">
                <a:spLocks noChangeArrowheads="1"/>
              </p:cNvSpPr>
              <p:nvPr/>
            </p:nvSpPr>
            <p:spPr bwMode="auto">
              <a:xfrm>
                <a:off x="1059" y="1863"/>
                <a:ext cx="680"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password</a:t>
                </a:r>
              </a:p>
            </p:txBody>
          </p:sp>
        </p:grpSp>
        <p:cxnSp>
          <p:nvCxnSpPr>
            <p:cNvPr id="4" name="Straight Arrow Connector 3">
              <a:extLst>
                <a:ext uri="{FF2B5EF4-FFF2-40B4-BE49-F238E27FC236}">
                  <a16:creationId xmlns:a16="http://schemas.microsoft.com/office/drawing/2014/main" id="{C4853043-B781-1B4E-8A97-C5C850DB3857}"/>
                </a:ext>
              </a:extLst>
            </p:cNvPr>
            <p:cNvCxnSpPr/>
            <p:nvPr/>
          </p:nvCxnSpPr>
          <p:spPr>
            <a:xfrm>
              <a:off x="5274365" y="3617843"/>
              <a:ext cx="490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5147353-ACF4-FB45-82C9-78EF59D1B8F5}"/>
              </a:ext>
            </a:extLst>
          </p:cNvPr>
          <p:cNvGrpSpPr/>
          <p:nvPr/>
        </p:nvGrpSpPr>
        <p:grpSpPr>
          <a:xfrm>
            <a:off x="5565917" y="5221357"/>
            <a:ext cx="1657209" cy="980453"/>
            <a:chOff x="5565917" y="5221357"/>
            <a:chExt cx="1657209" cy="980453"/>
          </a:xfrm>
        </p:grpSpPr>
        <p:grpSp>
          <p:nvGrpSpPr>
            <p:cNvPr id="32" name="Group 9">
              <a:extLst>
                <a:ext uri="{FF2B5EF4-FFF2-40B4-BE49-F238E27FC236}">
                  <a16:creationId xmlns:a16="http://schemas.microsoft.com/office/drawing/2014/main" id="{09CCB2F0-AAD0-AE40-9BFA-C3F3B505C1EA}"/>
                </a:ext>
              </a:extLst>
            </p:cNvPr>
            <p:cNvGrpSpPr>
              <a:grpSpLocks/>
            </p:cNvGrpSpPr>
            <p:nvPr/>
          </p:nvGrpSpPr>
          <p:grpSpPr bwMode="auto">
            <a:xfrm rot="20326040">
              <a:off x="5673726" y="5221357"/>
              <a:ext cx="1549400" cy="550862"/>
              <a:chOff x="521" y="1857"/>
              <a:chExt cx="976" cy="347"/>
            </a:xfrm>
          </p:grpSpPr>
          <p:sp>
            <p:nvSpPr>
              <p:cNvPr id="33" name="Rectangle 10">
                <a:extLst>
                  <a:ext uri="{FF2B5EF4-FFF2-40B4-BE49-F238E27FC236}">
                    <a16:creationId xmlns:a16="http://schemas.microsoft.com/office/drawing/2014/main" id="{BCDE87B3-8C33-454D-BC4C-966D110319DB}"/>
                  </a:ext>
                </a:extLst>
              </p:cNvPr>
              <p:cNvSpPr>
                <a:spLocks noChangeArrowheads="1"/>
              </p:cNvSpPr>
              <p:nvPr/>
            </p:nvSpPr>
            <p:spPr bwMode="auto">
              <a:xfrm>
                <a:off x="540" y="1857"/>
                <a:ext cx="957"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35" name="Text Box 12">
                <a:extLst>
                  <a:ext uri="{FF2B5EF4-FFF2-40B4-BE49-F238E27FC236}">
                    <a16:creationId xmlns:a16="http://schemas.microsoft.com/office/drawing/2014/main" id="{9D3CC4EC-3241-B748-B705-CDFF879A6909}"/>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37" name="Line 13">
                <a:extLst>
                  <a:ext uri="{FF2B5EF4-FFF2-40B4-BE49-F238E27FC236}">
                    <a16:creationId xmlns:a16="http://schemas.microsoft.com/office/drawing/2014/main" id="{4AF6DA12-B4E4-B34F-B759-4778C678DF45}"/>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8" name="Text Box 12">
                <a:extLst>
                  <a:ext uri="{FF2B5EF4-FFF2-40B4-BE49-F238E27FC236}">
                    <a16:creationId xmlns:a16="http://schemas.microsoft.com/office/drawing/2014/main" id="{57DC8CF6-59C4-7B4F-9D40-4BD50E0B50CC}"/>
                  </a:ext>
                </a:extLst>
              </p:cNvPr>
              <p:cNvSpPr txBox="1">
                <a:spLocks noChangeArrowheads="1"/>
              </p:cNvSpPr>
              <p:nvPr/>
            </p:nvSpPr>
            <p:spPr bwMode="auto">
              <a:xfrm>
                <a:off x="1129" y="1929"/>
                <a:ext cx="288" cy="2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OK</a:t>
                </a:r>
              </a:p>
            </p:txBody>
          </p:sp>
        </p:grpSp>
        <p:cxnSp>
          <p:nvCxnSpPr>
            <p:cNvPr id="39" name="Straight Arrow Connector 38">
              <a:extLst>
                <a:ext uri="{FF2B5EF4-FFF2-40B4-BE49-F238E27FC236}">
                  <a16:creationId xmlns:a16="http://schemas.microsoft.com/office/drawing/2014/main" id="{7E916E4E-72AA-BB40-9BFB-340F935506BA}"/>
                </a:ext>
              </a:extLst>
            </p:cNvPr>
            <p:cNvCxnSpPr>
              <a:cxnSpLocks/>
            </p:cNvCxnSpPr>
            <p:nvPr/>
          </p:nvCxnSpPr>
          <p:spPr>
            <a:xfrm flipH="1">
              <a:off x="5565917" y="5976730"/>
              <a:ext cx="543335" cy="225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Picture 21" descr="EN00179_[1]">
            <a:extLst>
              <a:ext uri="{FF2B5EF4-FFF2-40B4-BE49-F238E27FC236}">
                <a16:creationId xmlns:a16="http://schemas.microsoft.com/office/drawing/2014/main" id="{35FF652E-B29F-6447-B1F0-703DCD931246}"/>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a:xfrm rot="21300331">
            <a:off x="2148232" y="5668479"/>
            <a:ext cx="862013" cy="668338"/>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2" name="Line 22">
            <a:extLst>
              <a:ext uri="{FF2B5EF4-FFF2-40B4-BE49-F238E27FC236}">
                <a16:creationId xmlns:a16="http://schemas.microsoft.com/office/drawing/2014/main" id="{2EA47872-83E5-3543-89FE-E2FD72C303D7}"/>
              </a:ext>
            </a:extLst>
          </p:cNvPr>
          <p:cNvSpPr>
            <a:spLocks noChangeShapeType="1"/>
          </p:cNvSpPr>
          <p:nvPr/>
        </p:nvSpPr>
        <p:spPr bwMode="auto">
          <a:xfrm rot="21300331">
            <a:off x="2056157" y="4438167"/>
            <a:ext cx="623888" cy="12922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3" name="Line 8">
            <a:extLst>
              <a:ext uri="{FF2B5EF4-FFF2-40B4-BE49-F238E27FC236}">
                <a16:creationId xmlns:a16="http://schemas.microsoft.com/office/drawing/2014/main" id="{3989B27E-4CAE-8949-8492-E6712F57AC01}"/>
              </a:ext>
            </a:extLst>
          </p:cNvPr>
          <p:cNvSpPr>
            <a:spLocks noChangeShapeType="1"/>
          </p:cNvSpPr>
          <p:nvPr/>
        </p:nvSpPr>
        <p:spPr bwMode="auto">
          <a:xfrm flipV="1">
            <a:off x="3314701" y="4572000"/>
            <a:ext cx="3814970" cy="129871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44" name="Group 43">
            <a:extLst>
              <a:ext uri="{FF2B5EF4-FFF2-40B4-BE49-F238E27FC236}">
                <a16:creationId xmlns:a16="http://schemas.microsoft.com/office/drawing/2014/main" id="{FFADE59F-2754-3448-A342-E05C216B7117}"/>
              </a:ext>
            </a:extLst>
          </p:cNvPr>
          <p:cNvGrpSpPr/>
          <p:nvPr/>
        </p:nvGrpSpPr>
        <p:grpSpPr>
          <a:xfrm rot="20405712">
            <a:off x="3467313" y="4951901"/>
            <a:ext cx="3267076" cy="641277"/>
            <a:chOff x="2287795" y="3620401"/>
            <a:chExt cx="3267076" cy="641277"/>
          </a:xfrm>
        </p:grpSpPr>
        <p:grpSp>
          <p:nvGrpSpPr>
            <p:cNvPr id="45" name="Group 9">
              <a:extLst>
                <a:ext uri="{FF2B5EF4-FFF2-40B4-BE49-F238E27FC236}">
                  <a16:creationId xmlns:a16="http://schemas.microsoft.com/office/drawing/2014/main" id="{296F5FF0-F4A3-274B-9B0B-20DCD24663DA}"/>
                </a:ext>
              </a:extLst>
            </p:cNvPr>
            <p:cNvGrpSpPr>
              <a:grpSpLocks/>
            </p:cNvGrpSpPr>
            <p:nvPr/>
          </p:nvGrpSpPr>
          <p:grpSpPr bwMode="auto">
            <a:xfrm>
              <a:off x="2287795" y="3710816"/>
              <a:ext cx="3267076" cy="550862"/>
              <a:chOff x="521" y="1857"/>
              <a:chExt cx="2058" cy="347"/>
            </a:xfrm>
          </p:grpSpPr>
          <p:sp>
            <p:nvSpPr>
              <p:cNvPr id="47" name="Rectangle 10">
                <a:extLst>
                  <a:ext uri="{FF2B5EF4-FFF2-40B4-BE49-F238E27FC236}">
                    <a16:creationId xmlns:a16="http://schemas.microsoft.com/office/drawing/2014/main" id="{8293C750-D2C1-EF47-B1DF-1E52585168E6}"/>
                  </a:ext>
                </a:extLst>
              </p:cNvPr>
              <p:cNvSpPr>
                <a:spLocks noChangeArrowheads="1"/>
              </p:cNvSpPr>
              <p:nvPr/>
            </p:nvSpPr>
            <p:spPr bwMode="auto">
              <a:xfrm>
                <a:off x="540" y="1857"/>
                <a:ext cx="203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48" name="Text Box 11">
                <a:extLst>
                  <a:ext uri="{FF2B5EF4-FFF2-40B4-BE49-F238E27FC236}">
                    <a16:creationId xmlns:a16="http://schemas.microsoft.com/office/drawing/2014/main" id="{93A8BDC0-DFE5-E84A-B7B5-3D5F4745FAB1}"/>
                  </a:ext>
                </a:extLst>
              </p:cNvPr>
              <p:cNvSpPr txBox="1">
                <a:spLocks noChangeArrowheads="1"/>
              </p:cNvSpPr>
              <p:nvPr/>
            </p:nvSpPr>
            <p:spPr bwMode="auto">
              <a:xfrm>
                <a:off x="1689" y="1904"/>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49" name="Text Box 12">
                <a:extLst>
                  <a:ext uri="{FF2B5EF4-FFF2-40B4-BE49-F238E27FC236}">
                    <a16:creationId xmlns:a16="http://schemas.microsoft.com/office/drawing/2014/main" id="{C7E17E93-E0A9-F346-A5E4-74629DD1D32E}"/>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50" name="Line 13">
                <a:extLst>
                  <a:ext uri="{FF2B5EF4-FFF2-40B4-BE49-F238E27FC236}">
                    <a16:creationId xmlns:a16="http://schemas.microsoft.com/office/drawing/2014/main" id="{A717D8D2-B3F6-9C42-AC1D-B1866ECE9B01}"/>
                  </a:ext>
                </a:extLst>
              </p:cNvPr>
              <p:cNvSpPr>
                <a:spLocks noChangeShapeType="1"/>
              </p:cNvSpPr>
              <p:nvPr/>
            </p:nvSpPr>
            <p:spPr bwMode="auto">
              <a:xfrm flipH="1">
                <a:off x="1725"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1" name="Line 13">
                <a:extLst>
                  <a:ext uri="{FF2B5EF4-FFF2-40B4-BE49-F238E27FC236}">
                    <a16:creationId xmlns:a16="http://schemas.microsoft.com/office/drawing/2014/main" id="{C566C9D9-7133-DD43-BDAA-A02F894C3C84}"/>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 name="Text Box 12">
                <a:extLst>
                  <a:ext uri="{FF2B5EF4-FFF2-40B4-BE49-F238E27FC236}">
                    <a16:creationId xmlns:a16="http://schemas.microsoft.com/office/drawing/2014/main" id="{366596C4-9035-2B47-918F-5C0797F07218}"/>
                  </a:ext>
                </a:extLst>
              </p:cNvPr>
              <p:cNvSpPr txBox="1">
                <a:spLocks noChangeArrowheads="1"/>
              </p:cNvSpPr>
              <p:nvPr/>
            </p:nvSpPr>
            <p:spPr bwMode="auto">
              <a:xfrm>
                <a:off x="1059" y="1863"/>
                <a:ext cx="680"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password</a:t>
                </a:r>
              </a:p>
            </p:txBody>
          </p:sp>
        </p:grpSp>
        <p:cxnSp>
          <p:nvCxnSpPr>
            <p:cNvPr id="46" name="Straight Arrow Connector 45">
              <a:extLst>
                <a:ext uri="{FF2B5EF4-FFF2-40B4-BE49-F238E27FC236}">
                  <a16:creationId xmlns:a16="http://schemas.microsoft.com/office/drawing/2014/main" id="{19EE7CDA-3A80-7C41-BDDF-3F09073D1C5A}"/>
                </a:ext>
              </a:extLst>
            </p:cNvPr>
            <p:cNvCxnSpPr/>
            <p:nvPr/>
          </p:nvCxnSpPr>
          <p:spPr>
            <a:xfrm>
              <a:off x="4230470" y="3620401"/>
              <a:ext cx="490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 Box 4">
            <a:extLst>
              <a:ext uri="{FF2B5EF4-FFF2-40B4-BE49-F238E27FC236}">
                <a16:creationId xmlns:a16="http://schemas.microsoft.com/office/drawing/2014/main" id="{0017FBE4-4309-6340-A583-A4158457D440}"/>
              </a:ext>
            </a:extLst>
          </p:cNvPr>
          <p:cNvSpPr txBox="1">
            <a:spLocks noChangeArrowheads="1"/>
          </p:cNvSpPr>
          <p:nvPr/>
        </p:nvSpPr>
        <p:spPr bwMode="auto">
          <a:xfrm>
            <a:off x="8554348" y="3335476"/>
            <a:ext cx="3001962" cy="2031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defRPr/>
            </a:pPr>
            <a:r>
              <a:rPr lang="en-US" sz="2800" i="1" dirty="0">
                <a:solidFill>
                  <a:srgbClr val="C00000"/>
                </a:solidFill>
                <a:latin typeface="+mn-lt"/>
                <a:cs typeface="Arial" charset="0"/>
              </a:rPr>
              <a:t>playback attack: </a:t>
            </a:r>
            <a:r>
              <a:rPr lang="en-US" sz="2800" i="1" dirty="0">
                <a:latin typeface="+mn-lt"/>
                <a:cs typeface="Arial" charset="0"/>
              </a:rPr>
              <a:t>Trudy records Alice’s packet</a:t>
            </a:r>
          </a:p>
          <a:p>
            <a:pPr algn="ctr">
              <a:lnSpc>
                <a:spcPct val="90000"/>
              </a:lnSpc>
              <a:defRPr/>
            </a:pPr>
            <a:r>
              <a:rPr lang="en-US" sz="2800" i="1" dirty="0">
                <a:latin typeface="+mn-lt"/>
                <a:cs typeface="Arial" charset="0"/>
              </a:rPr>
              <a:t>and later</a:t>
            </a:r>
          </a:p>
          <a:p>
            <a:pPr algn="ctr">
              <a:lnSpc>
                <a:spcPct val="90000"/>
              </a:lnSpc>
              <a:defRPr/>
            </a:pPr>
            <a:r>
              <a:rPr lang="en-US" sz="2800" i="1" dirty="0">
                <a:latin typeface="+mn-lt"/>
                <a:cs typeface="Arial" charset="0"/>
              </a:rPr>
              <a:t>plays it back to Bob </a:t>
            </a:r>
          </a:p>
        </p:txBody>
      </p:sp>
    </p:spTree>
    <p:extLst>
      <p:ext uri="{BB962C8B-B14F-4D97-AF65-F5344CB8AC3E}">
        <p14:creationId xmlns:p14="http://schemas.microsoft.com/office/powerpoint/2010/main" val="306898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 modified third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49</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906631"/>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516869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0676" y="3741738"/>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884514" y="2022407"/>
            <a:ext cx="10923173" cy="2062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ap3.0: </a:t>
            </a:r>
            <a:r>
              <a:rPr lang="en-US" sz="3200" dirty="0">
                <a:latin typeface="+mn-lt"/>
                <a:cs typeface="Arial" charset="0"/>
              </a:rPr>
              <a:t>Alice says </a:t>
            </a:r>
            <a:r>
              <a:rPr lang="en-US" altLang="ja-JP" sz="3200" dirty="0">
                <a:latin typeface="+mn-lt"/>
                <a:cs typeface="Arial" charset="0"/>
              </a:rPr>
              <a:t>“</a:t>
            </a:r>
            <a:r>
              <a:rPr lang="en-US" sz="3200" dirty="0">
                <a:latin typeface="+mn-lt"/>
                <a:cs typeface="Arial" charset="0"/>
              </a:rPr>
              <a:t>I am Alice</a:t>
            </a:r>
            <a:r>
              <a:rPr lang="en-US" altLang="ja-JP" sz="3200" dirty="0">
                <a:latin typeface="+mn-lt"/>
                <a:cs typeface="Arial" charset="0"/>
              </a:rPr>
              <a:t>”</a:t>
            </a:r>
            <a:r>
              <a:rPr lang="en-US" sz="3200" dirty="0">
                <a:latin typeface="+mn-lt"/>
                <a:cs typeface="Arial" charset="0"/>
              </a:rPr>
              <a:t> Alice says “I am Alice” and sends her encrypted secret password to “prove” it.</a:t>
            </a:r>
          </a:p>
          <a:p>
            <a:pPr>
              <a:defRPr/>
            </a:pPr>
            <a:endParaRPr lang="en-US" sz="3200" dirty="0">
              <a:latin typeface="+mn-lt"/>
              <a:cs typeface="Arial" charset="0"/>
            </a:endParaRPr>
          </a:p>
          <a:p>
            <a:pPr>
              <a:defRPr/>
            </a:pPr>
            <a:endParaRPr lang="en-US" sz="3200" dirty="0">
              <a:latin typeface="+mn-lt"/>
              <a:cs typeface="Arial" charset="0"/>
            </a:endParaRPr>
          </a:p>
        </p:txBody>
      </p:sp>
      <p:sp>
        <p:nvSpPr>
          <p:cNvPr id="16" name="Line 8">
            <a:extLst>
              <a:ext uri="{FF2B5EF4-FFF2-40B4-BE49-F238E27FC236}">
                <a16:creationId xmlns:a16="http://schemas.microsoft.com/office/drawing/2014/main" id="{F2F81167-112C-594B-9733-07B61B934395}"/>
              </a:ext>
            </a:extLst>
          </p:cNvPr>
          <p:cNvSpPr>
            <a:spLocks noChangeShapeType="1"/>
          </p:cNvSpPr>
          <p:nvPr/>
        </p:nvSpPr>
        <p:spPr bwMode="auto">
          <a:xfrm>
            <a:off x="1967119" y="4434716"/>
            <a:ext cx="509629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 name="Group 6">
            <a:extLst>
              <a:ext uri="{FF2B5EF4-FFF2-40B4-BE49-F238E27FC236}">
                <a16:creationId xmlns:a16="http://schemas.microsoft.com/office/drawing/2014/main" id="{05D297D8-FA6B-994F-AA4B-BD4F49ED5D88}"/>
              </a:ext>
            </a:extLst>
          </p:cNvPr>
          <p:cNvGrpSpPr/>
          <p:nvPr/>
        </p:nvGrpSpPr>
        <p:grpSpPr>
          <a:xfrm>
            <a:off x="2287795" y="3617843"/>
            <a:ext cx="3476900" cy="643835"/>
            <a:chOff x="2287795" y="3617843"/>
            <a:chExt cx="3476900" cy="643835"/>
          </a:xfrm>
        </p:grpSpPr>
        <p:grpSp>
          <p:nvGrpSpPr>
            <p:cNvPr id="25" name="Group 9">
              <a:extLst>
                <a:ext uri="{FF2B5EF4-FFF2-40B4-BE49-F238E27FC236}">
                  <a16:creationId xmlns:a16="http://schemas.microsoft.com/office/drawing/2014/main" id="{00A7A01E-CFEC-4245-843A-9FC4478561BE}"/>
                </a:ext>
              </a:extLst>
            </p:cNvPr>
            <p:cNvGrpSpPr>
              <a:grpSpLocks/>
            </p:cNvGrpSpPr>
            <p:nvPr/>
          </p:nvGrpSpPr>
          <p:grpSpPr bwMode="auto">
            <a:xfrm>
              <a:off x="2287795" y="3710816"/>
              <a:ext cx="3267076" cy="550862"/>
              <a:chOff x="521" y="1857"/>
              <a:chExt cx="2058" cy="347"/>
            </a:xfrm>
          </p:grpSpPr>
          <p:sp>
            <p:nvSpPr>
              <p:cNvPr id="26" name="Rectangle 10">
                <a:extLst>
                  <a:ext uri="{FF2B5EF4-FFF2-40B4-BE49-F238E27FC236}">
                    <a16:creationId xmlns:a16="http://schemas.microsoft.com/office/drawing/2014/main" id="{7DF38783-9083-8046-8914-FBECAA795F9A}"/>
                  </a:ext>
                </a:extLst>
              </p:cNvPr>
              <p:cNvSpPr>
                <a:spLocks noChangeArrowheads="1"/>
              </p:cNvSpPr>
              <p:nvPr/>
            </p:nvSpPr>
            <p:spPr bwMode="auto">
              <a:xfrm>
                <a:off x="540" y="1857"/>
                <a:ext cx="203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27" name="Text Box 11">
                <a:extLst>
                  <a:ext uri="{FF2B5EF4-FFF2-40B4-BE49-F238E27FC236}">
                    <a16:creationId xmlns:a16="http://schemas.microsoft.com/office/drawing/2014/main" id="{63B92D8A-F6CA-5644-9CF4-76063E951603}"/>
                  </a:ext>
                </a:extLst>
              </p:cNvPr>
              <p:cNvSpPr txBox="1">
                <a:spLocks noChangeArrowheads="1"/>
              </p:cNvSpPr>
              <p:nvPr/>
            </p:nvSpPr>
            <p:spPr bwMode="auto">
              <a:xfrm>
                <a:off x="1689" y="1904"/>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28" name="Text Box 12">
                <a:extLst>
                  <a:ext uri="{FF2B5EF4-FFF2-40B4-BE49-F238E27FC236}">
                    <a16:creationId xmlns:a16="http://schemas.microsoft.com/office/drawing/2014/main" id="{C2BA01DF-25FE-124B-84A2-3AB15FD8D4FB}"/>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29" name="Line 13">
                <a:extLst>
                  <a:ext uri="{FF2B5EF4-FFF2-40B4-BE49-F238E27FC236}">
                    <a16:creationId xmlns:a16="http://schemas.microsoft.com/office/drawing/2014/main" id="{9E21A2CB-844F-C243-B491-09B4FE309ACF}"/>
                  </a:ext>
                </a:extLst>
              </p:cNvPr>
              <p:cNvSpPr>
                <a:spLocks noChangeShapeType="1"/>
              </p:cNvSpPr>
              <p:nvPr/>
            </p:nvSpPr>
            <p:spPr bwMode="auto">
              <a:xfrm flipH="1">
                <a:off x="1725"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0" name="Line 13">
                <a:extLst>
                  <a:ext uri="{FF2B5EF4-FFF2-40B4-BE49-F238E27FC236}">
                    <a16:creationId xmlns:a16="http://schemas.microsoft.com/office/drawing/2014/main" id="{DAA829E2-B4F2-DB41-9427-09BB45010794}"/>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1" name="Text Box 12">
                <a:extLst>
                  <a:ext uri="{FF2B5EF4-FFF2-40B4-BE49-F238E27FC236}">
                    <a16:creationId xmlns:a16="http://schemas.microsoft.com/office/drawing/2014/main" id="{268B165E-0156-1A4D-8EFB-5B346BB0028A}"/>
                  </a:ext>
                </a:extLst>
              </p:cNvPr>
              <p:cNvSpPr txBox="1">
                <a:spLocks noChangeArrowheads="1"/>
              </p:cNvSpPr>
              <p:nvPr/>
            </p:nvSpPr>
            <p:spPr bwMode="auto">
              <a:xfrm>
                <a:off x="1041" y="1863"/>
                <a:ext cx="717"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encrypted</a:t>
                </a:r>
              </a:p>
              <a:p>
                <a:pPr algn="ctr">
                  <a:lnSpc>
                    <a:spcPct val="80000"/>
                  </a:lnSpc>
                  <a:defRPr/>
                </a:pPr>
                <a:r>
                  <a:rPr lang="en-US" sz="1800" dirty="0">
                    <a:latin typeface="+mn-lt"/>
                    <a:cs typeface="Arial" charset="0"/>
                  </a:rPr>
                  <a:t>password</a:t>
                </a:r>
              </a:p>
            </p:txBody>
          </p:sp>
        </p:grpSp>
        <p:cxnSp>
          <p:nvCxnSpPr>
            <p:cNvPr id="4" name="Straight Arrow Connector 3">
              <a:extLst>
                <a:ext uri="{FF2B5EF4-FFF2-40B4-BE49-F238E27FC236}">
                  <a16:creationId xmlns:a16="http://schemas.microsoft.com/office/drawing/2014/main" id="{C4853043-B781-1B4E-8A97-C5C850DB3857}"/>
                </a:ext>
              </a:extLst>
            </p:cNvPr>
            <p:cNvCxnSpPr/>
            <p:nvPr/>
          </p:nvCxnSpPr>
          <p:spPr>
            <a:xfrm>
              <a:off x="5274365" y="3617843"/>
              <a:ext cx="490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5" name="Text Box 5">
            <a:extLst>
              <a:ext uri="{FF2B5EF4-FFF2-40B4-BE49-F238E27FC236}">
                <a16:creationId xmlns:a16="http://schemas.microsoft.com/office/drawing/2014/main" id="{35FB98DB-97C9-CB48-BABC-5F388AC9EE23}"/>
              </a:ext>
            </a:extLst>
          </p:cNvPr>
          <p:cNvSpPr txBox="1">
            <a:spLocks noChangeArrowheads="1"/>
          </p:cNvSpPr>
          <p:nvPr/>
        </p:nvSpPr>
        <p:spPr bwMode="auto">
          <a:xfrm>
            <a:off x="8557327" y="3817386"/>
            <a:ext cx="2805641" cy="5232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i="1" dirty="0">
                <a:latin typeface="+mn-lt"/>
                <a:cs typeface="Arial" charset="0"/>
              </a:rPr>
              <a:t>failure scenario??</a:t>
            </a:r>
          </a:p>
        </p:txBody>
      </p:sp>
      <p:grpSp>
        <p:nvGrpSpPr>
          <p:cNvPr id="56" name="Group 9">
            <a:extLst>
              <a:ext uri="{FF2B5EF4-FFF2-40B4-BE49-F238E27FC236}">
                <a16:creationId xmlns:a16="http://schemas.microsoft.com/office/drawing/2014/main" id="{BF58E489-CED0-9142-9100-8F7A6F2DA4DE}"/>
              </a:ext>
            </a:extLst>
          </p:cNvPr>
          <p:cNvGrpSpPr>
            <a:grpSpLocks/>
          </p:cNvGrpSpPr>
          <p:nvPr/>
        </p:nvGrpSpPr>
        <p:grpSpPr bwMode="auto">
          <a:xfrm>
            <a:off x="4997866" y="4572000"/>
            <a:ext cx="1549400" cy="550862"/>
            <a:chOff x="521" y="1857"/>
            <a:chExt cx="976" cy="347"/>
          </a:xfrm>
        </p:grpSpPr>
        <p:sp>
          <p:nvSpPr>
            <p:cNvPr id="57" name="Rectangle 10">
              <a:extLst>
                <a:ext uri="{FF2B5EF4-FFF2-40B4-BE49-F238E27FC236}">
                  <a16:creationId xmlns:a16="http://schemas.microsoft.com/office/drawing/2014/main" id="{E97F38F7-FEA3-4743-B826-058C065A2BFE}"/>
                </a:ext>
              </a:extLst>
            </p:cNvPr>
            <p:cNvSpPr>
              <a:spLocks noChangeArrowheads="1"/>
            </p:cNvSpPr>
            <p:nvPr/>
          </p:nvSpPr>
          <p:spPr bwMode="auto">
            <a:xfrm>
              <a:off x="540" y="1857"/>
              <a:ext cx="957"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58" name="Text Box 12">
              <a:extLst>
                <a:ext uri="{FF2B5EF4-FFF2-40B4-BE49-F238E27FC236}">
                  <a16:creationId xmlns:a16="http://schemas.microsoft.com/office/drawing/2014/main" id="{CBD74911-522D-364C-B1B7-305DF42E7C0B}"/>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59" name="Line 13">
              <a:extLst>
                <a:ext uri="{FF2B5EF4-FFF2-40B4-BE49-F238E27FC236}">
                  <a16:creationId xmlns:a16="http://schemas.microsoft.com/office/drawing/2014/main" id="{509AFA78-6EE3-7B4D-8E2A-27FBECE020A8}"/>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0" name="Text Box 12">
              <a:extLst>
                <a:ext uri="{FF2B5EF4-FFF2-40B4-BE49-F238E27FC236}">
                  <a16:creationId xmlns:a16="http://schemas.microsoft.com/office/drawing/2014/main" id="{BBF41554-058A-6F47-995D-B2F8203C8617}"/>
                </a:ext>
              </a:extLst>
            </p:cNvPr>
            <p:cNvSpPr txBox="1">
              <a:spLocks noChangeArrowheads="1"/>
            </p:cNvSpPr>
            <p:nvPr/>
          </p:nvSpPr>
          <p:spPr bwMode="auto">
            <a:xfrm>
              <a:off x="1129" y="1929"/>
              <a:ext cx="288" cy="2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OK</a:t>
              </a:r>
            </a:p>
          </p:txBody>
        </p:sp>
      </p:grpSp>
      <p:cxnSp>
        <p:nvCxnSpPr>
          <p:cNvPr id="61" name="Straight Arrow Connector 60">
            <a:extLst>
              <a:ext uri="{FF2B5EF4-FFF2-40B4-BE49-F238E27FC236}">
                <a16:creationId xmlns:a16="http://schemas.microsoft.com/office/drawing/2014/main" id="{C6C1D0D4-E3ED-F742-A8D6-2A2EE7935F59}"/>
              </a:ext>
            </a:extLst>
          </p:cNvPr>
          <p:cNvCxnSpPr>
            <a:cxnSpLocks/>
          </p:cNvCxnSpPr>
          <p:nvPr/>
        </p:nvCxnSpPr>
        <p:spPr>
          <a:xfrm flipH="1">
            <a:off x="4638262" y="5168348"/>
            <a:ext cx="8878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198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2E102F-B559-D74C-B1F7-42B1D4330A9B}"/>
              </a:ext>
            </a:extLst>
          </p:cNvPr>
          <p:cNvGrpSpPr/>
          <p:nvPr/>
        </p:nvGrpSpPr>
        <p:grpSpPr>
          <a:xfrm>
            <a:off x="4313903" y="4515085"/>
            <a:ext cx="1909916" cy="306675"/>
            <a:chOff x="1616358" y="2551230"/>
            <a:chExt cx="2141698" cy="218510"/>
          </a:xfrm>
        </p:grpSpPr>
        <p:sp>
          <p:nvSpPr>
            <p:cNvPr id="34" name="Rectangle 33">
              <a:extLst>
                <a:ext uri="{FF2B5EF4-FFF2-40B4-BE49-F238E27FC236}">
                  <a16:creationId xmlns:a16="http://schemas.microsoft.com/office/drawing/2014/main" id="{4F546669-9553-174C-8C04-88D4B8B5E631}"/>
                </a:ext>
              </a:extLst>
            </p:cNvPr>
            <p:cNvSpPr/>
            <p:nvPr/>
          </p:nvSpPr>
          <p:spPr>
            <a:xfrm>
              <a:off x="1673508" y="2551230"/>
              <a:ext cx="2027398" cy="218510"/>
            </a:xfrm>
            <a:prstGeom prst="rect">
              <a:avLst/>
            </a:prstGeom>
            <a:gradFill>
              <a:gsLst>
                <a:gs pos="0">
                  <a:srgbClr val="011199"/>
                </a:gs>
                <a:gs pos="100000">
                  <a:srgbClr val="011199"/>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35" name="Oval 34">
              <a:extLst>
                <a:ext uri="{FF2B5EF4-FFF2-40B4-BE49-F238E27FC236}">
                  <a16:creationId xmlns:a16="http://schemas.microsoft.com/office/drawing/2014/main" id="{D87D9967-A24E-F544-9A59-FD2A48433B92}"/>
                </a:ext>
              </a:extLst>
            </p:cNvPr>
            <p:cNvSpPr/>
            <p:nvPr/>
          </p:nvSpPr>
          <p:spPr>
            <a:xfrm>
              <a:off x="1616358" y="2551231"/>
              <a:ext cx="114299" cy="216734"/>
            </a:xfrm>
            <a:prstGeom prst="ellipse">
              <a:avLst/>
            </a:prstGeom>
            <a:solidFill>
              <a:srgbClr val="7ACCF4"/>
            </a:solidFill>
            <a:ln w="6350">
              <a:solidFill>
                <a:srgbClr val="0111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36" name="Oval 35">
              <a:extLst>
                <a:ext uri="{FF2B5EF4-FFF2-40B4-BE49-F238E27FC236}">
                  <a16:creationId xmlns:a16="http://schemas.microsoft.com/office/drawing/2014/main" id="{5E93D35B-8FAD-964F-98EB-85771990F25E}"/>
                </a:ext>
              </a:extLst>
            </p:cNvPr>
            <p:cNvSpPr/>
            <p:nvPr/>
          </p:nvSpPr>
          <p:spPr>
            <a:xfrm>
              <a:off x="3643756" y="2551230"/>
              <a:ext cx="114300" cy="218510"/>
            </a:xfrm>
            <a:prstGeom prst="ellipse">
              <a:avLst/>
            </a:prstGeom>
            <a:gradFill flip="none" rotWithShape="1">
              <a:gsLst>
                <a:gs pos="0">
                  <a:srgbClr val="011199"/>
                </a:gs>
                <a:gs pos="100000">
                  <a:srgbClr val="011199"/>
                </a:gs>
                <a:gs pos="50000">
                  <a:srgbClr val="7ACCF4"/>
                </a:gs>
              </a:gsLst>
              <a:lin ang="16200000" scaled="0"/>
              <a:tileRect/>
            </a:gradFill>
            <a:ln w="6350">
              <a:solidFill>
                <a:srgbClr val="011199"/>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sp>
          <p:nvSpPr>
            <p:cNvPr id="37" name="Rectangle 36">
              <a:extLst>
                <a:ext uri="{FF2B5EF4-FFF2-40B4-BE49-F238E27FC236}">
                  <a16:creationId xmlns:a16="http://schemas.microsoft.com/office/drawing/2014/main" id="{5FC56D7B-912D-134F-A0C1-5929F034B9E3}"/>
                </a:ext>
              </a:extLst>
            </p:cNvPr>
            <p:cNvSpPr/>
            <p:nvPr/>
          </p:nvSpPr>
          <p:spPr>
            <a:xfrm>
              <a:off x="3491356" y="2551230"/>
              <a:ext cx="209550" cy="218510"/>
            </a:xfrm>
            <a:prstGeom prst="rect">
              <a:avLst/>
            </a:prstGeom>
            <a:gradFill>
              <a:gsLst>
                <a:gs pos="0">
                  <a:srgbClr val="011199"/>
                </a:gs>
                <a:gs pos="100000">
                  <a:srgbClr val="011199"/>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000" dirty="0"/>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Friends and enemies: Alice, Bob, Trudy</a:t>
            </a:r>
            <a:endParaRPr lang="en-US" sz="4400" dirty="0"/>
          </a:p>
        </p:txBody>
      </p:sp>
      <p:sp>
        <p:nvSpPr>
          <p:cNvPr id="6" name="Slide Number Placeholder 2">
            <a:extLst>
              <a:ext uri="{FF2B5EF4-FFF2-40B4-BE49-F238E27FC236}">
                <a16:creationId xmlns:a16="http://schemas.microsoft.com/office/drawing/2014/main" id="{009DA679-1707-7346-B163-C91B0D75381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a:t>
            </a:fld>
            <a:endParaRPr lang="en-US" dirty="0"/>
          </a:p>
        </p:txBody>
      </p:sp>
      <p:sp>
        <p:nvSpPr>
          <p:cNvPr id="5" name="Rectangle 3">
            <a:extLst>
              <a:ext uri="{FF2B5EF4-FFF2-40B4-BE49-F238E27FC236}">
                <a16:creationId xmlns:a16="http://schemas.microsoft.com/office/drawing/2014/main" id="{8981E4A1-C985-AA48-ACBA-A6F1FCF9CA4B}"/>
              </a:ext>
            </a:extLst>
          </p:cNvPr>
          <p:cNvSpPr txBox="1">
            <a:spLocks noChangeArrowheads="1"/>
          </p:cNvSpPr>
          <p:nvPr/>
        </p:nvSpPr>
        <p:spPr>
          <a:xfrm>
            <a:off x="990600" y="1341783"/>
            <a:ext cx="8142288" cy="1617663"/>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r>
              <a:rPr lang="en-US" dirty="0"/>
              <a:t>well-known in network security world</a:t>
            </a:r>
          </a:p>
          <a:p>
            <a:pPr indent="-287338"/>
            <a:r>
              <a:rPr lang="en-US" dirty="0"/>
              <a:t>Bob, Alice (lovers!) want to communicate “</a:t>
            </a:r>
            <a:r>
              <a:rPr lang="en-US" altLang="ja-JP" dirty="0"/>
              <a:t>securely”</a:t>
            </a:r>
          </a:p>
          <a:p>
            <a:pPr indent="-287338"/>
            <a:r>
              <a:rPr lang="en-US" dirty="0"/>
              <a:t>Trudy (intruder) may intercept, delete, add messages</a:t>
            </a:r>
          </a:p>
        </p:txBody>
      </p:sp>
      <p:pic>
        <p:nvPicPr>
          <p:cNvPr id="7" name="Picture 6" descr="Alice">
            <a:extLst>
              <a:ext uri="{FF2B5EF4-FFF2-40B4-BE49-F238E27FC236}">
                <a16:creationId xmlns:a16="http://schemas.microsoft.com/office/drawing/2014/main" id="{D41C01D5-C522-4441-86E3-6D530C05B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559" y="3421063"/>
            <a:ext cx="698500" cy="862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Bob">
            <a:extLst>
              <a:ext uri="{FF2B5EF4-FFF2-40B4-BE49-F238E27FC236}">
                <a16:creationId xmlns:a16="http://schemas.microsoft.com/office/drawing/2014/main" id="{27314ED6-3AD0-5E4A-B3AB-B14814BF06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4434" y="3468688"/>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9" descr="Eve">
            <a:extLst>
              <a:ext uri="{FF2B5EF4-FFF2-40B4-BE49-F238E27FC236}">
                <a16:creationId xmlns:a16="http://schemas.microsoft.com/office/drawing/2014/main" id="{C36C7116-CBC3-4246-B029-205ED76E3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5071097" y="5387975"/>
            <a:ext cx="1082675" cy="1295400"/>
          </a:xfrm>
          <a:prstGeom prst="rect">
            <a:avLst/>
          </a:prstGeom>
          <a:noFill/>
        </p:spPr>
      </p:pic>
      <p:sp>
        <p:nvSpPr>
          <p:cNvPr id="10" name="Rectangle 11">
            <a:extLst>
              <a:ext uri="{FF2B5EF4-FFF2-40B4-BE49-F238E27FC236}">
                <a16:creationId xmlns:a16="http://schemas.microsoft.com/office/drawing/2014/main" id="{A92F29AA-F23F-2547-B160-DA6CE2711672}"/>
              </a:ext>
            </a:extLst>
          </p:cNvPr>
          <p:cNvSpPr>
            <a:spLocks noChangeArrowheads="1"/>
          </p:cNvSpPr>
          <p:nvPr/>
        </p:nvSpPr>
        <p:spPr bwMode="auto">
          <a:xfrm>
            <a:off x="2700959" y="4256088"/>
            <a:ext cx="1293813" cy="8032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12" name="Text Box 12">
            <a:extLst>
              <a:ext uri="{FF2B5EF4-FFF2-40B4-BE49-F238E27FC236}">
                <a16:creationId xmlns:a16="http://schemas.microsoft.com/office/drawing/2014/main" id="{B6E3E372-2ADE-2A43-9779-A64AB5BA3E7F}"/>
              </a:ext>
            </a:extLst>
          </p:cNvPr>
          <p:cNvSpPr txBox="1">
            <a:spLocks noChangeArrowheads="1"/>
          </p:cNvSpPr>
          <p:nvPr/>
        </p:nvSpPr>
        <p:spPr bwMode="auto">
          <a:xfrm>
            <a:off x="2828511" y="4246492"/>
            <a:ext cx="1043876"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chemeClr val="bg1"/>
                </a:solidFill>
                <a:latin typeface="+mn-lt"/>
                <a:cs typeface="Arial" charset="0"/>
              </a:rPr>
              <a:t>secure</a:t>
            </a:r>
          </a:p>
          <a:p>
            <a:r>
              <a:rPr lang="en-US" sz="2400" dirty="0">
                <a:solidFill>
                  <a:schemeClr val="bg1"/>
                </a:solidFill>
                <a:latin typeface="+mn-lt"/>
                <a:cs typeface="Arial" charset="0"/>
              </a:rPr>
              <a:t>sender</a:t>
            </a:r>
          </a:p>
        </p:txBody>
      </p:sp>
      <p:grpSp>
        <p:nvGrpSpPr>
          <p:cNvPr id="3" name="Group 2">
            <a:extLst>
              <a:ext uri="{FF2B5EF4-FFF2-40B4-BE49-F238E27FC236}">
                <a16:creationId xmlns:a16="http://schemas.microsoft.com/office/drawing/2014/main" id="{5A317176-141A-5F47-AE82-67DD4D8411A3}"/>
              </a:ext>
            </a:extLst>
          </p:cNvPr>
          <p:cNvGrpSpPr/>
          <p:nvPr/>
        </p:nvGrpSpPr>
        <p:grpSpPr>
          <a:xfrm>
            <a:off x="6455950" y="4272446"/>
            <a:ext cx="1293812" cy="839374"/>
            <a:chOff x="7224576" y="4365211"/>
            <a:chExt cx="1293812" cy="839374"/>
          </a:xfrm>
        </p:grpSpPr>
        <p:sp>
          <p:nvSpPr>
            <p:cNvPr id="13" name="Rectangle 13">
              <a:extLst>
                <a:ext uri="{FF2B5EF4-FFF2-40B4-BE49-F238E27FC236}">
                  <a16:creationId xmlns:a16="http://schemas.microsoft.com/office/drawing/2014/main" id="{5386017F-3A55-9C49-945C-0928FAEDA6BC}"/>
                </a:ext>
              </a:extLst>
            </p:cNvPr>
            <p:cNvSpPr>
              <a:spLocks noChangeArrowheads="1"/>
            </p:cNvSpPr>
            <p:nvPr/>
          </p:nvSpPr>
          <p:spPr bwMode="auto">
            <a:xfrm>
              <a:off x="7224576" y="4401310"/>
              <a:ext cx="1293812" cy="803275"/>
            </a:xfrm>
            <a:prstGeom prst="rect">
              <a:avLst/>
            </a:prstGeom>
            <a:solidFill>
              <a:srgbClr val="0012A0"/>
            </a:solidFill>
            <a:ln w="9525">
              <a:solidFill>
                <a:schemeClr val="tx1"/>
              </a:solidFill>
              <a:miter lim="800000"/>
              <a:headEnd/>
              <a:tailEnd/>
            </a:ln>
            <a:effectLst>
              <a:outerShdw blurRad="50800" dist="38100" dir="18900000" algn="bl" rotWithShape="0">
                <a:prstClr val="black">
                  <a:alpha val="40000"/>
                </a:prstClr>
              </a:outerShdw>
            </a:effectLst>
          </p:spPr>
          <p:txBody>
            <a:bodyPr wrap="none" anchor="ctr"/>
            <a:lstStyle/>
            <a:p>
              <a:endParaRPr lang="en-US" sz="2000" dirty="0">
                <a:cs typeface="Arial" charset="0"/>
              </a:endParaRPr>
            </a:p>
          </p:txBody>
        </p:sp>
        <p:sp>
          <p:nvSpPr>
            <p:cNvPr id="14" name="Text Box 14">
              <a:extLst>
                <a:ext uri="{FF2B5EF4-FFF2-40B4-BE49-F238E27FC236}">
                  <a16:creationId xmlns:a16="http://schemas.microsoft.com/office/drawing/2014/main" id="{1F0FE550-BD73-1149-8513-63C825B3BC74}"/>
                </a:ext>
              </a:extLst>
            </p:cNvPr>
            <p:cNvSpPr txBox="1">
              <a:spLocks noChangeArrowheads="1"/>
            </p:cNvSpPr>
            <p:nvPr/>
          </p:nvSpPr>
          <p:spPr bwMode="auto">
            <a:xfrm>
              <a:off x="7311886" y="4365211"/>
              <a:ext cx="1193917"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chemeClr val="bg1"/>
                  </a:solidFill>
                  <a:latin typeface="+mn-lt"/>
                  <a:cs typeface="Arial" charset="0"/>
                </a:rPr>
                <a:t>secure</a:t>
              </a:r>
            </a:p>
            <a:p>
              <a:r>
                <a:rPr lang="en-US" sz="2400" dirty="0">
                  <a:solidFill>
                    <a:schemeClr val="bg1"/>
                  </a:solidFill>
                  <a:latin typeface="+mn-lt"/>
                  <a:cs typeface="Arial" charset="0"/>
                </a:rPr>
                <a:t>receiver</a:t>
              </a:r>
            </a:p>
          </p:txBody>
        </p:sp>
      </p:grpSp>
      <p:sp>
        <p:nvSpPr>
          <p:cNvPr id="15" name="Text Box 18">
            <a:extLst>
              <a:ext uri="{FF2B5EF4-FFF2-40B4-BE49-F238E27FC236}">
                <a16:creationId xmlns:a16="http://schemas.microsoft.com/office/drawing/2014/main" id="{2871BD83-FEA5-F04B-9AD0-59A6E9B634A2}"/>
              </a:ext>
            </a:extLst>
          </p:cNvPr>
          <p:cNvSpPr txBox="1">
            <a:spLocks noChangeArrowheads="1"/>
          </p:cNvSpPr>
          <p:nvPr/>
        </p:nvSpPr>
        <p:spPr bwMode="auto">
          <a:xfrm>
            <a:off x="3715372" y="3511550"/>
            <a:ext cx="117211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latin typeface="+mn-lt"/>
                <a:cs typeface="Arial" charset="0"/>
              </a:rPr>
              <a:t>channel</a:t>
            </a:r>
          </a:p>
        </p:txBody>
      </p:sp>
      <p:sp>
        <p:nvSpPr>
          <p:cNvPr id="16" name="Line 19">
            <a:extLst>
              <a:ext uri="{FF2B5EF4-FFF2-40B4-BE49-F238E27FC236}">
                <a16:creationId xmlns:a16="http://schemas.microsoft.com/office/drawing/2014/main" id="{ED0D5246-4FE6-EB49-A4F4-63EFE600E966}"/>
              </a:ext>
            </a:extLst>
          </p:cNvPr>
          <p:cNvSpPr>
            <a:spLocks noChangeShapeType="1"/>
          </p:cNvSpPr>
          <p:nvPr/>
        </p:nvSpPr>
        <p:spPr bwMode="auto">
          <a:xfrm>
            <a:off x="4431334" y="3933825"/>
            <a:ext cx="238125" cy="449263"/>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2000" dirty="0"/>
          </a:p>
        </p:txBody>
      </p:sp>
      <p:sp>
        <p:nvSpPr>
          <p:cNvPr id="18" name="Line 17">
            <a:extLst>
              <a:ext uri="{FF2B5EF4-FFF2-40B4-BE49-F238E27FC236}">
                <a16:creationId xmlns:a16="http://schemas.microsoft.com/office/drawing/2014/main" id="{FB737BEF-635E-0B4E-9C2B-7E984A418C0D}"/>
              </a:ext>
            </a:extLst>
          </p:cNvPr>
          <p:cNvSpPr>
            <a:spLocks noChangeShapeType="1"/>
          </p:cNvSpPr>
          <p:nvPr/>
        </p:nvSpPr>
        <p:spPr bwMode="auto">
          <a:xfrm flipV="1">
            <a:off x="4037634" y="4667250"/>
            <a:ext cx="2460625" cy="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en-US" sz="2000" dirty="0"/>
          </a:p>
        </p:txBody>
      </p:sp>
      <p:sp>
        <p:nvSpPr>
          <p:cNvPr id="19" name="Text Box 23">
            <a:extLst>
              <a:ext uri="{FF2B5EF4-FFF2-40B4-BE49-F238E27FC236}">
                <a16:creationId xmlns:a16="http://schemas.microsoft.com/office/drawing/2014/main" id="{A088F030-4F36-0E40-BDB5-E25C442EF185}"/>
              </a:ext>
            </a:extLst>
          </p:cNvPr>
          <p:cNvSpPr txBox="1">
            <a:spLocks noChangeArrowheads="1"/>
          </p:cNvSpPr>
          <p:nvPr/>
        </p:nvSpPr>
        <p:spPr bwMode="auto">
          <a:xfrm>
            <a:off x="4863134" y="3468688"/>
            <a:ext cx="1889125"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mn-lt"/>
                <a:cs typeface="Arial" charset="0"/>
              </a:rPr>
              <a:t>data, control messages</a:t>
            </a:r>
          </a:p>
        </p:txBody>
      </p:sp>
      <p:sp>
        <p:nvSpPr>
          <p:cNvPr id="20" name="Line 24">
            <a:extLst>
              <a:ext uri="{FF2B5EF4-FFF2-40B4-BE49-F238E27FC236}">
                <a16:creationId xmlns:a16="http://schemas.microsoft.com/office/drawing/2014/main" id="{CAD963E2-1C4F-3E4B-8B7E-980218B6871C}"/>
              </a:ext>
            </a:extLst>
          </p:cNvPr>
          <p:cNvSpPr>
            <a:spLocks noChangeShapeType="1"/>
          </p:cNvSpPr>
          <p:nvPr/>
        </p:nvSpPr>
        <p:spPr bwMode="auto">
          <a:xfrm>
            <a:off x="5709272" y="4086225"/>
            <a:ext cx="223837" cy="517525"/>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sz="2000" dirty="0"/>
          </a:p>
        </p:txBody>
      </p:sp>
      <p:sp>
        <p:nvSpPr>
          <p:cNvPr id="21" name="Freeform 25">
            <a:extLst>
              <a:ext uri="{FF2B5EF4-FFF2-40B4-BE49-F238E27FC236}">
                <a16:creationId xmlns:a16="http://schemas.microsoft.com/office/drawing/2014/main" id="{AB38AEF3-BCB8-E74B-A27C-43FD3B8F6715}"/>
              </a:ext>
            </a:extLst>
          </p:cNvPr>
          <p:cNvSpPr>
            <a:spLocks/>
          </p:cNvSpPr>
          <p:nvPr/>
        </p:nvSpPr>
        <p:spPr bwMode="auto">
          <a:xfrm>
            <a:off x="4517059" y="4765930"/>
            <a:ext cx="573088"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dirty="0"/>
          </a:p>
        </p:txBody>
      </p:sp>
      <p:sp>
        <p:nvSpPr>
          <p:cNvPr id="22" name="Freeform 26">
            <a:extLst>
              <a:ext uri="{FF2B5EF4-FFF2-40B4-BE49-F238E27FC236}">
                <a16:creationId xmlns:a16="http://schemas.microsoft.com/office/drawing/2014/main" id="{7C6916B8-170A-BB43-A2C3-595906F3DF83}"/>
              </a:ext>
            </a:extLst>
          </p:cNvPr>
          <p:cNvSpPr>
            <a:spLocks/>
          </p:cNvSpPr>
          <p:nvPr/>
        </p:nvSpPr>
        <p:spPr bwMode="auto">
          <a:xfrm flipH="1">
            <a:off x="5191747" y="4779090"/>
            <a:ext cx="573087" cy="914400"/>
          </a:xfrm>
          <a:custGeom>
            <a:avLst/>
            <a:gdLst>
              <a:gd name="T0" fmla="*/ 0 w 344"/>
              <a:gd name="T1" fmla="*/ 0 h 789"/>
              <a:gd name="T2" fmla="*/ 2147483647 w 344"/>
              <a:gd name="T3" fmla="*/ 2147483647 h 789"/>
              <a:gd name="T4" fmla="*/ 2147483647 w 344"/>
              <a:gd name="T5" fmla="*/ 2147483647 h 789"/>
              <a:gd name="T6" fmla="*/ 0 60000 65536"/>
              <a:gd name="T7" fmla="*/ 0 60000 65536"/>
              <a:gd name="T8" fmla="*/ 0 60000 65536"/>
              <a:gd name="T9" fmla="*/ 0 w 344"/>
              <a:gd name="T10" fmla="*/ 0 h 789"/>
              <a:gd name="T11" fmla="*/ 344 w 344"/>
              <a:gd name="T12" fmla="*/ 789 h 789"/>
            </a:gdLst>
            <a:ahLst/>
            <a:cxnLst>
              <a:cxn ang="T6">
                <a:pos x="T0" y="T1"/>
              </a:cxn>
              <a:cxn ang="T7">
                <a:pos x="T2" y="T3"/>
              </a:cxn>
              <a:cxn ang="T8">
                <a:pos x="T4" y="T5"/>
              </a:cxn>
            </a:cxnLst>
            <a:rect l="T9" t="T10" r="T11" b="T12"/>
            <a:pathLst>
              <a:path w="344" h="789">
                <a:moveTo>
                  <a:pt x="0" y="0"/>
                </a:moveTo>
                <a:cubicBezTo>
                  <a:pt x="52" y="24"/>
                  <a:pt x="255" y="10"/>
                  <a:pt x="310" y="142"/>
                </a:cubicBezTo>
                <a:cubicBezTo>
                  <a:pt x="344" y="248"/>
                  <a:pt x="324" y="654"/>
                  <a:pt x="328" y="789"/>
                </a:cubicBezTo>
              </a:path>
            </a:pathLst>
          </a:custGeom>
          <a:noFill/>
          <a:ln w="57150">
            <a:solidFill>
              <a:schemeClr val="tx1"/>
            </a:solidFill>
            <a:round/>
            <a:headEnd type="triangle" w="med" len="me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sz="2000" dirty="0"/>
          </a:p>
        </p:txBody>
      </p:sp>
      <p:sp>
        <p:nvSpPr>
          <p:cNvPr id="23" name="Line 27">
            <a:extLst>
              <a:ext uri="{FF2B5EF4-FFF2-40B4-BE49-F238E27FC236}">
                <a16:creationId xmlns:a16="http://schemas.microsoft.com/office/drawing/2014/main" id="{EF78E35C-D23D-F54E-B7D2-D0B863099E6C}"/>
              </a:ext>
            </a:extLst>
          </p:cNvPr>
          <p:cNvSpPr>
            <a:spLocks noChangeShapeType="1"/>
          </p:cNvSpPr>
          <p:nvPr/>
        </p:nvSpPr>
        <p:spPr bwMode="auto">
          <a:xfrm flipV="1">
            <a:off x="1824147" y="4644462"/>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2000" dirty="0"/>
          </a:p>
        </p:txBody>
      </p:sp>
      <p:sp>
        <p:nvSpPr>
          <p:cNvPr id="24" name="Text Box 28">
            <a:extLst>
              <a:ext uri="{FF2B5EF4-FFF2-40B4-BE49-F238E27FC236}">
                <a16:creationId xmlns:a16="http://schemas.microsoft.com/office/drawing/2014/main" id="{F78D243C-DAD1-2545-8A7F-EFA469532ABC}"/>
              </a:ext>
            </a:extLst>
          </p:cNvPr>
          <p:cNvSpPr txBox="1">
            <a:spLocks noChangeArrowheads="1"/>
          </p:cNvSpPr>
          <p:nvPr/>
        </p:nvSpPr>
        <p:spPr bwMode="auto">
          <a:xfrm>
            <a:off x="1196931" y="4440955"/>
            <a:ext cx="7374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latin typeface="+mn-lt"/>
                <a:cs typeface="Arial" charset="0"/>
              </a:rPr>
              <a:t>data</a:t>
            </a:r>
          </a:p>
        </p:txBody>
      </p:sp>
      <p:sp>
        <p:nvSpPr>
          <p:cNvPr id="25" name="Line 29">
            <a:extLst>
              <a:ext uri="{FF2B5EF4-FFF2-40B4-BE49-F238E27FC236}">
                <a16:creationId xmlns:a16="http://schemas.microsoft.com/office/drawing/2014/main" id="{70EA62CC-094B-3C41-A09D-B3C2234B040E}"/>
              </a:ext>
            </a:extLst>
          </p:cNvPr>
          <p:cNvSpPr>
            <a:spLocks noChangeShapeType="1"/>
          </p:cNvSpPr>
          <p:nvPr/>
        </p:nvSpPr>
        <p:spPr bwMode="auto">
          <a:xfrm flipV="1">
            <a:off x="7852447" y="4673293"/>
            <a:ext cx="814388" cy="0"/>
          </a:xfrm>
          <a:prstGeom prst="line">
            <a:avLst/>
          </a:prstGeom>
          <a:noFill/>
          <a:ln w="2857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sz="2000" dirty="0"/>
          </a:p>
        </p:txBody>
      </p:sp>
      <p:sp>
        <p:nvSpPr>
          <p:cNvPr id="26" name="Text Box 30">
            <a:extLst>
              <a:ext uri="{FF2B5EF4-FFF2-40B4-BE49-F238E27FC236}">
                <a16:creationId xmlns:a16="http://schemas.microsoft.com/office/drawing/2014/main" id="{6801AEE1-C5DF-2E4D-A000-7105881F062C}"/>
              </a:ext>
            </a:extLst>
          </p:cNvPr>
          <p:cNvSpPr txBox="1">
            <a:spLocks noChangeArrowheads="1"/>
          </p:cNvSpPr>
          <p:nvPr/>
        </p:nvSpPr>
        <p:spPr bwMode="auto">
          <a:xfrm>
            <a:off x="8617725" y="4462411"/>
            <a:ext cx="7374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latin typeface="+mn-lt"/>
                <a:cs typeface="Arial" charset="0"/>
              </a:rPr>
              <a:t>data</a:t>
            </a:r>
          </a:p>
        </p:txBody>
      </p:sp>
      <p:sp>
        <p:nvSpPr>
          <p:cNvPr id="27" name="Text Box 31">
            <a:extLst>
              <a:ext uri="{FF2B5EF4-FFF2-40B4-BE49-F238E27FC236}">
                <a16:creationId xmlns:a16="http://schemas.microsoft.com/office/drawing/2014/main" id="{9914A3F1-3112-2F44-A2A9-D16F0B8DE284}"/>
              </a:ext>
            </a:extLst>
          </p:cNvPr>
          <p:cNvSpPr txBox="1">
            <a:spLocks noChangeArrowheads="1"/>
          </p:cNvSpPr>
          <p:nvPr/>
        </p:nvSpPr>
        <p:spPr bwMode="auto">
          <a:xfrm>
            <a:off x="1271519" y="3564145"/>
            <a:ext cx="78739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rgbClr val="0012A0"/>
                </a:solidFill>
                <a:latin typeface="+mn-lt"/>
                <a:cs typeface="Arial" charset="0"/>
              </a:rPr>
              <a:t>Alice</a:t>
            </a:r>
          </a:p>
        </p:txBody>
      </p:sp>
      <p:sp>
        <p:nvSpPr>
          <p:cNvPr id="28" name="Text Box 32">
            <a:extLst>
              <a:ext uri="{FF2B5EF4-FFF2-40B4-BE49-F238E27FC236}">
                <a16:creationId xmlns:a16="http://schemas.microsoft.com/office/drawing/2014/main" id="{43A34027-1F74-E84A-8D3E-88B03152D0BD}"/>
              </a:ext>
            </a:extLst>
          </p:cNvPr>
          <p:cNvSpPr txBox="1">
            <a:spLocks noChangeArrowheads="1"/>
          </p:cNvSpPr>
          <p:nvPr/>
        </p:nvSpPr>
        <p:spPr bwMode="auto">
          <a:xfrm>
            <a:off x="8426175" y="3548753"/>
            <a:ext cx="758541"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0012A0"/>
                </a:solidFill>
                <a:latin typeface="+mn-lt"/>
                <a:cs typeface="Arial" charset="0"/>
              </a:rPr>
              <a:t>Bob</a:t>
            </a:r>
          </a:p>
        </p:txBody>
      </p:sp>
      <p:sp>
        <p:nvSpPr>
          <p:cNvPr id="29" name="Text Box 33">
            <a:extLst>
              <a:ext uri="{FF2B5EF4-FFF2-40B4-BE49-F238E27FC236}">
                <a16:creationId xmlns:a16="http://schemas.microsoft.com/office/drawing/2014/main" id="{7911D325-AAB9-0840-9130-68C94E244931}"/>
              </a:ext>
            </a:extLst>
          </p:cNvPr>
          <p:cNvSpPr txBox="1">
            <a:spLocks noChangeArrowheads="1"/>
          </p:cNvSpPr>
          <p:nvPr/>
        </p:nvSpPr>
        <p:spPr bwMode="auto">
          <a:xfrm>
            <a:off x="4021759" y="5778500"/>
            <a:ext cx="88690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rgbClr val="000099"/>
                </a:solidFill>
                <a:latin typeface="+mn-lt"/>
                <a:cs typeface="Arial" charset="0"/>
              </a:rPr>
              <a:t>Trudy</a:t>
            </a:r>
          </a:p>
        </p:txBody>
      </p:sp>
    </p:spTree>
    <p:extLst>
      <p:ext uri="{BB962C8B-B14F-4D97-AF65-F5344CB8AC3E}">
        <p14:creationId xmlns:p14="http://schemas.microsoft.com/office/powerpoint/2010/main" val="250098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 modified third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50</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58686" y="1441174"/>
            <a:ext cx="9684027" cy="966788"/>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Bob wants Alice to “</a:t>
            </a:r>
            <a:r>
              <a:rPr lang="en-US" altLang="ja-JP" sz="3200" dirty="0"/>
              <a:t>prove” her identity to him</a:t>
            </a:r>
            <a:endParaRPr lang="en-US" sz="3200" dirty="0"/>
          </a:p>
        </p:txBody>
      </p:sp>
      <p:pic>
        <p:nvPicPr>
          <p:cNvPr id="9" name="Picture 6" descr="Alice">
            <a:extLst>
              <a:ext uri="{FF2B5EF4-FFF2-40B4-BE49-F238E27FC236}">
                <a16:creationId xmlns:a16="http://schemas.microsoft.com/office/drawing/2014/main" id="{CF980203-3669-914F-AFB5-70055BBF7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31" y="3906631"/>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7" descr="Eve">
            <a:extLst>
              <a:ext uri="{FF2B5EF4-FFF2-40B4-BE49-F238E27FC236}">
                <a16:creationId xmlns:a16="http://schemas.microsoft.com/office/drawing/2014/main" id="{8D70E75A-B231-744B-8D16-252AE09B0B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3256" y="5168694"/>
            <a:ext cx="1082675"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8" descr="Bob">
            <a:extLst>
              <a:ext uri="{FF2B5EF4-FFF2-40B4-BE49-F238E27FC236}">
                <a16:creationId xmlns:a16="http://schemas.microsoft.com/office/drawing/2014/main" id="{EC7B8913-54DB-3C4E-BA96-DEFA0849F8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0676" y="3741738"/>
            <a:ext cx="812800"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884514" y="2022407"/>
            <a:ext cx="10923173" cy="206210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ap3.0: </a:t>
            </a:r>
            <a:r>
              <a:rPr lang="en-US" sz="3200" dirty="0">
                <a:latin typeface="+mn-lt"/>
                <a:cs typeface="Arial" charset="0"/>
              </a:rPr>
              <a:t>Alice says </a:t>
            </a:r>
            <a:r>
              <a:rPr lang="en-US" altLang="ja-JP" sz="3200" dirty="0">
                <a:latin typeface="+mn-lt"/>
                <a:cs typeface="Arial" charset="0"/>
              </a:rPr>
              <a:t>“</a:t>
            </a:r>
            <a:r>
              <a:rPr lang="en-US" sz="3200" dirty="0">
                <a:latin typeface="+mn-lt"/>
                <a:cs typeface="Arial" charset="0"/>
              </a:rPr>
              <a:t>I am Alice</a:t>
            </a:r>
            <a:r>
              <a:rPr lang="en-US" altLang="ja-JP" sz="3200" dirty="0">
                <a:latin typeface="+mn-lt"/>
                <a:cs typeface="Arial" charset="0"/>
              </a:rPr>
              <a:t>”</a:t>
            </a:r>
            <a:r>
              <a:rPr lang="en-US" sz="3200" dirty="0">
                <a:latin typeface="+mn-lt"/>
                <a:cs typeface="Arial" charset="0"/>
              </a:rPr>
              <a:t> Alice says “I am Alice” and sends her encrypted secret password to “prove” it.</a:t>
            </a:r>
          </a:p>
          <a:p>
            <a:pPr>
              <a:defRPr/>
            </a:pPr>
            <a:endParaRPr lang="en-US" sz="3200" dirty="0">
              <a:latin typeface="+mn-lt"/>
              <a:cs typeface="Arial" charset="0"/>
            </a:endParaRPr>
          </a:p>
          <a:p>
            <a:pPr>
              <a:defRPr/>
            </a:pPr>
            <a:endParaRPr lang="en-US" sz="3200" dirty="0">
              <a:latin typeface="+mn-lt"/>
              <a:cs typeface="Arial" charset="0"/>
            </a:endParaRPr>
          </a:p>
        </p:txBody>
      </p:sp>
      <p:sp>
        <p:nvSpPr>
          <p:cNvPr id="16" name="Line 8">
            <a:extLst>
              <a:ext uri="{FF2B5EF4-FFF2-40B4-BE49-F238E27FC236}">
                <a16:creationId xmlns:a16="http://schemas.microsoft.com/office/drawing/2014/main" id="{F2F81167-112C-594B-9733-07B61B934395}"/>
              </a:ext>
            </a:extLst>
          </p:cNvPr>
          <p:cNvSpPr>
            <a:spLocks noChangeShapeType="1"/>
          </p:cNvSpPr>
          <p:nvPr/>
        </p:nvSpPr>
        <p:spPr bwMode="auto">
          <a:xfrm>
            <a:off x="1967119" y="4434716"/>
            <a:ext cx="5096290"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7" name="Group 6">
            <a:extLst>
              <a:ext uri="{FF2B5EF4-FFF2-40B4-BE49-F238E27FC236}">
                <a16:creationId xmlns:a16="http://schemas.microsoft.com/office/drawing/2014/main" id="{05D297D8-FA6B-994F-AA4B-BD4F49ED5D88}"/>
              </a:ext>
            </a:extLst>
          </p:cNvPr>
          <p:cNvGrpSpPr/>
          <p:nvPr/>
        </p:nvGrpSpPr>
        <p:grpSpPr>
          <a:xfrm>
            <a:off x="2287795" y="3617843"/>
            <a:ext cx="3476900" cy="643835"/>
            <a:chOff x="2287795" y="3617843"/>
            <a:chExt cx="3476900" cy="643835"/>
          </a:xfrm>
        </p:grpSpPr>
        <p:grpSp>
          <p:nvGrpSpPr>
            <p:cNvPr id="25" name="Group 9">
              <a:extLst>
                <a:ext uri="{FF2B5EF4-FFF2-40B4-BE49-F238E27FC236}">
                  <a16:creationId xmlns:a16="http://schemas.microsoft.com/office/drawing/2014/main" id="{00A7A01E-CFEC-4245-843A-9FC4478561BE}"/>
                </a:ext>
              </a:extLst>
            </p:cNvPr>
            <p:cNvGrpSpPr>
              <a:grpSpLocks/>
            </p:cNvGrpSpPr>
            <p:nvPr/>
          </p:nvGrpSpPr>
          <p:grpSpPr bwMode="auto">
            <a:xfrm>
              <a:off x="2287795" y="3710816"/>
              <a:ext cx="3267076" cy="550862"/>
              <a:chOff x="521" y="1857"/>
              <a:chExt cx="2058" cy="347"/>
            </a:xfrm>
          </p:grpSpPr>
          <p:sp>
            <p:nvSpPr>
              <p:cNvPr id="26" name="Rectangle 10">
                <a:extLst>
                  <a:ext uri="{FF2B5EF4-FFF2-40B4-BE49-F238E27FC236}">
                    <a16:creationId xmlns:a16="http://schemas.microsoft.com/office/drawing/2014/main" id="{7DF38783-9083-8046-8914-FBECAA795F9A}"/>
                  </a:ext>
                </a:extLst>
              </p:cNvPr>
              <p:cNvSpPr>
                <a:spLocks noChangeArrowheads="1"/>
              </p:cNvSpPr>
              <p:nvPr/>
            </p:nvSpPr>
            <p:spPr bwMode="auto">
              <a:xfrm>
                <a:off x="540" y="1857"/>
                <a:ext cx="203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27" name="Text Box 11">
                <a:extLst>
                  <a:ext uri="{FF2B5EF4-FFF2-40B4-BE49-F238E27FC236}">
                    <a16:creationId xmlns:a16="http://schemas.microsoft.com/office/drawing/2014/main" id="{63B92D8A-F6CA-5644-9CF4-76063E951603}"/>
                  </a:ext>
                </a:extLst>
              </p:cNvPr>
              <p:cNvSpPr txBox="1">
                <a:spLocks noChangeArrowheads="1"/>
              </p:cNvSpPr>
              <p:nvPr/>
            </p:nvSpPr>
            <p:spPr bwMode="auto">
              <a:xfrm>
                <a:off x="1689" y="1904"/>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28" name="Text Box 12">
                <a:extLst>
                  <a:ext uri="{FF2B5EF4-FFF2-40B4-BE49-F238E27FC236}">
                    <a16:creationId xmlns:a16="http://schemas.microsoft.com/office/drawing/2014/main" id="{C2BA01DF-25FE-124B-84A2-3AB15FD8D4FB}"/>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29" name="Line 13">
                <a:extLst>
                  <a:ext uri="{FF2B5EF4-FFF2-40B4-BE49-F238E27FC236}">
                    <a16:creationId xmlns:a16="http://schemas.microsoft.com/office/drawing/2014/main" id="{9E21A2CB-844F-C243-B491-09B4FE309ACF}"/>
                  </a:ext>
                </a:extLst>
              </p:cNvPr>
              <p:cNvSpPr>
                <a:spLocks noChangeShapeType="1"/>
              </p:cNvSpPr>
              <p:nvPr/>
            </p:nvSpPr>
            <p:spPr bwMode="auto">
              <a:xfrm flipH="1">
                <a:off x="1725"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0" name="Line 13">
                <a:extLst>
                  <a:ext uri="{FF2B5EF4-FFF2-40B4-BE49-F238E27FC236}">
                    <a16:creationId xmlns:a16="http://schemas.microsoft.com/office/drawing/2014/main" id="{DAA829E2-B4F2-DB41-9427-09BB45010794}"/>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1" name="Text Box 12">
                <a:extLst>
                  <a:ext uri="{FF2B5EF4-FFF2-40B4-BE49-F238E27FC236}">
                    <a16:creationId xmlns:a16="http://schemas.microsoft.com/office/drawing/2014/main" id="{268B165E-0156-1A4D-8EFB-5B346BB0028A}"/>
                  </a:ext>
                </a:extLst>
              </p:cNvPr>
              <p:cNvSpPr txBox="1">
                <a:spLocks noChangeArrowheads="1"/>
              </p:cNvSpPr>
              <p:nvPr/>
            </p:nvSpPr>
            <p:spPr bwMode="auto">
              <a:xfrm>
                <a:off x="1041" y="1863"/>
                <a:ext cx="717"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encrypted</a:t>
                </a:r>
              </a:p>
              <a:p>
                <a:pPr algn="ctr">
                  <a:lnSpc>
                    <a:spcPct val="80000"/>
                  </a:lnSpc>
                  <a:defRPr/>
                </a:pPr>
                <a:r>
                  <a:rPr lang="en-US" sz="1800" dirty="0">
                    <a:latin typeface="+mn-lt"/>
                    <a:cs typeface="Arial" charset="0"/>
                  </a:rPr>
                  <a:t>password</a:t>
                </a:r>
              </a:p>
            </p:txBody>
          </p:sp>
        </p:grpSp>
        <p:cxnSp>
          <p:nvCxnSpPr>
            <p:cNvPr id="4" name="Straight Arrow Connector 3">
              <a:extLst>
                <a:ext uri="{FF2B5EF4-FFF2-40B4-BE49-F238E27FC236}">
                  <a16:creationId xmlns:a16="http://schemas.microsoft.com/office/drawing/2014/main" id="{C4853043-B781-1B4E-8A97-C5C850DB3857}"/>
                </a:ext>
              </a:extLst>
            </p:cNvPr>
            <p:cNvCxnSpPr/>
            <p:nvPr/>
          </p:nvCxnSpPr>
          <p:spPr>
            <a:xfrm>
              <a:off x="5274365" y="3617843"/>
              <a:ext cx="490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F5147353-ACF4-FB45-82C9-78EF59D1B8F5}"/>
              </a:ext>
            </a:extLst>
          </p:cNvPr>
          <p:cNvGrpSpPr/>
          <p:nvPr/>
        </p:nvGrpSpPr>
        <p:grpSpPr>
          <a:xfrm>
            <a:off x="5565917" y="5221357"/>
            <a:ext cx="1657209" cy="980453"/>
            <a:chOff x="5565917" y="5221357"/>
            <a:chExt cx="1657209" cy="980453"/>
          </a:xfrm>
        </p:grpSpPr>
        <p:grpSp>
          <p:nvGrpSpPr>
            <p:cNvPr id="32" name="Group 9">
              <a:extLst>
                <a:ext uri="{FF2B5EF4-FFF2-40B4-BE49-F238E27FC236}">
                  <a16:creationId xmlns:a16="http://schemas.microsoft.com/office/drawing/2014/main" id="{09CCB2F0-AAD0-AE40-9BFA-C3F3B505C1EA}"/>
                </a:ext>
              </a:extLst>
            </p:cNvPr>
            <p:cNvGrpSpPr>
              <a:grpSpLocks/>
            </p:cNvGrpSpPr>
            <p:nvPr/>
          </p:nvGrpSpPr>
          <p:grpSpPr bwMode="auto">
            <a:xfrm rot="20326040">
              <a:off x="5673726" y="5221357"/>
              <a:ext cx="1549400" cy="550862"/>
              <a:chOff x="521" y="1857"/>
              <a:chExt cx="976" cy="347"/>
            </a:xfrm>
          </p:grpSpPr>
          <p:sp>
            <p:nvSpPr>
              <p:cNvPr id="33" name="Rectangle 10">
                <a:extLst>
                  <a:ext uri="{FF2B5EF4-FFF2-40B4-BE49-F238E27FC236}">
                    <a16:creationId xmlns:a16="http://schemas.microsoft.com/office/drawing/2014/main" id="{BCDE87B3-8C33-454D-BC4C-966D110319DB}"/>
                  </a:ext>
                </a:extLst>
              </p:cNvPr>
              <p:cNvSpPr>
                <a:spLocks noChangeArrowheads="1"/>
              </p:cNvSpPr>
              <p:nvPr/>
            </p:nvSpPr>
            <p:spPr bwMode="auto">
              <a:xfrm>
                <a:off x="540" y="1857"/>
                <a:ext cx="957"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35" name="Text Box 12">
                <a:extLst>
                  <a:ext uri="{FF2B5EF4-FFF2-40B4-BE49-F238E27FC236}">
                    <a16:creationId xmlns:a16="http://schemas.microsoft.com/office/drawing/2014/main" id="{9D3CC4EC-3241-B748-B705-CDFF879A6909}"/>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37" name="Line 13">
                <a:extLst>
                  <a:ext uri="{FF2B5EF4-FFF2-40B4-BE49-F238E27FC236}">
                    <a16:creationId xmlns:a16="http://schemas.microsoft.com/office/drawing/2014/main" id="{4AF6DA12-B4E4-B34F-B759-4778C678DF45}"/>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8" name="Text Box 12">
                <a:extLst>
                  <a:ext uri="{FF2B5EF4-FFF2-40B4-BE49-F238E27FC236}">
                    <a16:creationId xmlns:a16="http://schemas.microsoft.com/office/drawing/2014/main" id="{57DC8CF6-59C4-7B4F-9D40-4BD50E0B50CC}"/>
                  </a:ext>
                </a:extLst>
              </p:cNvPr>
              <p:cNvSpPr txBox="1">
                <a:spLocks noChangeArrowheads="1"/>
              </p:cNvSpPr>
              <p:nvPr/>
            </p:nvSpPr>
            <p:spPr bwMode="auto">
              <a:xfrm>
                <a:off x="1129" y="1929"/>
                <a:ext cx="288" cy="20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OK</a:t>
                </a:r>
              </a:p>
            </p:txBody>
          </p:sp>
        </p:grpSp>
        <p:cxnSp>
          <p:nvCxnSpPr>
            <p:cNvPr id="39" name="Straight Arrow Connector 38">
              <a:extLst>
                <a:ext uri="{FF2B5EF4-FFF2-40B4-BE49-F238E27FC236}">
                  <a16:creationId xmlns:a16="http://schemas.microsoft.com/office/drawing/2014/main" id="{7E916E4E-72AA-BB40-9BFB-340F935506BA}"/>
                </a:ext>
              </a:extLst>
            </p:cNvPr>
            <p:cNvCxnSpPr>
              <a:cxnSpLocks/>
            </p:cNvCxnSpPr>
            <p:nvPr/>
          </p:nvCxnSpPr>
          <p:spPr>
            <a:xfrm flipH="1">
              <a:off x="5565917" y="5976730"/>
              <a:ext cx="543335" cy="2250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41" name="Picture 21" descr="EN00179_[1]">
            <a:extLst>
              <a:ext uri="{FF2B5EF4-FFF2-40B4-BE49-F238E27FC236}">
                <a16:creationId xmlns:a16="http://schemas.microsoft.com/office/drawing/2014/main" id="{35FF652E-B29F-6447-B1F0-703DCD931246}"/>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a:xfrm rot="21300331">
            <a:off x="2148232" y="5668479"/>
            <a:ext cx="862013" cy="668338"/>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42" name="Line 22">
            <a:extLst>
              <a:ext uri="{FF2B5EF4-FFF2-40B4-BE49-F238E27FC236}">
                <a16:creationId xmlns:a16="http://schemas.microsoft.com/office/drawing/2014/main" id="{2EA47872-83E5-3543-89FE-E2FD72C303D7}"/>
              </a:ext>
            </a:extLst>
          </p:cNvPr>
          <p:cNvSpPr>
            <a:spLocks noChangeShapeType="1"/>
          </p:cNvSpPr>
          <p:nvPr/>
        </p:nvSpPr>
        <p:spPr bwMode="auto">
          <a:xfrm rot="21300331">
            <a:off x="2056157" y="4438167"/>
            <a:ext cx="623888" cy="129222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3" name="Line 8">
            <a:extLst>
              <a:ext uri="{FF2B5EF4-FFF2-40B4-BE49-F238E27FC236}">
                <a16:creationId xmlns:a16="http://schemas.microsoft.com/office/drawing/2014/main" id="{3989B27E-4CAE-8949-8492-E6712F57AC01}"/>
              </a:ext>
            </a:extLst>
          </p:cNvPr>
          <p:cNvSpPr>
            <a:spLocks noChangeShapeType="1"/>
          </p:cNvSpPr>
          <p:nvPr/>
        </p:nvSpPr>
        <p:spPr bwMode="auto">
          <a:xfrm flipV="1">
            <a:off x="3314701" y="4572000"/>
            <a:ext cx="3814970" cy="1298713"/>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44" name="Group 43">
            <a:extLst>
              <a:ext uri="{FF2B5EF4-FFF2-40B4-BE49-F238E27FC236}">
                <a16:creationId xmlns:a16="http://schemas.microsoft.com/office/drawing/2014/main" id="{FFADE59F-2754-3448-A342-E05C216B7117}"/>
              </a:ext>
            </a:extLst>
          </p:cNvPr>
          <p:cNvGrpSpPr/>
          <p:nvPr/>
        </p:nvGrpSpPr>
        <p:grpSpPr>
          <a:xfrm rot="20405712">
            <a:off x="3467313" y="4951901"/>
            <a:ext cx="3267076" cy="641277"/>
            <a:chOff x="2287795" y="3620401"/>
            <a:chExt cx="3267076" cy="641277"/>
          </a:xfrm>
        </p:grpSpPr>
        <p:grpSp>
          <p:nvGrpSpPr>
            <p:cNvPr id="45" name="Group 9">
              <a:extLst>
                <a:ext uri="{FF2B5EF4-FFF2-40B4-BE49-F238E27FC236}">
                  <a16:creationId xmlns:a16="http://schemas.microsoft.com/office/drawing/2014/main" id="{296F5FF0-F4A3-274B-9B0B-20DCD24663DA}"/>
                </a:ext>
              </a:extLst>
            </p:cNvPr>
            <p:cNvGrpSpPr>
              <a:grpSpLocks/>
            </p:cNvGrpSpPr>
            <p:nvPr/>
          </p:nvGrpSpPr>
          <p:grpSpPr bwMode="auto">
            <a:xfrm>
              <a:off x="2287795" y="3710816"/>
              <a:ext cx="3267076" cy="550862"/>
              <a:chOff x="521" y="1857"/>
              <a:chExt cx="2058" cy="347"/>
            </a:xfrm>
          </p:grpSpPr>
          <p:sp>
            <p:nvSpPr>
              <p:cNvPr id="47" name="Rectangle 10">
                <a:extLst>
                  <a:ext uri="{FF2B5EF4-FFF2-40B4-BE49-F238E27FC236}">
                    <a16:creationId xmlns:a16="http://schemas.microsoft.com/office/drawing/2014/main" id="{8293C750-D2C1-EF47-B1DF-1E52585168E6}"/>
                  </a:ext>
                </a:extLst>
              </p:cNvPr>
              <p:cNvSpPr>
                <a:spLocks noChangeArrowheads="1"/>
              </p:cNvSpPr>
              <p:nvPr/>
            </p:nvSpPr>
            <p:spPr bwMode="auto">
              <a:xfrm>
                <a:off x="540" y="1857"/>
                <a:ext cx="2039" cy="333"/>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Arial" charset="0"/>
                  <a:cs typeface="Arial" charset="0"/>
                </a:endParaRPr>
              </a:p>
            </p:txBody>
          </p:sp>
          <p:sp>
            <p:nvSpPr>
              <p:cNvPr id="48" name="Text Box 11">
                <a:extLst>
                  <a:ext uri="{FF2B5EF4-FFF2-40B4-BE49-F238E27FC236}">
                    <a16:creationId xmlns:a16="http://schemas.microsoft.com/office/drawing/2014/main" id="{93A8BDC0-DFE5-E84A-B7B5-3D5F4745FAB1}"/>
                  </a:ext>
                </a:extLst>
              </p:cNvPr>
              <p:cNvSpPr txBox="1">
                <a:spLocks noChangeArrowheads="1"/>
              </p:cNvSpPr>
              <p:nvPr/>
            </p:nvSpPr>
            <p:spPr bwMode="auto">
              <a:xfrm>
                <a:off x="1689" y="1904"/>
                <a:ext cx="890" cy="25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altLang="ja-JP" dirty="0">
                    <a:latin typeface="+mn-lt"/>
                    <a:cs typeface="Arial" charset="0"/>
                  </a:rPr>
                  <a:t>“</a:t>
                </a:r>
                <a:r>
                  <a:rPr lang="en-US" dirty="0">
                    <a:latin typeface="+mn-lt"/>
                    <a:cs typeface="Arial" charset="0"/>
                  </a:rPr>
                  <a:t>I am Alice</a:t>
                </a:r>
                <a:r>
                  <a:rPr lang="en-US" altLang="ja-JP" dirty="0">
                    <a:latin typeface="+mn-lt"/>
                    <a:cs typeface="Arial" charset="0"/>
                  </a:rPr>
                  <a:t>”</a:t>
                </a:r>
                <a:endParaRPr lang="en-US" dirty="0">
                  <a:latin typeface="+mn-lt"/>
                  <a:cs typeface="Arial" charset="0"/>
                </a:endParaRPr>
              </a:p>
            </p:txBody>
          </p:sp>
          <p:sp>
            <p:nvSpPr>
              <p:cNvPr id="49" name="Text Box 12">
                <a:extLst>
                  <a:ext uri="{FF2B5EF4-FFF2-40B4-BE49-F238E27FC236}">
                    <a16:creationId xmlns:a16="http://schemas.microsoft.com/office/drawing/2014/main" id="{C7E17E93-E0A9-F346-A5E4-74629DD1D32E}"/>
                  </a:ext>
                </a:extLst>
              </p:cNvPr>
              <p:cNvSpPr txBox="1">
                <a:spLocks noChangeArrowheads="1"/>
              </p:cNvSpPr>
              <p:nvPr/>
            </p:nvSpPr>
            <p:spPr bwMode="auto">
              <a:xfrm>
                <a:off x="521" y="1863"/>
                <a:ext cx="534"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Alice’s </a:t>
                </a:r>
              </a:p>
              <a:p>
                <a:pPr algn="ctr">
                  <a:lnSpc>
                    <a:spcPct val="80000"/>
                  </a:lnSpc>
                  <a:defRPr/>
                </a:pPr>
                <a:r>
                  <a:rPr lang="en-US" sz="1800" dirty="0">
                    <a:latin typeface="+mn-lt"/>
                    <a:cs typeface="Arial" charset="0"/>
                  </a:rPr>
                  <a:t>IP addr</a:t>
                </a:r>
              </a:p>
            </p:txBody>
          </p:sp>
          <p:sp>
            <p:nvSpPr>
              <p:cNvPr id="50" name="Line 13">
                <a:extLst>
                  <a:ext uri="{FF2B5EF4-FFF2-40B4-BE49-F238E27FC236}">
                    <a16:creationId xmlns:a16="http://schemas.microsoft.com/office/drawing/2014/main" id="{A717D8D2-B3F6-9C42-AC1D-B1866ECE9B01}"/>
                  </a:ext>
                </a:extLst>
              </p:cNvPr>
              <p:cNvSpPr>
                <a:spLocks noChangeShapeType="1"/>
              </p:cNvSpPr>
              <p:nvPr/>
            </p:nvSpPr>
            <p:spPr bwMode="auto">
              <a:xfrm flipH="1">
                <a:off x="1725"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1" name="Line 13">
                <a:extLst>
                  <a:ext uri="{FF2B5EF4-FFF2-40B4-BE49-F238E27FC236}">
                    <a16:creationId xmlns:a16="http://schemas.microsoft.com/office/drawing/2014/main" id="{C566C9D9-7133-DD43-BDAA-A02F894C3C84}"/>
                  </a:ext>
                </a:extLst>
              </p:cNvPr>
              <p:cNvSpPr>
                <a:spLocks noChangeShapeType="1"/>
              </p:cNvSpPr>
              <p:nvPr/>
            </p:nvSpPr>
            <p:spPr bwMode="auto">
              <a:xfrm flipH="1">
                <a:off x="1061" y="1857"/>
                <a:ext cx="0" cy="333"/>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53" name="Text Box 12">
                <a:extLst>
                  <a:ext uri="{FF2B5EF4-FFF2-40B4-BE49-F238E27FC236}">
                    <a16:creationId xmlns:a16="http://schemas.microsoft.com/office/drawing/2014/main" id="{366596C4-9035-2B47-918F-5C0797F07218}"/>
                  </a:ext>
                </a:extLst>
              </p:cNvPr>
              <p:cNvSpPr txBox="1">
                <a:spLocks noChangeArrowheads="1"/>
              </p:cNvSpPr>
              <p:nvPr/>
            </p:nvSpPr>
            <p:spPr bwMode="auto">
              <a:xfrm>
                <a:off x="1024" y="1863"/>
                <a:ext cx="750" cy="34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1800" dirty="0">
                    <a:latin typeface="+mn-lt"/>
                    <a:cs typeface="Arial" charset="0"/>
                  </a:rPr>
                  <a:t>encrypted </a:t>
                </a:r>
              </a:p>
              <a:p>
                <a:pPr algn="ctr">
                  <a:lnSpc>
                    <a:spcPct val="80000"/>
                  </a:lnSpc>
                  <a:defRPr/>
                </a:pPr>
                <a:r>
                  <a:rPr lang="en-US" sz="1800" dirty="0">
                    <a:latin typeface="+mn-lt"/>
                    <a:cs typeface="Arial" charset="0"/>
                  </a:rPr>
                  <a:t>password</a:t>
                </a:r>
              </a:p>
            </p:txBody>
          </p:sp>
        </p:grpSp>
        <p:cxnSp>
          <p:nvCxnSpPr>
            <p:cNvPr id="46" name="Straight Arrow Connector 45">
              <a:extLst>
                <a:ext uri="{FF2B5EF4-FFF2-40B4-BE49-F238E27FC236}">
                  <a16:creationId xmlns:a16="http://schemas.microsoft.com/office/drawing/2014/main" id="{19EE7CDA-3A80-7C41-BDDF-3F09073D1C5A}"/>
                </a:ext>
              </a:extLst>
            </p:cNvPr>
            <p:cNvCxnSpPr/>
            <p:nvPr/>
          </p:nvCxnSpPr>
          <p:spPr>
            <a:xfrm>
              <a:off x="4230470" y="3620401"/>
              <a:ext cx="490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Text Box 4">
            <a:extLst>
              <a:ext uri="{FF2B5EF4-FFF2-40B4-BE49-F238E27FC236}">
                <a16:creationId xmlns:a16="http://schemas.microsoft.com/office/drawing/2014/main" id="{0017FBE4-4309-6340-A583-A4158457D440}"/>
              </a:ext>
            </a:extLst>
          </p:cNvPr>
          <p:cNvSpPr txBox="1">
            <a:spLocks noChangeArrowheads="1"/>
          </p:cNvSpPr>
          <p:nvPr/>
        </p:nvSpPr>
        <p:spPr bwMode="auto">
          <a:xfrm>
            <a:off x="8146472" y="3792676"/>
            <a:ext cx="3326710" cy="20313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90000"/>
              </a:lnSpc>
              <a:defRPr/>
            </a:pPr>
            <a:r>
              <a:rPr lang="en-US" sz="2800" i="1" dirty="0">
                <a:solidFill>
                  <a:srgbClr val="C00000"/>
                </a:solidFill>
                <a:latin typeface="+mn-lt"/>
                <a:cs typeface="Arial" charset="0"/>
              </a:rPr>
              <a:t>playback attack still works: </a:t>
            </a:r>
            <a:r>
              <a:rPr lang="en-US" sz="2800" i="1" dirty="0">
                <a:latin typeface="+mn-lt"/>
                <a:cs typeface="Arial" charset="0"/>
              </a:rPr>
              <a:t>Trudy records Alice’s packet</a:t>
            </a:r>
          </a:p>
          <a:p>
            <a:pPr algn="ctr">
              <a:lnSpc>
                <a:spcPct val="90000"/>
              </a:lnSpc>
              <a:defRPr/>
            </a:pPr>
            <a:r>
              <a:rPr lang="en-US" sz="2800" i="1" dirty="0">
                <a:latin typeface="+mn-lt"/>
                <a:cs typeface="Arial" charset="0"/>
              </a:rPr>
              <a:t>and later plays it back to Bob </a:t>
            </a:r>
          </a:p>
        </p:txBody>
      </p:sp>
    </p:spTree>
    <p:extLst>
      <p:ext uri="{BB962C8B-B14F-4D97-AF65-F5344CB8AC3E}">
        <p14:creationId xmlns:p14="http://schemas.microsoft.com/office/powerpoint/2010/main" val="248780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righ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 fourth try</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51</a:t>
            </a:fld>
            <a:endParaRPr lang="en-US" dirty="0"/>
          </a:p>
        </p:txBody>
      </p:sp>
      <p:sp>
        <p:nvSpPr>
          <p:cNvPr id="6" name="Rectangle 3">
            <a:extLst>
              <a:ext uri="{FF2B5EF4-FFF2-40B4-BE49-F238E27FC236}">
                <a16:creationId xmlns:a16="http://schemas.microsoft.com/office/drawing/2014/main" id="{5A3AC2BA-8665-FB4D-BF18-CB12A3E9A2FE}"/>
              </a:ext>
            </a:extLst>
          </p:cNvPr>
          <p:cNvSpPr txBox="1">
            <a:spLocks noChangeArrowheads="1"/>
          </p:cNvSpPr>
          <p:nvPr/>
        </p:nvSpPr>
        <p:spPr>
          <a:xfrm>
            <a:off x="732182" y="1255643"/>
            <a:ext cx="9684027" cy="612914"/>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Goal: </a:t>
            </a:r>
            <a:r>
              <a:rPr lang="en-US" sz="3200" dirty="0"/>
              <a:t>avoid playback attack</a:t>
            </a:r>
          </a:p>
        </p:txBody>
      </p:sp>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791748" y="2247695"/>
            <a:ext cx="10923173" cy="1077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3200" dirty="0">
                <a:solidFill>
                  <a:srgbClr val="C00000"/>
                </a:solidFill>
                <a:latin typeface="+mn-lt"/>
                <a:cs typeface="Arial" charset="0"/>
              </a:rPr>
              <a:t>protocol ap4.0: </a:t>
            </a:r>
            <a:r>
              <a:rPr lang="en-US" sz="3200" dirty="0">
                <a:latin typeface="+mn-lt"/>
                <a:cs typeface="Arial" charset="0"/>
              </a:rPr>
              <a:t>to prove Alice “live”, Bob sends Alice nonce, R </a:t>
            </a:r>
          </a:p>
          <a:p>
            <a:pPr marL="457200" indent="-339725">
              <a:buClr>
                <a:srgbClr val="0012A0"/>
              </a:buClr>
              <a:buFont typeface="Wingdings" pitchFamily="2" charset="2"/>
              <a:buChar char="§"/>
              <a:defRPr/>
            </a:pPr>
            <a:r>
              <a:rPr lang="en-US" sz="3200" dirty="0">
                <a:latin typeface="+mn-lt"/>
                <a:cs typeface="Arial" charset="0"/>
              </a:rPr>
              <a:t>Alice must return R, encrypted with shared secret key</a:t>
            </a:r>
          </a:p>
        </p:txBody>
      </p:sp>
      <p:sp>
        <p:nvSpPr>
          <p:cNvPr id="40" name="Text Box 5">
            <a:extLst>
              <a:ext uri="{FF2B5EF4-FFF2-40B4-BE49-F238E27FC236}">
                <a16:creationId xmlns:a16="http://schemas.microsoft.com/office/drawing/2014/main" id="{141769FA-74DC-F04C-8E0C-274CCE2D6810}"/>
              </a:ext>
            </a:extLst>
          </p:cNvPr>
          <p:cNvSpPr txBox="1">
            <a:spLocks noChangeArrowheads="1"/>
          </p:cNvSpPr>
          <p:nvPr/>
        </p:nvSpPr>
        <p:spPr bwMode="auto">
          <a:xfrm>
            <a:off x="760358" y="1729270"/>
            <a:ext cx="8055859"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a:defRPr/>
            </a:pPr>
            <a:r>
              <a:rPr lang="en-US" sz="3200" dirty="0">
                <a:solidFill>
                  <a:srgbClr val="C00000"/>
                </a:solidFill>
                <a:latin typeface="+mn-lt"/>
                <a:cs typeface="+mn-cs"/>
              </a:rPr>
              <a:t>nonce: </a:t>
            </a:r>
            <a:r>
              <a:rPr lang="en-US" sz="3200" dirty="0">
                <a:latin typeface="+mn-lt"/>
                <a:cs typeface="+mn-cs"/>
              </a:rPr>
              <a:t>number (R) used only </a:t>
            </a:r>
            <a:r>
              <a:rPr lang="en-US" sz="3200" dirty="0">
                <a:solidFill>
                  <a:srgbClr val="000099"/>
                </a:solidFill>
                <a:latin typeface="+mn-lt"/>
                <a:cs typeface="+mn-cs"/>
              </a:rPr>
              <a:t>once-in-a-lifetime</a:t>
            </a:r>
          </a:p>
        </p:txBody>
      </p:sp>
      <p:sp>
        <p:nvSpPr>
          <p:cNvPr id="55" name="Text Box 4">
            <a:extLst>
              <a:ext uri="{FF2B5EF4-FFF2-40B4-BE49-F238E27FC236}">
                <a16:creationId xmlns:a16="http://schemas.microsoft.com/office/drawing/2014/main" id="{8FD904F7-9081-E447-9656-C8A098F8110C}"/>
              </a:ext>
            </a:extLst>
          </p:cNvPr>
          <p:cNvSpPr txBox="1">
            <a:spLocks noChangeArrowheads="1"/>
          </p:cNvSpPr>
          <p:nvPr/>
        </p:nvSpPr>
        <p:spPr bwMode="auto">
          <a:xfrm>
            <a:off x="1169610" y="5576266"/>
            <a:ext cx="3658566" cy="5847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3200" i="1" dirty="0">
                <a:latin typeface="+mn-lt"/>
                <a:cs typeface="Arial" charset="0"/>
              </a:rPr>
              <a:t>Failures, drawbacks?</a:t>
            </a:r>
          </a:p>
        </p:txBody>
      </p:sp>
      <p:pic>
        <p:nvPicPr>
          <p:cNvPr id="56" name="Picture 7" descr="Alice">
            <a:extLst>
              <a:ext uri="{FF2B5EF4-FFF2-40B4-BE49-F238E27FC236}">
                <a16:creationId xmlns:a16="http://schemas.microsoft.com/office/drawing/2014/main" id="{2F9AF6F6-F327-4249-8539-07CD631C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131" y="3458679"/>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8" descr="Bob">
            <a:extLst>
              <a:ext uri="{FF2B5EF4-FFF2-40B4-BE49-F238E27FC236}">
                <a16:creationId xmlns:a16="http://schemas.microsoft.com/office/drawing/2014/main" id="{39A855F0-2FE6-984A-B72E-20AA23DB5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9517" y="3792192"/>
            <a:ext cx="81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8" name="Group 57">
            <a:extLst>
              <a:ext uri="{FF2B5EF4-FFF2-40B4-BE49-F238E27FC236}">
                <a16:creationId xmlns:a16="http://schemas.microsoft.com/office/drawing/2014/main" id="{FC4276CD-64C3-8E4A-B50D-2C57424EE614}"/>
              </a:ext>
            </a:extLst>
          </p:cNvPr>
          <p:cNvGrpSpPr>
            <a:grpSpLocks/>
          </p:cNvGrpSpPr>
          <p:nvPr/>
        </p:nvGrpSpPr>
        <p:grpSpPr bwMode="auto">
          <a:xfrm>
            <a:off x="3966128" y="3573117"/>
            <a:ext cx="3697288" cy="614363"/>
            <a:chOff x="2733675" y="3467100"/>
            <a:chExt cx="3697288" cy="614363"/>
          </a:xfrm>
        </p:grpSpPr>
        <p:sp>
          <p:nvSpPr>
            <p:cNvPr id="59" name="Line 9">
              <a:extLst>
                <a:ext uri="{FF2B5EF4-FFF2-40B4-BE49-F238E27FC236}">
                  <a16:creationId xmlns:a16="http://schemas.microsoft.com/office/drawing/2014/main" id="{EAEA93D0-716C-3D45-9B18-D5930A67A730}"/>
                </a:ext>
              </a:extLst>
            </p:cNvPr>
            <p:cNvSpPr>
              <a:spLocks noChangeShapeType="1"/>
            </p:cNvSpPr>
            <p:nvPr/>
          </p:nvSpPr>
          <p:spPr bwMode="auto">
            <a:xfrm>
              <a:off x="2733675" y="3819525"/>
              <a:ext cx="3697288" cy="2619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0" name="Text Box 10">
              <a:extLst>
                <a:ext uri="{FF2B5EF4-FFF2-40B4-BE49-F238E27FC236}">
                  <a16:creationId xmlns:a16="http://schemas.microsoft.com/office/drawing/2014/main" id="{D747AE28-31A4-5744-9AC3-9091708FB99D}"/>
                </a:ext>
              </a:extLst>
            </p:cNvPr>
            <p:cNvSpPr txBox="1">
              <a:spLocks noChangeArrowheads="1"/>
            </p:cNvSpPr>
            <p:nvPr/>
          </p:nvSpPr>
          <p:spPr bwMode="auto">
            <a:xfrm>
              <a:off x="3779654" y="3467100"/>
              <a:ext cx="1646605" cy="461665"/>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“I am Alice”</a:t>
              </a:r>
            </a:p>
          </p:txBody>
        </p:sp>
      </p:grpSp>
      <p:grpSp>
        <p:nvGrpSpPr>
          <p:cNvPr id="61" name="Group 60">
            <a:extLst>
              <a:ext uri="{FF2B5EF4-FFF2-40B4-BE49-F238E27FC236}">
                <a16:creationId xmlns:a16="http://schemas.microsoft.com/office/drawing/2014/main" id="{1E980D71-54AB-0A4D-ADEA-EF957E0120A8}"/>
              </a:ext>
            </a:extLst>
          </p:cNvPr>
          <p:cNvGrpSpPr>
            <a:grpSpLocks/>
          </p:cNvGrpSpPr>
          <p:nvPr/>
        </p:nvGrpSpPr>
        <p:grpSpPr bwMode="auto">
          <a:xfrm>
            <a:off x="3959778" y="4247805"/>
            <a:ext cx="3697288" cy="557212"/>
            <a:chOff x="2727325" y="4141788"/>
            <a:chExt cx="3697288" cy="557212"/>
          </a:xfrm>
        </p:grpSpPr>
        <p:sp>
          <p:nvSpPr>
            <p:cNvPr id="62" name="Line 11">
              <a:extLst>
                <a:ext uri="{FF2B5EF4-FFF2-40B4-BE49-F238E27FC236}">
                  <a16:creationId xmlns:a16="http://schemas.microsoft.com/office/drawing/2014/main" id="{08698D6B-EE9C-E34D-A32F-7525934EC408}"/>
                </a:ext>
              </a:extLst>
            </p:cNvPr>
            <p:cNvSpPr>
              <a:spLocks noChangeShapeType="1"/>
            </p:cNvSpPr>
            <p:nvPr/>
          </p:nvSpPr>
          <p:spPr bwMode="auto">
            <a:xfrm flipH="1">
              <a:off x="2727325" y="4437063"/>
              <a:ext cx="3697288" cy="261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3" name="Text Box 13">
              <a:extLst>
                <a:ext uri="{FF2B5EF4-FFF2-40B4-BE49-F238E27FC236}">
                  <a16:creationId xmlns:a16="http://schemas.microsoft.com/office/drawing/2014/main" id="{E3576BAB-C966-E149-9EF7-9412FFECF1DF}"/>
                </a:ext>
              </a:extLst>
            </p:cNvPr>
            <p:cNvSpPr txBox="1">
              <a:spLocks noChangeArrowheads="1"/>
            </p:cNvSpPr>
            <p:nvPr/>
          </p:nvSpPr>
          <p:spPr bwMode="auto">
            <a:xfrm>
              <a:off x="4305030" y="4141788"/>
              <a:ext cx="351378" cy="461665"/>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R</a:t>
              </a:r>
            </a:p>
          </p:txBody>
        </p:sp>
      </p:grpSp>
      <p:grpSp>
        <p:nvGrpSpPr>
          <p:cNvPr id="64" name="Group 63">
            <a:extLst>
              <a:ext uri="{FF2B5EF4-FFF2-40B4-BE49-F238E27FC236}">
                <a16:creationId xmlns:a16="http://schemas.microsoft.com/office/drawing/2014/main" id="{D624DDBA-586C-2246-9568-00131C0B0DBF}"/>
              </a:ext>
            </a:extLst>
          </p:cNvPr>
          <p:cNvGrpSpPr>
            <a:grpSpLocks/>
          </p:cNvGrpSpPr>
          <p:nvPr/>
        </p:nvGrpSpPr>
        <p:grpSpPr bwMode="auto">
          <a:xfrm>
            <a:off x="3967716" y="4806605"/>
            <a:ext cx="7442403" cy="1421928"/>
            <a:chOff x="2735263" y="4700588"/>
            <a:chExt cx="7442403" cy="1421928"/>
          </a:xfrm>
        </p:grpSpPr>
        <p:sp>
          <p:nvSpPr>
            <p:cNvPr id="65" name="Line 12">
              <a:extLst>
                <a:ext uri="{FF2B5EF4-FFF2-40B4-BE49-F238E27FC236}">
                  <a16:creationId xmlns:a16="http://schemas.microsoft.com/office/drawing/2014/main" id="{4D962D55-0BBF-764B-9835-8287A7D0DAE0}"/>
                </a:ext>
              </a:extLst>
            </p:cNvPr>
            <p:cNvSpPr>
              <a:spLocks noChangeShapeType="1"/>
            </p:cNvSpPr>
            <p:nvPr/>
          </p:nvSpPr>
          <p:spPr bwMode="auto">
            <a:xfrm>
              <a:off x="2735263" y="5097463"/>
              <a:ext cx="3697287" cy="261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66" name="Group 14">
              <a:extLst>
                <a:ext uri="{FF2B5EF4-FFF2-40B4-BE49-F238E27FC236}">
                  <a16:creationId xmlns:a16="http://schemas.microsoft.com/office/drawing/2014/main" id="{55E586C0-CCEB-B94D-9BF6-043B8F7FA984}"/>
                </a:ext>
              </a:extLst>
            </p:cNvPr>
            <p:cNvGrpSpPr>
              <a:grpSpLocks/>
            </p:cNvGrpSpPr>
            <p:nvPr/>
          </p:nvGrpSpPr>
          <p:grpSpPr bwMode="auto">
            <a:xfrm>
              <a:off x="4573589" y="4743450"/>
              <a:ext cx="973138" cy="581025"/>
              <a:chOff x="2726" y="3555"/>
              <a:chExt cx="613" cy="366"/>
            </a:xfrm>
          </p:grpSpPr>
          <p:sp>
            <p:nvSpPr>
              <p:cNvPr id="68" name="Text Box 15">
                <a:extLst>
                  <a:ext uri="{FF2B5EF4-FFF2-40B4-BE49-F238E27FC236}">
                    <a16:creationId xmlns:a16="http://schemas.microsoft.com/office/drawing/2014/main" id="{01536074-7B52-B048-8659-E090783CF2F8}"/>
                  </a:ext>
                </a:extLst>
              </p:cNvPr>
              <p:cNvSpPr txBox="1">
                <a:spLocks noChangeArrowheads="1"/>
              </p:cNvSpPr>
              <p:nvPr/>
            </p:nvSpPr>
            <p:spPr bwMode="auto">
              <a:xfrm>
                <a:off x="2726" y="3555"/>
                <a:ext cx="613"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K    (R)</a:t>
                </a:r>
              </a:p>
            </p:txBody>
          </p:sp>
          <p:sp>
            <p:nvSpPr>
              <p:cNvPr id="69" name="Text Box 16">
                <a:extLst>
                  <a:ext uri="{FF2B5EF4-FFF2-40B4-BE49-F238E27FC236}">
                    <a16:creationId xmlns:a16="http://schemas.microsoft.com/office/drawing/2014/main" id="{D784196B-33BA-5445-9ABA-35DDC8AD7390}"/>
                  </a:ext>
                </a:extLst>
              </p:cNvPr>
              <p:cNvSpPr txBox="1">
                <a:spLocks noChangeArrowheads="1"/>
              </p:cNvSpPr>
              <p:nvPr/>
            </p:nvSpPr>
            <p:spPr bwMode="auto">
              <a:xfrm>
                <a:off x="2811" y="3688"/>
                <a:ext cx="322" cy="233"/>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dirty="0">
                    <a:latin typeface="+mn-lt"/>
                    <a:cs typeface="Arial" charset="0"/>
                  </a:rPr>
                  <a:t>A-B</a:t>
                </a:r>
              </a:p>
            </p:txBody>
          </p:sp>
        </p:grpSp>
        <p:sp>
          <p:nvSpPr>
            <p:cNvPr id="67" name="Text Box 17">
              <a:extLst>
                <a:ext uri="{FF2B5EF4-FFF2-40B4-BE49-F238E27FC236}">
                  <a16:creationId xmlns:a16="http://schemas.microsoft.com/office/drawing/2014/main" id="{8D82095B-7548-E344-BD94-8F9CC1AF48E7}"/>
                </a:ext>
              </a:extLst>
            </p:cNvPr>
            <p:cNvSpPr txBox="1">
              <a:spLocks noChangeArrowheads="1"/>
            </p:cNvSpPr>
            <p:nvPr/>
          </p:nvSpPr>
          <p:spPr bwMode="auto">
            <a:xfrm>
              <a:off x="6501569" y="4700588"/>
              <a:ext cx="3676097" cy="14219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90000"/>
                </a:lnSpc>
                <a:defRPr/>
              </a:pPr>
              <a:r>
                <a:rPr lang="en-US" sz="2400" dirty="0">
                  <a:latin typeface="+mn-lt"/>
                  <a:cs typeface="Arial" charset="0"/>
                </a:rPr>
                <a:t>Bob know Alice is live, and only Alice knows key to encrypt nonce, so it must be Alice!</a:t>
              </a:r>
            </a:p>
          </p:txBody>
        </p:sp>
      </p:grpSp>
    </p:spTree>
    <p:extLst>
      <p:ext uri="{BB962C8B-B14F-4D97-AF65-F5344CB8AC3E}">
        <p14:creationId xmlns:p14="http://schemas.microsoft.com/office/powerpoint/2010/main" val="150459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righ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left)">
                                      <p:cBhvr>
                                        <p:cTn id="17" dur="500"/>
                                        <p:tgtEl>
                                          <p:spTgt spid="64"/>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ap5.0</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52</a:t>
            </a:fld>
            <a:endParaRPr lang="en-US" dirty="0"/>
          </a:p>
        </p:txBody>
      </p:sp>
      <p:sp>
        <p:nvSpPr>
          <p:cNvPr id="17" name="Text Box 3">
            <a:extLst>
              <a:ext uri="{FF2B5EF4-FFF2-40B4-BE49-F238E27FC236}">
                <a16:creationId xmlns:a16="http://schemas.microsoft.com/office/drawing/2014/main" id="{70AF5D30-6B50-7E40-8DA4-071881343745}"/>
              </a:ext>
            </a:extLst>
          </p:cNvPr>
          <p:cNvSpPr txBox="1">
            <a:spLocks noChangeArrowheads="1"/>
          </p:cNvSpPr>
          <p:nvPr/>
        </p:nvSpPr>
        <p:spPr bwMode="auto">
          <a:xfrm>
            <a:off x="791749" y="1134512"/>
            <a:ext cx="10923173" cy="162506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90000"/>
              </a:lnSpc>
              <a:spcBef>
                <a:spcPts val="1200"/>
              </a:spcBef>
              <a:buFont typeface="Wingdings" charset="0"/>
              <a:buNone/>
            </a:pPr>
            <a:r>
              <a:rPr lang="en-US" sz="3200" dirty="0">
                <a:latin typeface="+mn-lt"/>
              </a:rPr>
              <a:t>ap4.0 requires shared symmetric key  - can we authenticate using public key techniques?</a:t>
            </a:r>
          </a:p>
          <a:p>
            <a:pPr>
              <a:spcBef>
                <a:spcPts val="1200"/>
              </a:spcBef>
              <a:buFont typeface="Wingdings" charset="0"/>
              <a:buNone/>
            </a:pPr>
            <a:r>
              <a:rPr lang="en-US" sz="3200" dirty="0">
                <a:solidFill>
                  <a:srgbClr val="C00000"/>
                </a:solidFill>
                <a:latin typeface="+mn-lt"/>
              </a:rPr>
              <a:t>ap5.0: </a:t>
            </a:r>
            <a:r>
              <a:rPr lang="en-US" sz="3200" dirty="0">
                <a:latin typeface="+mn-lt"/>
              </a:rPr>
              <a:t>use nonce, public key cryptography</a:t>
            </a:r>
          </a:p>
        </p:txBody>
      </p:sp>
      <p:pic>
        <p:nvPicPr>
          <p:cNvPr id="56" name="Picture 7" descr="Alice">
            <a:extLst>
              <a:ext uri="{FF2B5EF4-FFF2-40B4-BE49-F238E27FC236}">
                <a16:creationId xmlns:a16="http://schemas.microsoft.com/office/drawing/2014/main" id="{2F9AF6F6-F327-4249-8539-07CD631C7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7983" y="2875583"/>
            <a:ext cx="698500" cy="8620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7" name="Picture 8" descr="Bob">
            <a:extLst>
              <a:ext uri="{FF2B5EF4-FFF2-40B4-BE49-F238E27FC236}">
                <a16:creationId xmlns:a16="http://schemas.microsoft.com/office/drawing/2014/main" id="{39A855F0-2FE6-984A-B72E-20AA23DB55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369" y="3209096"/>
            <a:ext cx="812800" cy="830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8" name="Group 57">
            <a:extLst>
              <a:ext uri="{FF2B5EF4-FFF2-40B4-BE49-F238E27FC236}">
                <a16:creationId xmlns:a16="http://schemas.microsoft.com/office/drawing/2014/main" id="{FC4276CD-64C3-8E4A-B50D-2C57424EE614}"/>
              </a:ext>
            </a:extLst>
          </p:cNvPr>
          <p:cNvGrpSpPr>
            <a:grpSpLocks/>
          </p:cNvGrpSpPr>
          <p:nvPr/>
        </p:nvGrpSpPr>
        <p:grpSpPr bwMode="auto">
          <a:xfrm>
            <a:off x="3064980" y="3241813"/>
            <a:ext cx="3697288" cy="461665"/>
            <a:chOff x="2733675" y="3718892"/>
            <a:chExt cx="3697288" cy="461665"/>
          </a:xfrm>
        </p:grpSpPr>
        <p:sp>
          <p:nvSpPr>
            <p:cNvPr id="59" name="Line 9">
              <a:extLst>
                <a:ext uri="{FF2B5EF4-FFF2-40B4-BE49-F238E27FC236}">
                  <a16:creationId xmlns:a16="http://schemas.microsoft.com/office/drawing/2014/main" id="{EAEA93D0-716C-3D45-9B18-D5930A67A730}"/>
                </a:ext>
              </a:extLst>
            </p:cNvPr>
            <p:cNvSpPr>
              <a:spLocks noChangeShapeType="1"/>
            </p:cNvSpPr>
            <p:nvPr/>
          </p:nvSpPr>
          <p:spPr bwMode="auto">
            <a:xfrm>
              <a:off x="2733675" y="3819525"/>
              <a:ext cx="3697288" cy="2619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0" name="Text Box 10">
              <a:extLst>
                <a:ext uri="{FF2B5EF4-FFF2-40B4-BE49-F238E27FC236}">
                  <a16:creationId xmlns:a16="http://schemas.microsoft.com/office/drawing/2014/main" id="{D747AE28-31A4-5744-9AC3-9091708FB99D}"/>
                </a:ext>
              </a:extLst>
            </p:cNvPr>
            <p:cNvSpPr txBox="1">
              <a:spLocks noChangeArrowheads="1"/>
            </p:cNvSpPr>
            <p:nvPr/>
          </p:nvSpPr>
          <p:spPr bwMode="auto">
            <a:xfrm>
              <a:off x="3766402" y="3718892"/>
              <a:ext cx="1646605" cy="461665"/>
            </a:xfrm>
            <a:prstGeom prst="rect">
              <a:avLst/>
            </a:prstGeom>
            <a:solidFill>
              <a:schemeClr val="bg1"/>
            </a:solid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“I am Alice”</a:t>
              </a:r>
            </a:p>
          </p:txBody>
        </p:sp>
      </p:grpSp>
      <p:grpSp>
        <p:nvGrpSpPr>
          <p:cNvPr id="61" name="Group 60">
            <a:extLst>
              <a:ext uri="{FF2B5EF4-FFF2-40B4-BE49-F238E27FC236}">
                <a16:creationId xmlns:a16="http://schemas.microsoft.com/office/drawing/2014/main" id="{1E980D71-54AB-0A4D-ADEA-EF957E0120A8}"/>
              </a:ext>
            </a:extLst>
          </p:cNvPr>
          <p:cNvGrpSpPr>
            <a:grpSpLocks/>
          </p:cNvGrpSpPr>
          <p:nvPr/>
        </p:nvGrpSpPr>
        <p:grpSpPr bwMode="auto">
          <a:xfrm>
            <a:off x="3058630" y="3757474"/>
            <a:ext cx="3697288" cy="523220"/>
            <a:chOff x="2727325" y="4234553"/>
            <a:chExt cx="3697288" cy="523220"/>
          </a:xfrm>
        </p:grpSpPr>
        <p:sp>
          <p:nvSpPr>
            <p:cNvPr id="62" name="Line 11">
              <a:extLst>
                <a:ext uri="{FF2B5EF4-FFF2-40B4-BE49-F238E27FC236}">
                  <a16:creationId xmlns:a16="http://schemas.microsoft.com/office/drawing/2014/main" id="{08698D6B-EE9C-E34D-A32F-7525934EC408}"/>
                </a:ext>
              </a:extLst>
            </p:cNvPr>
            <p:cNvSpPr>
              <a:spLocks noChangeShapeType="1"/>
            </p:cNvSpPr>
            <p:nvPr/>
          </p:nvSpPr>
          <p:spPr bwMode="auto">
            <a:xfrm flipH="1">
              <a:off x="2727325" y="4437063"/>
              <a:ext cx="3697288" cy="261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63" name="Text Box 13">
              <a:extLst>
                <a:ext uri="{FF2B5EF4-FFF2-40B4-BE49-F238E27FC236}">
                  <a16:creationId xmlns:a16="http://schemas.microsoft.com/office/drawing/2014/main" id="{E3576BAB-C966-E149-9EF7-9412FFECF1DF}"/>
                </a:ext>
              </a:extLst>
            </p:cNvPr>
            <p:cNvSpPr txBox="1">
              <a:spLocks noChangeArrowheads="1"/>
            </p:cNvSpPr>
            <p:nvPr/>
          </p:nvSpPr>
          <p:spPr bwMode="auto">
            <a:xfrm>
              <a:off x="4370115" y="4234553"/>
              <a:ext cx="380232" cy="523220"/>
            </a:xfrm>
            <a:prstGeom prst="rect">
              <a:avLst/>
            </a:prstGeom>
            <a:solidFill>
              <a:schemeClr val="bg1"/>
            </a:solid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dirty="0">
                  <a:latin typeface="+mn-lt"/>
                  <a:cs typeface="Arial" charset="0"/>
                </a:rPr>
                <a:t>R</a:t>
              </a:r>
            </a:p>
          </p:txBody>
        </p:sp>
      </p:grpSp>
      <p:grpSp>
        <p:nvGrpSpPr>
          <p:cNvPr id="11" name="Group 10">
            <a:extLst>
              <a:ext uri="{FF2B5EF4-FFF2-40B4-BE49-F238E27FC236}">
                <a16:creationId xmlns:a16="http://schemas.microsoft.com/office/drawing/2014/main" id="{19B0819E-4D5E-5144-A5A8-E2CA9BD36E85}"/>
              </a:ext>
            </a:extLst>
          </p:cNvPr>
          <p:cNvGrpSpPr/>
          <p:nvPr/>
        </p:nvGrpSpPr>
        <p:grpSpPr>
          <a:xfrm>
            <a:off x="3086100" y="4124601"/>
            <a:ext cx="3697287" cy="676275"/>
            <a:chOff x="3086100" y="4124601"/>
            <a:chExt cx="3697287" cy="676275"/>
          </a:xfrm>
        </p:grpSpPr>
        <p:sp>
          <p:nvSpPr>
            <p:cNvPr id="65" name="Line 12">
              <a:extLst>
                <a:ext uri="{FF2B5EF4-FFF2-40B4-BE49-F238E27FC236}">
                  <a16:creationId xmlns:a16="http://schemas.microsoft.com/office/drawing/2014/main" id="{4D962D55-0BBF-764B-9835-8287A7D0DAE0}"/>
                </a:ext>
              </a:extLst>
            </p:cNvPr>
            <p:cNvSpPr>
              <a:spLocks noChangeShapeType="1"/>
            </p:cNvSpPr>
            <p:nvPr/>
          </p:nvSpPr>
          <p:spPr bwMode="auto">
            <a:xfrm>
              <a:off x="3086100" y="4408349"/>
              <a:ext cx="3697287" cy="261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23" name="Group 12">
              <a:extLst>
                <a:ext uri="{FF2B5EF4-FFF2-40B4-BE49-F238E27FC236}">
                  <a16:creationId xmlns:a16="http://schemas.microsoft.com/office/drawing/2014/main" id="{DEFF3F8A-1D3B-0940-96F5-EAAB79FA3848}"/>
                </a:ext>
              </a:extLst>
            </p:cNvPr>
            <p:cNvGrpSpPr>
              <a:grpSpLocks/>
            </p:cNvGrpSpPr>
            <p:nvPr/>
          </p:nvGrpSpPr>
          <p:grpSpPr bwMode="auto">
            <a:xfrm>
              <a:off x="4409040" y="4124601"/>
              <a:ext cx="1028700" cy="676275"/>
              <a:chOff x="2852" y="2891"/>
              <a:chExt cx="648" cy="426"/>
            </a:xfrm>
          </p:grpSpPr>
          <p:sp>
            <p:nvSpPr>
              <p:cNvPr id="24" name="Text Box 13">
                <a:extLst>
                  <a:ext uri="{FF2B5EF4-FFF2-40B4-BE49-F238E27FC236}">
                    <a16:creationId xmlns:a16="http://schemas.microsoft.com/office/drawing/2014/main" id="{0D581F6E-86B1-534F-BDAB-82E839A333F3}"/>
                  </a:ext>
                </a:extLst>
              </p:cNvPr>
              <p:cNvSpPr txBox="1">
                <a:spLocks noChangeArrowheads="1"/>
              </p:cNvSpPr>
              <p:nvPr/>
            </p:nvSpPr>
            <p:spPr bwMode="auto">
              <a:xfrm>
                <a:off x="2852" y="2979"/>
                <a:ext cx="648" cy="330"/>
              </a:xfrm>
              <a:prstGeom prst="rect">
                <a:avLst/>
              </a:prstGeom>
              <a:solidFill>
                <a:schemeClr val="bg1"/>
              </a:solid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dirty="0">
                    <a:latin typeface="+mn-lt"/>
                    <a:cs typeface="Arial" charset="0"/>
                  </a:rPr>
                  <a:t>K   (R)</a:t>
                </a:r>
              </a:p>
            </p:txBody>
          </p:sp>
          <p:sp>
            <p:nvSpPr>
              <p:cNvPr id="25" name="Text Box 14">
                <a:extLst>
                  <a:ext uri="{FF2B5EF4-FFF2-40B4-BE49-F238E27FC236}">
                    <a16:creationId xmlns:a16="http://schemas.microsoft.com/office/drawing/2014/main" id="{C75C26F3-0008-5949-9BEA-927DBA56F14C}"/>
                  </a:ext>
                </a:extLst>
              </p:cNvPr>
              <p:cNvSpPr txBox="1">
                <a:spLocks noChangeArrowheads="1"/>
              </p:cNvSpPr>
              <p:nvPr/>
            </p:nvSpPr>
            <p:spPr bwMode="auto">
              <a:xfrm>
                <a:off x="2989" y="3084"/>
                <a:ext cx="200" cy="233"/>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dirty="0">
                    <a:latin typeface="+mn-lt"/>
                    <a:cs typeface="Arial" charset="0"/>
                  </a:rPr>
                  <a:t>A</a:t>
                </a:r>
              </a:p>
            </p:txBody>
          </p:sp>
          <p:sp>
            <p:nvSpPr>
              <p:cNvPr id="26" name="Text Box 15">
                <a:extLst>
                  <a:ext uri="{FF2B5EF4-FFF2-40B4-BE49-F238E27FC236}">
                    <a16:creationId xmlns:a16="http://schemas.microsoft.com/office/drawing/2014/main" id="{9C57DEA5-6B03-E348-B265-415DA783C3B3}"/>
                  </a:ext>
                </a:extLst>
              </p:cNvPr>
              <p:cNvSpPr txBox="1">
                <a:spLocks noChangeArrowheads="1"/>
              </p:cNvSpPr>
              <p:nvPr/>
            </p:nvSpPr>
            <p:spPr bwMode="auto">
              <a:xfrm>
                <a:off x="2992" y="2891"/>
                <a:ext cx="170" cy="252"/>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a:t>
                </a:r>
              </a:p>
            </p:txBody>
          </p:sp>
        </p:grpSp>
      </p:grpSp>
      <p:grpSp>
        <p:nvGrpSpPr>
          <p:cNvPr id="27" name="Group 26">
            <a:extLst>
              <a:ext uri="{FF2B5EF4-FFF2-40B4-BE49-F238E27FC236}">
                <a16:creationId xmlns:a16="http://schemas.microsoft.com/office/drawing/2014/main" id="{3D2833DA-9CEF-1740-B263-141DE78DFACD}"/>
              </a:ext>
            </a:extLst>
          </p:cNvPr>
          <p:cNvGrpSpPr>
            <a:grpSpLocks/>
          </p:cNvGrpSpPr>
          <p:nvPr/>
        </p:nvGrpSpPr>
        <p:grpSpPr bwMode="auto">
          <a:xfrm>
            <a:off x="2985743" y="5009805"/>
            <a:ext cx="3697288" cy="369332"/>
            <a:chOff x="2727325" y="4380327"/>
            <a:chExt cx="3697288" cy="369332"/>
          </a:xfrm>
        </p:grpSpPr>
        <p:sp>
          <p:nvSpPr>
            <p:cNvPr id="28" name="Line 11">
              <a:extLst>
                <a:ext uri="{FF2B5EF4-FFF2-40B4-BE49-F238E27FC236}">
                  <a16:creationId xmlns:a16="http://schemas.microsoft.com/office/drawing/2014/main" id="{3C5335B3-53A9-8141-8881-70E37150C155}"/>
                </a:ext>
              </a:extLst>
            </p:cNvPr>
            <p:cNvSpPr>
              <a:spLocks noChangeShapeType="1"/>
            </p:cNvSpPr>
            <p:nvPr/>
          </p:nvSpPr>
          <p:spPr bwMode="auto">
            <a:xfrm flipH="1">
              <a:off x="2727325" y="4437063"/>
              <a:ext cx="3697288" cy="261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29" name="Text Box 13">
              <a:extLst>
                <a:ext uri="{FF2B5EF4-FFF2-40B4-BE49-F238E27FC236}">
                  <a16:creationId xmlns:a16="http://schemas.microsoft.com/office/drawing/2014/main" id="{9099361D-C78F-5D47-90E9-7A0E22532F80}"/>
                </a:ext>
              </a:extLst>
            </p:cNvPr>
            <p:cNvSpPr txBox="1">
              <a:spLocks noChangeArrowheads="1"/>
            </p:cNvSpPr>
            <p:nvPr/>
          </p:nvSpPr>
          <p:spPr bwMode="auto">
            <a:xfrm>
              <a:off x="3364913" y="4380327"/>
              <a:ext cx="2470163" cy="369332"/>
            </a:xfrm>
            <a:prstGeom prst="rect">
              <a:avLst/>
            </a:prstGeom>
            <a:solidFill>
              <a:schemeClr val="bg1"/>
            </a:solid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dirty="0">
                  <a:latin typeface="+mn-lt"/>
                  <a:cs typeface="Arial" charset="0"/>
                </a:rPr>
                <a:t>Send me your public key</a:t>
              </a:r>
            </a:p>
          </p:txBody>
        </p:sp>
      </p:grpSp>
      <p:grpSp>
        <p:nvGrpSpPr>
          <p:cNvPr id="12" name="Group 11">
            <a:extLst>
              <a:ext uri="{FF2B5EF4-FFF2-40B4-BE49-F238E27FC236}">
                <a16:creationId xmlns:a16="http://schemas.microsoft.com/office/drawing/2014/main" id="{CBA1B0A3-002F-BE44-A232-0C1647891076}"/>
              </a:ext>
            </a:extLst>
          </p:cNvPr>
          <p:cNvGrpSpPr/>
          <p:nvPr/>
        </p:nvGrpSpPr>
        <p:grpSpPr>
          <a:xfrm>
            <a:off x="3072848" y="5310670"/>
            <a:ext cx="3697287" cy="676275"/>
            <a:chOff x="3072848" y="5310670"/>
            <a:chExt cx="3697287" cy="676275"/>
          </a:xfrm>
        </p:grpSpPr>
        <p:sp>
          <p:nvSpPr>
            <p:cNvPr id="31" name="Line 12">
              <a:extLst>
                <a:ext uri="{FF2B5EF4-FFF2-40B4-BE49-F238E27FC236}">
                  <a16:creationId xmlns:a16="http://schemas.microsoft.com/office/drawing/2014/main" id="{D5DB138C-C974-784C-B5DF-44D22492AF1F}"/>
                </a:ext>
              </a:extLst>
            </p:cNvPr>
            <p:cNvSpPr>
              <a:spLocks noChangeShapeType="1"/>
            </p:cNvSpPr>
            <p:nvPr/>
          </p:nvSpPr>
          <p:spPr bwMode="auto">
            <a:xfrm>
              <a:off x="3072848" y="5647428"/>
              <a:ext cx="3697287" cy="261937"/>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51" name="Group 12">
              <a:extLst>
                <a:ext uri="{FF2B5EF4-FFF2-40B4-BE49-F238E27FC236}">
                  <a16:creationId xmlns:a16="http://schemas.microsoft.com/office/drawing/2014/main" id="{7B23B9D4-5ABC-6748-8A77-C2599E6870F0}"/>
                </a:ext>
              </a:extLst>
            </p:cNvPr>
            <p:cNvGrpSpPr>
              <a:grpSpLocks/>
            </p:cNvGrpSpPr>
            <p:nvPr/>
          </p:nvGrpSpPr>
          <p:grpSpPr bwMode="auto">
            <a:xfrm>
              <a:off x="4495179" y="5310670"/>
              <a:ext cx="1028700" cy="676275"/>
              <a:chOff x="2852" y="2891"/>
              <a:chExt cx="648" cy="426"/>
            </a:xfrm>
          </p:grpSpPr>
          <p:sp>
            <p:nvSpPr>
              <p:cNvPr id="53" name="Text Box 13">
                <a:extLst>
                  <a:ext uri="{FF2B5EF4-FFF2-40B4-BE49-F238E27FC236}">
                    <a16:creationId xmlns:a16="http://schemas.microsoft.com/office/drawing/2014/main" id="{32123EC4-E97B-E54F-AE15-8F511BEDB2A0}"/>
                  </a:ext>
                </a:extLst>
              </p:cNvPr>
              <p:cNvSpPr txBox="1">
                <a:spLocks noChangeArrowheads="1"/>
              </p:cNvSpPr>
              <p:nvPr/>
            </p:nvSpPr>
            <p:spPr bwMode="auto">
              <a:xfrm>
                <a:off x="2852" y="2979"/>
                <a:ext cx="648" cy="330"/>
              </a:xfrm>
              <a:prstGeom prst="rect">
                <a:avLst/>
              </a:prstGeom>
              <a:solidFill>
                <a:schemeClr val="bg1"/>
              </a:solid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dirty="0">
                    <a:latin typeface="+mn-lt"/>
                    <a:cs typeface="Arial" charset="0"/>
                  </a:rPr>
                  <a:t>K   (R)</a:t>
                </a:r>
              </a:p>
            </p:txBody>
          </p:sp>
          <p:sp>
            <p:nvSpPr>
              <p:cNvPr id="54" name="Text Box 14">
                <a:extLst>
                  <a:ext uri="{FF2B5EF4-FFF2-40B4-BE49-F238E27FC236}">
                    <a16:creationId xmlns:a16="http://schemas.microsoft.com/office/drawing/2014/main" id="{D9A3EB35-2155-5B4E-846A-ED5F02B7C835}"/>
                  </a:ext>
                </a:extLst>
              </p:cNvPr>
              <p:cNvSpPr txBox="1">
                <a:spLocks noChangeArrowheads="1"/>
              </p:cNvSpPr>
              <p:nvPr/>
            </p:nvSpPr>
            <p:spPr bwMode="auto">
              <a:xfrm>
                <a:off x="2989" y="3084"/>
                <a:ext cx="200" cy="233"/>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dirty="0">
                    <a:latin typeface="+mn-lt"/>
                    <a:cs typeface="Arial" charset="0"/>
                  </a:rPr>
                  <a:t>A</a:t>
                </a:r>
              </a:p>
            </p:txBody>
          </p:sp>
          <p:sp>
            <p:nvSpPr>
              <p:cNvPr id="70" name="Text Box 15">
                <a:extLst>
                  <a:ext uri="{FF2B5EF4-FFF2-40B4-BE49-F238E27FC236}">
                    <a16:creationId xmlns:a16="http://schemas.microsoft.com/office/drawing/2014/main" id="{B0CB5623-EA61-D04C-9262-80E608464659}"/>
                  </a:ext>
                </a:extLst>
              </p:cNvPr>
              <p:cNvSpPr txBox="1">
                <a:spLocks noChangeArrowheads="1"/>
              </p:cNvSpPr>
              <p:nvPr/>
            </p:nvSpPr>
            <p:spPr bwMode="auto">
              <a:xfrm>
                <a:off x="2978" y="2891"/>
                <a:ext cx="197" cy="252"/>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a:t>
                </a:r>
              </a:p>
            </p:txBody>
          </p:sp>
        </p:grpSp>
      </p:grpSp>
      <p:grpSp>
        <p:nvGrpSpPr>
          <p:cNvPr id="10" name="Group 9">
            <a:extLst>
              <a:ext uri="{FF2B5EF4-FFF2-40B4-BE49-F238E27FC236}">
                <a16:creationId xmlns:a16="http://schemas.microsoft.com/office/drawing/2014/main" id="{ECE0E366-E4FF-5D48-8B56-C779840E608F}"/>
              </a:ext>
            </a:extLst>
          </p:cNvPr>
          <p:cNvGrpSpPr/>
          <p:nvPr/>
        </p:nvGrpSpPr>
        <p:grpSpPr>
          <a:xfrm>
            <a:off x="6970643" y="3647722"/>
            <a:ext cx="4818978" cy="2819542"/>
            <a:chOff x="6970643" y="3647722"/>
            <a:chExt cx="4818978" cy="2819542"/>
          </a:xfrm>
        </p:grpSpPr>
        <p:sp>
          <p:nvSpPr>
            <p:cNvPr id="33" name="Text Box 11">
              <a:extLst>
                <a:ext uri="{FF2B5EF4-FFF2-40B4-BE49-F238E27FC236}">
                  <a16:creationId xmlns:a16="http://schemas.microsoft.com/office/drawing/2014/main" id="{85AC5181-C0FE-8D46-AE3D-B48809AF3294}"/>
                </a:ext>
              </a:extLst>
            </p:cNvPr>
            <p:cNvSpPr txBox="1">
              <a:spLocks noChangeArrowheads="1"/>
            </p:cNvSpPr>
            <p:nvPr/>
          </p:nvSpPr>
          <p:spPr bwMode="auto">
            <a:xfrm>
              <a:off x="8433479" y="3647722"/>
              <a:ext cx="2547936" cy="46166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sz="2400" dirty="0">
                  <a:latin typeface="+mn-lt"/>
                  <a:cs typeface="Arial" charset="0"/>
                </a:rPr>
                <a:t>Bob computes</a:t>
              </a:r>
            </a:p>
          </p:txBody>
        </p:sp>
        <p:sp>
          <p:nvSpPr>
            <p:cNvPr id="43" name="Text Box 31">
              <a:extLst>
                <a:ext uri="{FF2B5EF4-FFF2-40B4-BE49-F238E27FC236}">
                  <a16:creationId xmlns:a16="http://schemas.microsoft.com/office/drawing/2014/main" id="{F167A309-060E-CB47-B167-406BAE2F32F0}"/>
                </a:ext>
              </a:extLst>
            </p:cNvPr>
            <p:cNvSpPr txBox="1">
              <a:spLocks noChangeArrowheads="1"/>
            </p:cNvSpPr>
            <p:nvPr/>
          </p:nvSpPr>
          <p:spPr bwMode="auto">
            <a:xfrm>
              <a:off x="8473314" y="4710956"/>
              <a:ext cx="3316307" cy="10156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defRPr/>
              </a:pPr>
              <a:r>
                <a:rPr lang="en-US" dirty="0">
                  <a:latin typeface="Arial" charset="0"/>
                  <a:cs typeface="Arial" charset="0"/>
                </a:rPr>
                <a:t>and knows only Alice could have the private key, that encrypted R such that</a:t>
              </a:r>
            </a:p>
          </p:txBody>
        </p:sp>
        <p:grpSp>
          <p:nvGrpSpPr>
            <p:cNvPr id="44" name="Group 32">
              <a:extLst>
                <a:ext uri="{FF2B5EF4-FFF2-40B4-BE49-F238E27FC236}">
                  <a16:creationId xmlns:a16="http://schemas.microsoft.com/office/drawing/2014/main" id="{9B8399BA-1EDD-1441-A8CF-664BAC5C89D6}"/>
                </a:ext>
              </a:extLst>
            </p:cNvPr>
            <p:cNvGrpSpPr>
              <a:grpSpLocks/>
            </p:cNvGrpSpPr>
            <p:nvPr/>
          </p:nvGrpSpPr>
          <p:grpSpPr bwMode="auto">
            <a:xfrm>
              <a:off x="8450469" y="5513107"/>
              <a:ext cx="2051879" cy="954157"/>
              <a:chOff x="942" y="3588"/>
              <a:chExt cx="1183" cy="522"/>
            </a:xfrm>
          </p:grpSpPr>
          <p:sp>
            <p:nvSpPr>
              <p:cNvPr id="45" name="Text Box 33">
                <a:extLst>
                  <a:ext uri="{FF2B5EF4-FFF2-40B4-BE49-F238E27FC236}">
                    <a16:creationId xmlns:a16="http://schemas.microsoft.com/office/drawing/2014/main" id="{F64AD157-0740-8F4A-B120-B415F19E61D5}"/>
                  </a:ext>
                </a:extLst>
              </p:cNvPr>
              <p:cNvSpPr txBox="1">
                <a:spLocks noChangeArrowheads="1"/>
              </p:cNvSpPr>
              <p:nvPr/>
            </p:nvSpPr>
            <p:spPr bwMode="auto">
              <a:xfrm>
                <a:off x="1193" y="3731"/>
                <a:ext cx="932"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(K  (R)) = R</a:t>
                </a:r>
              </a:p>
            </p:txBody>
          </p:sp>
          <p:sp>
            <p:nvSpPr>
              <p:cNvPr id="46" name="Text Box 34">
                <a:extLst>
                  <a:ext uri="{FF2B5EF4-FFF2-40B4-BE49-F238E27FC236}">
                    <a16:creationId xmlns:a16="http://schemas.microsoft.com/office/drawing/2014/main" id="{0BB260CB-AF5A-2C4C-992A-1E67D6720C2C}"/>
                  </a:ext>
                </a:extLst>
              </p:cNvPr>
              <p:cNvSpPr txBox="1">
                <a:spLocks noChangeArrowheads="1"/>
              </p:cNvSpPr>
              <p:nvPr/>
            </p:nvSpPr>
            <p:spPr bwMode="auto">
              <a:xfrm>
                <a:off x="1339" y="3819"/>
                <a:ext cx="228"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a:t>
                </a:r>
              </a:p>
            </p:txBody>
          </p:sp>
          <p:sp>
            <p:nvSpPr>
              <p:cNvPr id="47" name="Text Box 35">
                <a:extLst>
                  <a:ext uri="{FF2B5EF4-FFF2-40B4-BE49-F238E27FC236}">
                    <a16:creationId xmlns:a16="http://schemas.microsoft.com/office/drawing/2014/main" id="{AAB195AB-2054-6E42-A9EB-46D095B22B99}"/>
                  </a:ext>
                </a:extLst>
              </p:cNvPr>
              <p:cNvSpPr txBox="1">
                <a:spLocks noChangeArrowheads="1"/>
              </p:cNvSpPr>
              <p:nvPr/>
            </p:nvSpPr>
            <p:spPr bwMode="auto">
              <a:xfrm>
                <a:off x="1334" y="3588"/>
                <a:ext cx="176"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t>
                </a:r>
              </a:p>
            </p:txBody>
          </p:sp>
          <p:sp>
            <p:nvSpPr>
              <p:cNvPr id="48" name="Text Box 36">
                <a:extLst>
                  <a:ext uri="{FF2B5EF4-FFF2-40B4-BE49-F238E27FC236}">
                    <a16:creationId xmlns:a16="http://schemas.microsoft.com/office/drawing/2014/main" id="{59939334-F3BC-9547-9113-1B49FAF0D442}"/>
                  </a:ext>
                </a:extLst>
              </p:cNvPr>
              <p:cNvSpPr txBox="1">
                <a:spLocks noChangeArrowheads="1"/>
              </p:cNvSpPr>
              <p:nvPr/>
            </p:nvSpPr>
            <p:spPr bwMode="auto">
              <a:xfrm>
                <a:off x="942" y="3718"/>
                <a:ext cx="304"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K  </a:t>
                </a:r>
              </a:p>
            </p:txBody>
          </p:sp>
          <p:sp>
            <p:nvSpPr>
              <p:cNvPr id="49" name="Text Box 37">
                <a:extLst>
                  <a:ext uri="{FF2B5EF4-FFF2-40B4-BE49-F238E27FC236}">
                    <a16:creationId xmlns:a16="http://schemas.microsoft.com/office/drawing/2014/main" id="{8ED1822E-3198-0946-A269-EAE47B2512A4}"/>
                  </a:ext>
                </a:extLst>
              </p:cNvPr>
              <p:cNvSpPr txBox="1">
                <a:spLocks noChangeArrowheads="1"/>
              </p:cNvSpPr>
              <p:nvPr/>
            </p:nvSpPr>
            <p:spPr bwMode="auto">
              <a:xfrm>
                <a:off x="1071" y="3805"/>
                <a:ext cx="228"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a:t>
                </a:r>
              </a:p>
            </p:txBody>
          </p:sp>
          <p:sp>
            <p:nvSpPr>
              <p:cNvPr id="50" name="Text Box 38">
                <a:extLst>
                  <a:ext uri="{FF2B5EF4-FFF2-40B4-BE49-F238E27FC236}">
                    <a16:creationId xmlns:a16="http://schemas.microsoft.com/office/drawing/2014/main" id="{D2A07B58-F8F4-764F-8083-BACA7957F0F6}"/>
                  </a:ext>
                </a:extLst>
              </p:cNvPr>
              <p:cNvSpPr txBox="1">
                <a:spLocks noChangeArrowheads="1"/>
              </p:cNvSpPr>
              <p:nvPr/>
            </p:nvSpPr>
            <p:spPr bwMode="auto">
              <a:xfrm>
                <a:off x="1078" y="3620"/>
                <a:ext cx="213"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t>
                </a:r>
              </a:p>
            </p:txBody>
          </p:sp>
        </p:grpSp>
        <p:grpSp>
          <p:nvGrpSpPr>
            <p:cNvPr id="71" name="Group 32">
              <a:extLst>
                <a:ext uri="{FF2B5EF4-FFF2-40B4-BE49-F238E27FC236}">
                  <a16:creationId xmlns:a16="http://schemas.microsoft.com/office/drawing/2014/main" id="{9A9EF96A-DB45-9140-929A-C624915D8D3D}"/>
                </a:ext>
              </a:extLst>
            </p:cNvPr>
            <p:cNvGrpSpPr>
              <a:grpSpLocks/>
            </p:cNvGrpSpPr>
            <p:nvPr/>
          </p:nvGrpSpPr>
          <p:grpSpPr bwMode="auto">
            <a:xfrm>
              <a:off x="8443844" y="3896138"/>
              <a:ext cx="2051879" cy="954157"/>
              <a:chOff x="942" y="3588"/>
              <a:chExt cx="1183" cy="522"/>
            </a:xfrm>
          </p:grpSpPr>
          <p:sp>
            <p:nvSpPr>
              <p:cNvPr id="72" name="Text Box 33">
                <a:extLst>
                  <a:ext uri="{FF2B5EF4-FFF2-40B4-BE49-F238E27FC236}">
                    <a16:creationId xmlns:a16="http://schemas.microsoft.com/office/drawing/2014/main" id="{A200BBB4-00A3-2147-A532-5218A2C35890}"/>
                  </a:ext>
                </a:extLst>
              </p:cNvPr>
              <p:cNvSpPr txBox="1">
                <a:spLocks noChangeArrowheads="1"/>
              </p:cNvSpPr>
              <p:nvPr/>
            </p:nvSpPr>
            <p:spPr bwMode="auto">
              <a:xfrm>
                <a:off x="1193" y="3731"/>
                <a:ext cx="932"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(K  (R)) = R</a:t>
                </a:r>
              </a:p>
            </p:txBody>
          </p:sp>
          <p:sp>
            <p:nvSpPr>
              <p:cNvPr id="73" name="Text Box 34">
                <a:extLst>
                  <a:ext uri="{FF2B5EF4-FFF2-40B4-BE49-F238E27FC236}">
                    <a16:creationId xmlns:a16="http://schemas.microsoft.com/office/drawing/2014/main" id="{4F6B97CC-6A55-5E4D-961B-7B04C268D130}"/>
                  </a:ext>
                </a:extLst>
              </p:cNvPr>
              <p:cNvSpPr txBox="1">
                <a:spLocks noChangeArrowheads="1"/>
              </p:cNvSpPr>
              <p:nvPr/>
            </p:nvSpPr>
            <p:spPr bwMode="auto">
              <a:xfrm>
                <a:off x="1339" y="3819"/>
                <a:ext cx="228"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a:t>
                </a:r>
              </a:p>
            </p:txBody>
          </p:sp>
          <p:sp>
            <p:nvSpPr>
              <p:cNvPr id="74" name="Text Box 35">
                <a:extLst>
                  <a:ext uri="{FF2B5EF4-FFF2-40B4-BE49-F238E27FC236}">
                    <a16:creationId xmlns:a16="http://schemas.microsoft.com/office/drawing/2014/main" id="{91CEFBBB-4C73-F64A-B98C-47B2D5ECCBD9}"/>
                  </a:ext>
                </a:extLst>
              </p:cNvPr>
              <p:cNvSpPr txBox="1">
                <a:spLocks noChangeArrowheads="1"/>
              </p:cNvSpPr>
              <p:nvPr/>
            </p:nvSpPr>
            <p:spPr bwMode="auto">
              <a:xfrm>
                <a:off x="1334" y="3588"/>
                <a:ext cx="176"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t>
                </a:r>
              </a:p>
            </p:txBody>
          </p:sp>
          <p:sp>
            <p:nvSpPr>
              <p:cNvPr id="75" name="Text Box 36">
                <a:extLst>
                  <a:ext uri="{FF2B5EF4-FFF2-40B4-BE49-F238E27FC236}">
                    <a16:creationId xmlns:a16="http://schemas.microsoft.com/office/drawing/2014/main" id="{37F04E6C-C5B6-D84D-B11D-0C6729C63E5C}"/>
                  </a:ext>
                </a:extLst>
              </p:cNvPr>
              <p:cNvSpPr txBox="1">
                <a:spLocks noChangeArrowheads="1"/>
              </p:cNvSpPr>
              <p:nvPr/>
            </p:nvSpPr>
            <p:spPr bwMode="auto">
              <a:xfrm>
                <a:off x="942" y="3718"/>
                <a:ext cx="304"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K  </a:t>
                </a:r>
              </a:p>
            </p:txBody>
          </p:sp>
          <p:sp>
            <p:nvSpPr>
              <p:cNvPr id="76" name="Text Box 37">
                <a:extLst>
                  <a:ext uri="{FF2B5EF4-FFF2-40B4-BE49-F238E27FC236}">
                    <a16:creationId xmlns:a16="http://schemas.microsoft.com/office/drawing/2014/main" id="{8A278A51-C50D-C34B-8024-ED46F7555646}"/>
                  </a:ext>
                </a:extLst>
              </p:cNvPr>
              <p:cNvSpPr txBox="1">
                <a:spLocks noChangeArrowheads="1"/>
              </p:cNvSpPr>
              <p:nvPr/>
            </p:nvSpPr>
            <p:spPr bwMode="auto">
              <a:xfrm>
                <a:off x="1071" y="3805"/>
                <a:ext cx="228"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a:t>
                </a:r>
              </a:p>
            </p:txBody>
          </p:sp>
          <p:sp>
            <p:nvSpPr>
              <p:cNvPr id="77" name="Text Box 38">
                <a:extLst>
                  <a:ext uri="{FF2B5EF4-FFF2-40B4-BE49-F238E27FC236}">
                    <a16:creationId xmlns:a16="http://schemas.microsoft.com/office/drawing/2014/main" id="{A60CF1AF-7A33-6740-B29B-FDEA1A0E73C5}"/>
                  </a:ext>
                </a:extLst>
              </p:cNvPr>
              <p:cNvSpPr txBox="1">
                <a:spLocks noChangeArrowheads="1"/>
              </p:cNvSpPr>
              <p:nvPr/>
            </p:nvSpPr>
            <p:spPr bwMode="auto">
              <a:xfrm>
                <a:off x="1078" y="3620"/>
                <a:ext cx="213" cy="291"/>
              </a:xfrm>
              <a:prstGeom prst="rect">
                <a:avLst/>
              </a:prstGeom>
              <a:noFill/>
              <a:ln>
                <a:noFill/>
              </a:ln>
              <a:effectLst/>
              <a:extLst>
                <a:ext uri="{909E8E84-426E-40dd-AFC4-6F175D3DCCD1}">
                  <a14:hiddenFill xmlns:a14="http://schemas.microsoft.com/office/drawing/2010/main" xmlns="">
                    <a:solidFill>
                      <a:schemeClr val="tx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dirty="0">
                    <a:latin typeface="+mn-lt"/>
                    <a:cs typeface="Arial" charset="0"/>
                  </a:rPr>
                  <a:t>+</a:t>
                </a:r>
              </a:p>
            </p:txBody>
          </p:sp>
        </p:grpSp>
        <p:cxnSp>
          <p:nvCxnSpPr>
            <p:cNvPr id="5" name="Straight Connector 4">
              <a:extLst>
                <a:ext uri="{FF2B5EF4-FFF2-40B4-BE49-F238E27FC236}">
                  <a16:creationId xmlns:a16="http://schemas.microsoft.com/office/drawing/2014/main" id="{32017155-79A1-0640-B6D4-2FCD229680FC}"/>
                </a:ext>
              </a:extLst>
            </p:cNvPr>
            <p:cNvCxnSpPr>
              <a:cxnSpLocks/>
            </p:cNvCxnSpPr>
            <p:nvPr/>
          </p:nvCxnSpPr>
          <p:spPr>
            <a:xfrm>
              <a:off x="8375374" y="3806822"/>
              <a:ext cx="0" cy="2487961"/>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1C0842A-6581-4244-83F0-28D1B6C7509C}"/>
                </a:ext>
              </a:extLst>
            </p:cNvPr>
            <p:cNvCxnSpPr>
              <a:cxnSpLocks/>
            </p:cNvCxnSpPr>
            <p:nvPr/>
          </p:nvCxnSpPr>
          <p:spPr>
            <a:xfrm>
              <a:off x="6970643" y="5917096"/>
              <a:ext cx="1398105"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4617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wipe(right)">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righ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ap5.0 – there’s still a flaw!</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53</a:t>
            </a:fld>
            <a:endParaRPr lang="en-US" dirty="0"/>
          </a:p>
        </p:txBody>
      </p:sp>
      <p:sp>
        <p:nvSpPr>
          <p:cNvPr id="55" name="Rectangle 3">
            <a:extLst>
              <a:ext uri="{FF2B5EF4-FFF2-40B4-BE49-F238E27FC236}">
                <a16:creationId xmlns:a16="http://schemas.microsoft.com/office/drawing/2014/main" id="{0C1B3BC8-38A1-AC45-AA7A-CF90D202ED35}"/>
              </a:ext>
            </a:extLst>
          </p:cNvPr>
          <p:cNvSpPr txBox="1">
            <a:spLocks noChangeArrowheads="1"/>
          </p:cNvSpPr>
          <p:nvPr/>
        </p:nvSpPr>
        <p:spPr>
          <a:xfrm>
            <a:off x="533400" y="1137272"/>
            <a:ext cx="10768980" cy="91916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00000"/>
                </a:solidFill>
              </a:rPr>
              <a:t>man (or woman) in the middle attack: </a:t>
            </a:r>
            <a:r>
              <a:rPr lang="en-US" dirty="0"/>
              <a:t>Trudy poses as Alice (to Bob) and as Bob (to Alice)</a:t>
            </a:r>
          </a:p>
        </p:txBody>
      </p:sp>
      <p:pic>
        <p:nvPicPr>
          <p:cNvPr id="64" name="Picture 4" descr="Bob">
            <a:extLst>
              <a:ext uri="{FF2B5EF4-FFF2-40B4-BE49-F238E27FC236}">
                <a16:creationId xmlns:a16="http://schemas.microsoft.com/office/drawing/2014/main" id="{D6CDB079-52DB-9B4C-8BD8-117DDA009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173680" y="2346395"/>
            <a:ext cx="686620" cy="701605"/>
          </a:xfrm>
          <a:prstGeom prst="rect">
            <a:avLst/>
          </a:prstGeom>
          <a:noFill/>
          <a:extLs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6" name="Picture 5" descr="Eve">
            <a:extLst>
              <a:ext uri="{FF2B5EF4-FFF2-40B4-BE49-F238E27FC236}">
                <a16:creationId xmlns:a16="http://schemas.microsoft.com/office/drawing/2014/main" id="{7A34C871-5A03-CF41-BB7C-A3A095B39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203" y="2097433"/>
            <a:ext cx="954087" cy="114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6" descr="Alice">
            <a:extLst>
              <a:ext uri="{FF2B5EF4-FFF2-40B4-BE49-F238E27FC236}">
                <a16:creationId xmlns:a16="http://schemas.microsoft.com/office/drawing/2014/main" id="{35BF2A26-939A-ED42-8C3B-750D5A282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535532" y="2208766"/>
            <a:ext cx="605867" cy="746469"/>
          </a:xfrm>
          <a:prstGeom prst="rect">
            <a:avLst/>
          </a:prstGeom>
          <a:noFill/>
          <a:extLs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22" name="Group 21">
            <a:extLst>
              <a:ext uri="{FF2B5EF4-FFF2-40B4-BE49-F238E27FC236}">
                <a16:creationId xmlns:a16="http://schemas.microsoft.com/office/drawing/2014/main" id="{279437DE-57B2-5F45-AFD8-823112AD8B93}"/>
              </a:ext>
            </a:extLst>
          </p:cNvPr>
          <p:cNvGrpSpPr/>
          <p:nvPr/>
        </p:nvGrpSpPr>
        <p:grpSpPr>
          <a:xfrm>
            <a:off x="2221395" y="2408377"/>
            <a:ext cx="2600947" cy="400110"/>
            <a:chOff x="2221395" y="2408377"/>
            <a:chExt cx="2600947" cy="400110"/>
          </a:xfrm>
        </p:grpSpPr>
        <p:sp>
          <p:nvSpPr>
            <p:cNvPr id="68" name="Line 7">
              <a:extLst>
                <a:ext uri="{FF2B5EF4-FFF2-40B4-BE49-F238E27FC236}">
                  <a16:creationId xmlns:a16="http://schemas.microsoft.com/office/drawing/2014/main" id="{BAE84CEB-2188-9B49-8900-55888CE6550A}"/>
                </a:ext>
              </a:extLst>
            </p:cNvPr>
            <p:cNvSpPr>
              <a:spLocks noChangeShapeType="1"/>
            </p:cNvSpPr>
            <p:nvPr/>
          </p:nvSpPr>
          <p:spPr bwMode="auto">
            <a:xfrm>
              <a:off x="2221395" y="2638357"/>
              <a:ext cx="260094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69" name="Text Box 8">
              <a:extLst>
                <a:ext uri="{FF2B5EF4-FFF2-40B4-BE49-F238E27FC236}">
                  <a16:creationId xmlns:a16="http://schemas.microsoft.com/office/drawing/2014/main" id="{EAA100F5-6829-2346-AD39-BFFCDC0479E1}"/>
                </a:ext>
              </a:extLst>
            </p:cNvPr>
            <p:cNvSpPr txBox="1">
              <a:spLocks noChangeArrowheads="1"/>
            </p:cNvSpPr>
            <p:nvPr/>
          </p:nvSpPr>
          <p:spPr bwMode="auto">
            <a:xfrm>
              <a:off x="2974235" y="2408377"/>
              <a:ext cx="1197765" cy="40011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I am Alice</a:t>
              </a:r>
            </a:p>
          </p:txBody>
        </p:sp>
      </p:grpSp>
      <p:grpSp>
        <p:nvGrpSpPr>
          <p:cNvPr id="30" name="Group 29">
            <a:extLst>
              <a:ext uri="{FF2B5EF4-FFF2-40B4-BE49-F238E27FC236}">
                <a16:creationId xmlns:a16="http://schemas.microsoft.com/office/drawing/2014/main" id="{9A2AF670-7BF8-5144-BED7-C2477D0DA3B8}"/>
              </a:ext>
            </a:extLst>
          </p:cNvPr>
          <p:cNvGrpSpPr/>
          <p:nvPr/>
        </p:nvGrpSpPr>
        <p:grpSpPr>
          <a:xfrm>
            <a:off x="6760197" y="2448063"/>
            <a:ext cx="2249487" cy="400110"/>
            <a:chOff x="6760197" y="2448063"/>
            <a:chExt cx="2249487" cy="400110"/>
          </a:xfrm>
        </p:grpSpPr>
        <p:sp>
          <p:nvSpPr>
            <p:cNvPr id="79" name="Line 9">
              <a:extLst>
                <a:ext uri="{FF2B5EF4-FFF2-40B4-BE49-F238E27FC236}">
                  <a16:creationId xmlns:a16="http://schemas.microsoft.com/office/drawing/2014/main" id="{EC9876A0-DBA0-2C42-9FDC-0088EEA72088}"/>
                </a:ext>
              </a:extLst>
            </p:cNvPr>
            <p:cNvSpPr>
              <a:spLocks noChangeShapeType="1"/>
            </p:cNvSpPr>
            <p:nvPr/>
          </p:nvSpPr>
          <p:spPr bwMode="auto">
            <a:xfrm>
              <a:off x="6760197" y="2678044"/>
              <a:ext cx="2249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80" name="Text Box 10">
              <a:extLst>
                <a:ext uri="{FF2B5EF4-FFF2-40B4-BE49-F238E27FC236}">
                  <a16:creationId xmlns:a16="http://schemas.microsoft.com/office/drawing/2014/main" id="{69B83F9F-D8CF-DF4A-86AD-8C610579645C}"/>
                </a:ext>
              </a:extLst>
            </p:cNvPr>
            <p:cNvSpPr txBox="1">
              <a:spLocks noChangeArrowheads="1"/>
            </p:cNvSpPr>
            <p:nvPr/>
          </p:nvSpPr>
          <p:spPr bwMode="auto">
            <a:xfrm>
              <a:off x="7068812" y="2448063"/>
              <a:ext cx="1197765" cy="40011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I am Alice</a:t>
              </a:r>
            </a:p>
          </p:txBody>
        </p:sp>
      </p:grpSp>
      <p:grpSp>
        <p:nvGrpSpPr>
          <p:cNvPr id="35" name="Group 34">
            <a:extLst>
              <a:ext uri="{FF2B5EF4-FFF2-40B4-BE49-F238E27FC236}">
                <a16:creationId xmlns:a16="http://schemas.microsoft.com/office/drawing/2014/main" id="{FAF17D91-118F-0447-BE00-334C96F42171}"/>
              </a:ext>
            </a:extLst>
          </p:cNvPr>
          <p:cNvGrpSpPr/>
          <p:nvPr/>
        </p:nvGrpSpPr>
        <p:grpSpPr>
          <a:xfrm>
            <a:off x="6864626" y="3360738"/>
            <a:ext cx="2333079" cy="389626"/>
            <a:chOff x="6864626" y="3360738"/>
            <a:chExt cx="2333079" cy="389626"/>
          </a:xfrm>
        </p:grpSpPr>
        <p:sp>
          <p:nvSpPr>
            <p:cNvPr id="89" name="Line 19">
              <a:extLst>
                <a:ext uri="{FF2B5EF4-FFF2-40B4-BE49-F238E27FC236}">
                  <a16:creationId xmlns:a16="http://schemas.microsoft.com/office/drawing/2014/main" id="{A6C6A964-9580-7E4F-9884-60F6E22AC701}"/>
                </a:ext>
              </a:extLst>
            </p:cNvPr>
            <p:cNvSpPr>
              <a:spLocks noChangeShapeType="1"/>
            </p:cNvSpPr>
            <p:nvPr/>
          </p:nvSpPr>
          <p:spPr bwMode="auto">
            <a:xfrm flipH="1">
              <a:off x="6864626" y="3363843"/>
              <a:ext cx="2167283" cy="3865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90" name="Text Box 20">
              <a:extLst>
                <a:ext uri="{FF2B5EF4-FFF2-40B4-BE49-F238E27FC236}">
                  <a16:creationId xmlns:a16="http://schemas.microsoft.com/office/drawing/2014/main" id="{2FF9CBBE-857A-EF4D-AF73-E08C7695B2F8}"/>
                </a:ext>
              </a:extLst>
            </p:cNvPr>
            <p:cNvSpPr txBox="1">
              <a:spLocks noChangeArrowheads="1"/>
            </p:cNvSpPr>
            <p:nvPr/>
          </p:nvSpPr>
          <p:spPr bwMode="auto">
            <a:xfrm>
              <a:off x="6987549" y="3360738"/>
              <a:ext cx="2210156"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600" dirty="0">
                  <a:latin typeface="+mn-lt"/>
                  <a:cs typeface="Arial" charset="0"/>
                </a:rPr>
                <a:t>Send me your public key</a:t>
              </a:r>
            </a:p>
          </p:txBody>
        </p:sp>
      </p:grpSp>
      <p:grpSp>
        <p:nvGrpSpPr>
          <p:cNvPr id="39" name="Group 38">
            <a:extLst>
              <a:ext uri="{FF2B5EF4-FFF2-40B4-BE49-F238E27FC236}">
                <a16:creationId xmlns:a16="http://schemas.microsoft.com/office/drawing/2014/main" id="{AFCF990B-2008-4D4C-BFAC-79816130E688}"/>
              </a:ext>
            </a:extLst>
          </p:cNvPr>
          <p:cNvGrpSpPr/>
          <p:nvPr/>
        </p:nvGrpSpPr>
        <p:grpSpPr>
          <a:xfrm>
            <a:off x="2221395" y="3978760"/>
            <a:ext cx="2580245" cy="434214"/>
            <a:chOff x="2221395" y="3978760"/>
            <a:chExt cx="2580245" cy="434214"/>
          </a:xfrm>
        </p:grpSpPr>
        <p:sp>
          <p:nvSpPr>
            <p:cNvPr id="104" name="Line 34">
              <a:extLst>
                <a:ext uri="{FF2B5EF4-FFF2-40B4-BE49-F238E27FC236}">
                  <a16:creationId xmlns:a16="http://schemas.microsoft.com/office/drawing/2014/main" id="{A657ABF9-4379-424D-8DBD-4923C3E8EAA7}"/>
                </a:ext>
              </a:extLst>
            </p:cNvPr>
            <p:cNvSpPr>
              <a:spLocks noChangeShapeType="1"/>
            </p:cNvSpPr>
            <p:nvPr/>
          </p:nvSpPr>
          <p:spPr bwMode="auto">
            <a:xfrm flipH="1">
              <a:off x="2221395" y="4074629"/>
              <a:ext cx="2546972" cy="3383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105" name="Text Box 35">
              <a:extLst>
                <a:ext uri="{FF2B5EF4-FFF2-40B4-BE49-F238E27FC236}">
                  <a16:creationId xmlns:a16="http://schemas.microsoft.com/office/drawing/2014/main" id="{23DC7344-6347-424A-9ADA-070D86675B8F}"/>
                </a:ext>
              </a:extLst>
            </p:cNvPr>
            <p:cNvSpPr txBox="1">
              <a:spLocks noChangeArrowheads="1"/>
            </p:cNvSpPr>
            <p:nvPr/>
          </p:nvSpPr>
          <p:spPr bwMode="auto">
            <a:xfrm>
              <a:off x="2591484" y="3978760"/>
              <a:ext cx="2210156"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600" dirty="0">
                  <a:latin typeface="+mn-lt"/>
                  <a:cs typeface="Arial" charset="0"/>
                </a:rPr>
                <a:t>Send me your public key</a:t>
              </a:r>
            </a:p>
          </p:txBody>
        </p:sp>
      </p:grpSp>
      <p:grpSp>
        <p:nvGrpSpPr>
          <p:cNvPr id="42" name="Group 41">
            <a:extLst>
              <a:ext uri="{FF2B5EF4-FFF2-40B4-BE49-F238E27FC236}">
                <a16:creationId xmlns:a16="http://schemas.microsoft.com/office/drawing/2014/main" id="{B5A9432D-6DAF-DF41-AF7B-1ACAA7FB60B6}"/>
              </a:ext>
            </a:extLst>
          </p:cNvPr>
          <p:cNvGrpSpPr/>
          <p:nvPr/>
        </p:nvGrpSpPr>
        <p:grpSpPr>
          <a:xfrm>
            <a:off x="4877761" y="4634119"/>
            <a:ext cx="2477195" cy="1601637"/>
            <a:chOff x="4877761" y="4634119"/>
            <a:chExt cx="2477195" cy="1601637"/>
          </a:xfrm>
        </p:grpSpPr>
        <p:grpSp>
          <p:nvGrpSpPr>
            <p:cNvPr id="117" name="Group 47">
              <a:extLst>
                <a:ext uri="{FF2B5EF4-FFF2-40B4-BE49-F238E27FC236}">
                  <a16:creationId xmlns:a16="http://schemas.microsoft.com/office/drawing/2014/main" id="{1230FA28-6F88-CF44-B39D-CD6BC48DCA36}"/>
                </a:ext>
              </a:extLst>
            </p:cNvPr>
            <p:cNvGrpSpPr>
              <a:grpSpLocks/>
            </p:cNvGrpSpPr>
            <p:nvPr/>
          </p:nvGrpSpPr>
          <p:grpSpPr bwMode="auto">
            <a:xfrm>
              <a:off x="4905100" y="4794941"/>
              <a:ext cx="1708150" cy="749301"/>
              <a:chOff x="1318" y="3314"/>
              <a:chExt cx="1076" cy="472"/>
            </a:xfrm>
          </p:grpSpPr>
          <p:sp>
            <p:nvSpPr>
              <p:cNvPr id="118" name="Text Box 48">
                <a:extLst>
                  <a:ext uri="{FF2B5EF4-FFF2-40B4-BE49-F238E27FC236}">
                    <a16:creationId xmlns:a16="http://schemas.microsoft.com/office/drawing/2014/main" id="{C7DADDA6-E384-1A45-A0E0-B9D1678FAA27}"/>
                  </a:ext>
                </a:extLst>
              </p:cNvPr>
              <p:cNvSpPr txBox="1">
                <a:spLocks noChangeArrowheads="1"/>
              </p:cNvSpPr>
              <p:nvPr/>
            </p:nvSpPr>
            <p:spPr bwMode="auto">
              <a:xfrm>
                <a:off x="1666" y="3526"/>
                <a:ext cx="1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19" name="Text Box 49">
                <a:extLst>
                  <a:ext uri="{FF2B5EF4-FFF2-40B4-BE49-F238E27FC236}">
                    <a16:creationId xmlns:a16="http://schemas.microsoft.com/office/drawing/2014/main" id="{2B1CEE1E-449F-2A4B-B0AB-7D3D807DEB56}"/>
                  </a:ext>
                </a:extLst>
              </p:cNvPr>
              <p:cNvSpPr txBox="1">
                <a:spLocks noChangeArrowheads="1"/>
              </p:cNvSpPr>
              <p:nvPr/>
            </p:nvSpPr>
            <p:spPr bwMode="auto">
              <a:xfrm>
                <a:off x="1318" y="3414"/>
                <a:ext cx="107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m = K  (K   (m))</a:t>
                </a:r>
              </a:p>
            </p:txBody>
          </p:sp>
          <p:sp>
            <p:nvSpPr>
              <p:cNvPr id="120" name="Text Box 50">
                <a:extLst>
                  <a:ext uri="{FF2B5EF4-FFF2-40B4-BE49-F238E27FC236}">
                    <a16:creationId xmlns:a16="http://schemas.microsoft.com/office/drawing/2014/main" id="{6FF68A8B-B778-FC4B-B0D8-EFD30B766A2D}"/>
                  </a:ext>
                </a:extLst>
              </p:cNvPr>
              <p:cNvSpPr txBox="1">
                <a:spLocks noChangeArrowheads="1"/>
              </p:cNvSpPr>
              <p:nvPr/>
            </p:nvSpPr>
            <p:spPr bwMode="auto">
              <a:xfrm>
                <a:off x="1903" y="3332"/>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21" name="Text Box 51">
                <a:extLst>
                  <a:ext uri="{FF2B5EF4-FFF2-40B4-BE49-F238E27FC236}">
                    <a16:creationId xmlns:a16="http://schemas.microsoft.com/office/drawing/2014/main" id="{B5DFE2D6-4F99-7F47-A88A-E8F85515D174}"/>
                  </a:ext>
                </a:extLst>
              </p:cNvPr>
              <p:cNvSpPr txBox="1">
                <a:spLocks noChangeArrowheads="1"/>
              </p:cNvSpPr>
              <p:nvPr/>
            </p:nvSpPr>
            <p:spPr bwMode="auto">
              <a:xfrm>
                <a:off x="1910" y="3534"/>
                <a:ext cx="1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22" name="Text Box 52">
                <a:extLst>
                  <a:ext uri="{FF2B5EF4-FFF2-40B4-BE49-F238E27FC236}">
                    <a16:creationId xmlns:a16="http://schemas.microsoft.com/office/drawing/2014/main" id="{AFEF1BDB-35E1-6242-A4AA-4F93CD33B0D7}"/>
                  </a:ext>
                </a:extLst>
              </p:cNvPr>
              <p:cNvSpPr txBox="1">
                <a:spLocks noChangeArrowheads="1"/>
              </p:cNvSpPr>
              <p:nvPr/>
            </p:nvSpPr>
            <p:spPr bwMode="auto">
              <a:xfrm>
                <a:off x="1688" y="3314"/>
                <a:ext cx="16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sp>
          <p:nvSpPr>
            <p:cNvPr id="123" name="Text Box 53">
              <a:extLst>
                <a:ext uri="{FF2B5EF4-FFF2-40B4-BE49-F238E27FC236}">
                  <a16:creationId xmlns:a16="http://schemas.microsoft.com/office/drawing/2014/main" id="{95CBCE4C-74E4-A943-878F-093245F3DC7A}"/>
                </a:ext>
              </a:extLst>
            </p:cNvPr>
            <p:cNvSpPr txBox="1">
              <a:spLocks noChangeArrowheads="1"/>
            </p:cNvSpPr>
            <p:nvPr/>
          </p:nvSpPr>
          <p:spPr bwMode="auto">
            <a:xfrm>
              <a:off x="4877761" y="4634119"/>
              <a:ext cx="205479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Trudy recovers m:</a:t>
              </a:r>
            </a:p>
          </p:txBody>
        </p:sp>
        <p:sp>
          <p:nvSpPr>
            <p:cNvPr id="124" name="Text Box 54">
              <a:extLst>
                <a:ext uri="{FF2B5EF4-FFF2-40B4-BE49-F238E27FC236}">
                  <a16:creationId xmlns:a16="http://schemas.microsoft.com/office/drawing/2014/main" id="{4ECC7DF6-AFF2-E24B-B6D3-787C29474323}"/>
                </a:ext>
              </a:extLst>
            </p:cNvPr>
            <p:cNvSpPr txBox="1">
              <a:spLocks noChangeArrowheads="1"/>
            </p:cNvSpPr>
            <p:nvPr/>
          </p:nvSpPr>
          <p:spPr bwMode="auto">
            <a:xfrm>
              <a:off x="4933950" y="5398604"/>
              <a:ext cx="2421006" cy="837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defRPr/>
              </a:pPr>
              <a:r>
                <a:rPr lang="en-US" dirty="0">
                  <a:latin typeface="+mn-lt"/>
                  <a:cs typeface="Arial" charset="0"/>
                </a:rPr>
                <a:t>sends m to Alice encrypted with Alice’s public key</a:t>
              </a:r>
            </a:p>
          </p:txBody>
        </p:sp>
      </p:grpSp>
      <p:grpSp>
        <p:nvGrpSpPr>
          <p:cNvPr id="34" name="Group 33">
            <a:extLst>
              <a:ext uri="{FF2B5EF4-FFF2-40B4-BE49-F238E27FC236}">
                <a16:creationId xmlns:a16="http://schemas.microsoft.com/office/drawing/2014/main" id="{F2F41447-836E-024C-9290-7172DDC4575F}"/>
              </a:ext>
            </a:extLst>
          </p:cNvPr>
          <p:cNvGrpSpPr/>
          <p:nvPr/>
        </p:nvGrpSpPr>
        <p:grpSpPr>
          <a:xfrm>
            <a:off x="6828459" y="2851424"/>
            <a:ext cx="2249488" cy="673654"/>
            <a:chOff x="6828459" y="2851424"/>
            <a:chExt cx="2249488" cy="673654"/>
          </a:xfrm>
        </p:grpSpPr>
        <p:sp>
          <p:nvSpPr>
            <p:cNvPr id="83" name="Line 13">
              <a:extLst>
                <a:ext uri="{FF2B5EF4-FFF2-40B4-BE49-F238E27FC236}">
                  <a16:creationId xmlns:a16="http://schemas.microsoft.com/office/drawing/2014/main" id="{2B2FCC1F-3FE7-7B46-807C-F140932F0825}"/>
                </a:ext>
              </a:extLst>
            </p:cNvPr>
            <p:cNvSpPr>
              <a:spLocks noChangeShapeType="1"/>
            </p:cNvSpPr>
            <p:nvPr/>
          </p:nvSpPr>
          <p:spPr bwMode="auto">
            <a:xfrm>
              <a:off x="6828459" y="3195569"/>
              <a:ext cx="2249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7" name="Group 6">
              <a:extLst>
                <a:ext uri="{FF2B5EF4-FFF2-40B4-BE49-F238E27FC236}">
                  <a16:creationId xmlns:a16="http://schemas.microsoft.com/office/drawing/2014/main" id="{EDE6D2A4-608E-2545-8F28-32423BB333C4}"/>
                </a:ext>
              </a:extLst>
            </p:cNvPr>
            <p:cNvGrpSpPr/>
            <p:nvPr/>
          </p:nvGrpSpPr>
          <p:grpSpPr>
            <a:xfrm>
              <a:off x="7453313" y="2851424"/>
              <a:ext cx="787400" cy="673654"/>
              <a:chOff x="10739852" y="2997198"/>
              <a:chExt cx="787400" cy="673654"/>
            </a:xfrm>
          </p:grpSpPr>
          <p:sp>
            <p:nvSpPr>
              <p:cNvPr id="3" name="Rectangle 2">
                <a:extLst>
                  <a:ext uri="{FF2B5EF4-FFF2-40B4-BE49-F238E27FC236}">
                    <a16:creationId xmlns:a16="http://schemas.microsoft.com/office/drawing/2014/main" id="{6D4D01E5-5D6F-3D4F-932E-4A5299B2BA52}"/>
                  </a:ext>
                </a:extLst>
              </p:cNvPr>
              <p:cNvSpPr/>
              <p:nvPr/>
            </p:nvSpPr>
            <p:spPr>
              <a:xfrm>
                <a:off x="10747511" y="3305865"/>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 Box 15">
                <a:extLst>
                  <a:ext uri="{FF2B5EF4-FFF2-40B4-BE49-F238E27FC236}">
                    <a16:creationId xmlns:a16="http://schemas.microsoft.com/office/drawing/2014/main" id="{16C95A26-F859-E64E-BF44-C4C49359FBC5}"/>
                  </a:ext>
                </a:extLst>
              </p:cNvPr>
              <p:cNvSpPr txBox="1">
                <a:spLocks noChangeArrowheads="1"/>
              </p:cNvSpPr>
              <p:nvPr/>
            </p:nvSpPr>
            <p:spPr bwMode="auto">
              <a:xfrm>
                <a:off x="10906608" y="3270801"/>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87" name="Text Box 17">
                <a:extLst>
                  <a:ext uri="{FF2B5EF4-FFF2-40B4-BE49-F238E27FC236}">
                    <a16:creationId xmlns:a16="http://schemas.microsoft.com/office/drawing/2014/main" id="{AA9C139A-0D12-3245-B88F-B48AE08E8A58}"/>
                  </a:ext>
                </a:extLst>
              </p:cNvPr>
              <p:cNvSpPr txBox="1">
                <a:spLocks noChangeArrowheads="1"/>
              </p:cNvSpPr>
              <p:nvPr/>
            </p:nvSpPr>
            <p:spPr bwMode="auto">
              <a:xfrm>
                <a:off x="10739852" y="3142972"/>
                <a:ext cx="787400"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(R)</a:t>
                </a:r>
              </a:p>
            </p:txBody>
          </p:sp>
          <p:sp>
            <p:nvSpPr>
              <p:cNvPr id="88" name="Text Box 18">
                <a:extLst>
                  <a:ext uri="{FF2B5EF4-FFF2-40B4-BE49-F238E27FC236}">
                    <a16:creationId xmlns:a16="http://schemas.microsoft.com/office/drawing/2014/main" id="{562BA0BD-51AB-F849-AB37-A717937E43D5}"/>
                  </a:ext>
                </a:extLst>
              </p:cNvPr>
              <p:cNvSpPr txBox="1">
                <a:spLocks noChangeArrowheads="1"/>
              </p:cNvSpPr>
              <p:nvPr/>
            </p:nvSpPr>
            <p:spPr bwMode="auto">
              <a:xfrm>
                <a:off x="10914547" y="2997198"/>
                <a:ext cx="263525"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32" name="Group 31">
            <a:extLst>
              <a:ext uri="{FF2B5EF4-FFF2-40B4-BE49-F238E27FC236}">
                <a16:creationId xmlns:a16="http://schemas.microsoft.com/office/drawing/2014/main" id="{3183322C-9210-6E46-A831-2524E4CE9F4C}"/>
              </a:ext>
            </a:extLst>
          </p:cNvPr>
          <p:cNvGrpSpPr/>
          <p:nvPr/>
        </p:nvGrpSpPr>
        <p:grpSpPr>
          <a:xfrm>
            <a:off x="6799884" y="2710462"/>
            <a:ext cx="2165350" cy="400110"/>
            <a:chOff x="6799884" y="2710462"/>
            <a:chExt cx="2165350" cy="400110"/>
          </a:xfrm>
        </p:grpSpPr>
        <p:sp>
          <p:nvSpPr>
            <p:cNvPr id="81" name="Line 11">
              <a:extLst>
                <a:ext uri="{FF2B5EF4-FFF2-40B4-BE49-F238E27FC236}">
                  <a16:creationId xmlns:a16="http://schemas.microsoft.com/office/drawing/2014/main" id="{431B4E0F-3CD5-444F-8127-4EAB4B153150}"/>
                </a:ext>
              </a:extLst>
            </p:cNvPr>
            <p:cNvSpPr>
              <a:spLocks noChangeShapeType="1"/>
            </p:cNvSpPr>
            <p:nvPr/>
          </p:nvSpPr>
          <p:spPr bwMode="auto">
            <a:xfrm flipH="1">
              <a:off x="6799884" y="2746307"/>
              <a:ext cx="2165350" cy="2809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9" name="Group 8">
              <a:extLst>
                <a:ext uri="{FF2B5EF4-FFF2-40B4-BE49-F238E27FC236}">
                  <a16:creationId xmlns:a16="http://schemas.microsoft.com/office/drawing/2014/main" id="{EC69D8AC-45D3-B642-987B-D4859E76E7B1}"/>
                </a:ext>
              </a:extLst>
            </p:cNvPr>
            <p:cNvGrpSpPr/>
            <p:nvPr/>
          </p:nvGrpSpPr>
          <p:grpSpPr>
            <a:xfrm>
              <a:off x="7402788" y="2710462"/>
              <a:ext cx="559183" cy="400110"/>
              <a:chOff x="7402788" y="2710462"/>
              <a:chExt cx="559183" cy="400110"/>
            </a:xfrm>
          </p:grpSpPr>
          <p:sp>
            <p:nvSpPr>
              <p:cNvPr id="8" name="Rectangle 7">
                <a:extLst>
                  <a:ext uri="{FF2B5EF4-FFF2-40B4-BE49-F238E27FC236}">
                    <a16:creationId xmlns:a16="http://schemas.microsoft.com/office/drawing/2014/main" id="{C7332AF7-B3AA-F84A-A60D-A50A03FA89EB}"/>
                  </a:ext>
                </a:extLst>
              </p:cNvPr>
              <p:cNvSpPr/>
              <p:nvPr/>
            </p:nvSpPr>
            <p:spPr>
              <a:xfrm>
                <a:off x="7462396" y="2872554"/>
                <a:ext cx="423747" cy="6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 Box 12">
                <a:extLst>
                  <a:ext uri="{FF2B5EF4-FFF2-40B4-BE49-F238E27FC236}">
                    <a16:creationId xmlns:a16="http://schemas.microsoft.com/office/drawing/2014/main" id="{4B5E98C2-2370-6846-8FFD-3B9BD50C8006}"/>
                  </a:ext>
                </a:extLst>
              </p:cNvPr>
              <p:cNvSpPr txBox="1">
                <a:spLocks noChangeArrowheads="1"/>
              </p:cNvSpPr>
              <p:nvPr/>
            </p:nvSpPr>
            <p:spPr bwMode="auto">
              <a:xfrm>
                <a:off x="7402788" y="2710462"/>
                <a:ext cx="55918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R</a:t>
                </a:r>
              </a:p>
            </p:txBody>
          </p:sp>
        </p:grpSp>
      </p:grpSp>
      <p:grpSp>
        <p:nvGrpSpPr>
          <p:cNvPr id="36" name="Group 35">
            <a:extLst>
              <a:ext uri="{FF2B5EF4-FFF2-40B4-BE49-F238E27FC236}">
                <a16:creationId xmlns:a16="http://schemas.microsoft.com/office/drawing/2014/main" id="{2F392E7F-83D0-234C-A04C-71BAD4274A31}"/>
              </a:ext>
            </a:extLst>
          </p:cNvPr>
          <p:cNvGrpSpPr/>
          <p:nvPr/>
        </p:nvGrpSpPr>
        <p:grpSpPr>
          <a:xfrm>
            <a:off x="6896722" y="3520658"/>
            <a:ext cx="2249487" cy="673654"/>
            <a:chOff x="6896722" y="3520658"/>
            <a:chExt cx="2249487" cy="673654"/>
          </a:xfrm>
        </p:grpSpPr>
        <p:sp>
          <p:nvSpPr>
            <p:cNvPr id="91" name="Line 21">
              <a:extLst>
                <a:ext uri="{FF2B5EF4-FFF2-40B4-BE49-F238E27FC236}">
                  <a16:creationId xmlns:a16="http://schemas.microsoft.com/office/drawing/2014/main" id="{776730E8-9459-E447-B35A-39C21DFB4D8E}"/>
                </a:ext>
              </a:extLst>
            </p:cNvPr>
            <p:cNvSpPr>
              <a:spLocks noChangeShapeType="1"/>
            </p:cNvSpPr>
            <p:nvPr/>
          </p:nvSpPr>
          <p:spPr bwMode="auto">
            <a:xfrm>
              <a:off x="6896722" y="3882957"/>
              <a:ext cx="2249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38" name="Group 137">
              <a:extLst>
                <a:ext uri="{FF2B5EF4-FFF2-40B4-BE49-F238E27FC236}">
                  <a16:creationId xmlns:a16="http://schemas.microsoft.com/office/drawing/2014/main" id="{20153732-5F65-8143-8064-BCA70395D4ED}"/>
                </a:ext>
              </a:extLst>
            </p:cNvPr>
            <p:cNvGrpSpPr/>
            <p:nvPr/>
          </p:nvGrpSpPr>
          <p:grpSpPr>
            <a:xfrm>
              <a:off x="7507355" y="3520658"/>
              <a:ext cx="675861" cy="673654"/>
              <a:chOff x="10747511" y="2997198"/>
              <a:chExt cx="675861" cy="673654"/>
            </a:xfrm>
          </p:grpSpPr>
          <p:sp>
            <p:nvSpPr>
              <p:cNvPr id="139" name="Rectangle 138">
                <a:extLst>
                  <a:ext uri="{FF2B5EF4-FFF2-40B4-BE49-F238E27FC236}">
                    <a16:creationId xmlns:a16="http://schemas.microsoft.com/office/drawing/2014/main" id="{49A50E8E-DC4B-E442-9F99-02CD32E20F61}"/>
                  </a:ext>
                </a:extLst>
              </p:cNvPr>
              <p:cNvSpPr/>
              <p:nvPr/>
            </p:nvSpPr>
            <p:spPr>
              <a:xfrm>
                <a:off x="10747511" y="3305865"/>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ext Box 15">
                <a:extLst>
                  <a:ext uri="{FF2B5EF4-FFF2-40B4-BE49-F238E27FC236}">
                    <a16:creationId xmlns:a16="http://schemas.microsoft.com/office/drawing/2014/main" id="{AFB8B5B3-D1B4-6642-981D-8D71DFE13FC3}"/>
                  </a:ext>
                </a:extLst>
              </p:cNvPr>
              <p:cNvSpPr txBox="1">
                <a:spLocks noChangeArrowheads="1"/>
              </p:cNvSpPr>
              <p:nvPr/>
            </p:nvSpPr>
            <p:spPr bwMode="auto">
              <a:xfrm>
                <a:off x="10906608" y="3270801"/>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41" name="Text Box 17">
                <a:extLst>
                  <a:ext uri="{FF2B5EF4-FFF2-40B4-BE49-F238E27FC236}">
                    <a16:creationId xmlns:a16="http://schemas.microsoft.com/office/drawing/2014/main" id="{90FDA7C9-CFD5-0A44-96CB-E6E570ED9696}"/>
                  </a:ext>
                </a:extLst>
              </p:cNvPr>
              <p:cNvSpPr txBox="1">
                <a:spLocks noChangeArrowheads="1"/>
              </p:cNvSpPr>
              <p:nvPr/>
            </p:nvSpPr>
            <p:spPr bwMode="auto">
              <a:xfrm>
                <a:off x="10757961" y="3142972"/>
                <a:ext cx="4331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a:t>
                </a:r>
              </a:p>
            </p:txBody>
          </p:sp>
          <p:sp>
            <p:nvSpPr>
              <p:cNvPr id="142" name="Text Box 18">
                <a:extLst>
                  <a:ext uri="{FF2B5EF4-FFF2-40B4-BE49-F238E27FC236}">
                    <a16:creationId xmlns:a16="http://schemas.microsoft.com/office/drawing/2014/main" id="{6C888B49-426C-1C44-BB59-FEB6759DA593}"/>
                  </a:ext>
                </a:extLst>
              </p:cNvPr>
              <p:cNvSpPr txBox="1">
                <a:spLocks noChangeArrowheads="1"/>
              </p:cNvSpPr>
              <p:nvPr/>
            </p:nvSpPr>
            <p:spPr bwMode="auto">
              <a:xfrm>
                <a:off x="10889856" y="2997198"/>
                <a:ext cx="3129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14" name="Group 13">
            <a:extLst>
              <a:ext uri="{FF2B5EF4-FFF2-40B4-BE49-F238E27FC236}">
                <a16:creationId xmlns:a16="http://schemas.microsoft.com/office/drawing/2014/main" id="{4DA03911-35CC-7540-9E36-05444D837206}"/>
              </a:ext>
            </a:extLst>
          </p:cNvPr>
          <p:cNvGrpSpPr/>
          <p:nvPr/>
        </p:nvGrpSpPr>
        <p:grpSpPr>
          <a:xfrm>
            <a:off x="9501810" y="3697355"/>
            <a:ext cx="1888432" cy="1211428"/>
            <a:chOff x="9448801" y="3644347"/>
            <a:chExt cx="1888432" cy="1211428"/>
          </a:xfrm>
        </p:grpSpPr>
        <p:sp>
          <p:nvSpPr>
            <p:cNvPr id="149" name="Rectangle 148">
              <a:extLst>
                <a:ext uri="{FF2B5EF4-FFF2-40B4-BE49-F238E27FC236}">
                  <a16:creationId xmlns:a16="http://schemas.microsoft.com/office/drawing/2014/main" id="{1848FFE3-83C4-6042-96A6-D346EA18C45A}"/>
                </a:ext>
              </a:extLst>
            </p:cNvPr>
            <p:cNvSpPr/>
            <p:nvPr/>
          </p:nvSpPr>
          <p:spPr>
            <a:xfrm>
              <a:off x="10661372" y="3802821"/>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06B6F46-9DE5-A246-8551-1F8B349C8CBB}"/>
                </a:ext>
              </a:extLst>
            </p:cNvPr>
            <p:cNvGrpSpPr/>
            <p:nvPr/>
          </p:nvGrpSpPr>
          <p:grpSpPr>
            <a:xfrm>
              <a:off x="9475303" y="3785702"/>
              <a:ext cx="1713735" cy="680280"/>
              <a:chOff x="9753598" y="4050745"/>
              <a:chExt cx="1713735" cy="680280"/>
            </a:xfrm>
          </p:grpSpPr>
          <p:grpSp>
            <p:nvGrpSpPr>
              <p:cNvPr id="143" name="Group 142">
                <a:extLst>
                  <a:ext uri="{FF2B5EF4-FFF2-40B4-BE49-F238E27FC236}">
                    <a16:creationId xmlns:a16="http://schemas.microsoft.com/office/drawing/2014/main" id="{38AA7B51-AD55-D24E-9277-AE28406704AD}"/>
                  </a:ext>
                </a:extLst>
              </p:cNvPr>
              <p:cNvGrpSpPr/>
              <p:nvPr/>
            </p:nvGrpSpPr>
            <p:grpSpPr>
              <a:xfrm>
                <a:off x="9753598" y="4057371"/>
                <a:ext cx="675861" cy="673654"/>
                <a:chOff x="10747511" y="2997198"/>
                <a:chExt cx="675861" cy="673654"/>
              </a:xfrm>
            </p:grpSpPr>
            <p:sp>
              <p:nvSpPr>
                <p:cNvPr id="144" name="Rectangle 143">
                  <a:extLst>
                    <a:ext uri="{FF2B5EF4-FFF2-40B4-BE49-F238E27FC236}">
                      <a16:creationId xmlns:a16="http://schemas.microsoft.com/office/drawing/2014/main" id="{76F87967-B4C9-D343-9F6C-7DB93BDA72B3}"/>
                    </a:ext>
                  </a:extLst>
                </p:cNvPr>
                <p:cNvSpPr/>
                <p:nvPr/>
              </p:nvSpPr>
              <p:spPr>
                <a:xfrm>
                  <a:off x="10747511" y="3305865"/>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 Box 15">
                  <a:extLst>
                    <a:ext uri="{FF2B5EF4-FFF2-40B4-BE49-F238E27FC236}">
                      <a16:creationId xmlns:a16="http://schemas.microsoft.com/office/drawing/2014/main" id="{4EC6D1DA-03C0-8E4C-A263-C5FCDD99B2A7}"/>
                    </a:ext>
                  </a:extLst>
                </p:cNvPr>
                <p:cNvSpPr txBox="1">
                  <a:spLocks noChangeArrowheads="1"/>
                </p:cNvSpPr>
                <p:nvPr/>
              </p:nvSpPr>
              <p:spPr bwMode="auto">
                <a:xfrm>
                  <a:off x="10906608" y="3270801"/>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46" name="Text Box 17">
                  <a:extLst>
                    <a:ext uri="{FF2B5EF4-FFF2-40B4-BE49-F238E27FC236}">
                      <a16:creationId xmlns:a16="http://schemas.microsoft.com/office/drawing/2014/main" id="{34BF5362-E8D7-AC44-8ABC-D7C8302EC5ED}"/>
                    </a:ext>
                  </a:extLst>
                </p:cNvPr>
                <p:cNvSpPr txBox="1">
                  <a:spLocks noChangeArrowheads="1"/>
                </p:cNvSpPr>
                <p:nvPr/>
              </p:nvSpPr>
              <p:spPr bwMode="auto">
                <a:xfrm>
                  <a:off x="10757961" y="3142972"/>
                  <a:ext cx="4331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a:t>
                  </a:r>
                </a:p>
              </p:txBody>
            </p:sp>
            <p:sp>
              <p:nvSpPr>
                <p:cNvPr id="147" name="Text Box 18">
                  <a:extLst>
                    <a:ext uri="{FF2B5EF4-FFF2-40B4-BE49-F238E27FC236}">
                      <a16:creationId xmlns:a16="http://schemas.microsoft.com/office/drawing/2014/main" id="{0AEE8AEA-5E6B-9644-BA42-2D69FB60B8F3}"/>
                    </a:ext>
                  </a:extLst>
                </p:cNvPr>
                <p:cNvSpPr txBox="1">
                  <a:spLocks noChangeArrowheads="1"/>
                </p:cNvSpPr>
                <p:nvPr/>
              </p:nvSpPr>
              <p:spPr bwMode="auto">
                <a:xfrm>
                  <a:off x="10889856" y="2997198"/>
                  <a:ext cx="3129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sp>
            <p:nvSpPr>
              <p:cNvPr id="151" name="Text Box 17">
                <a:extLst>
                  <a:ext uri="{FF2B5EF4-FFF2-40B4-BE49-F238E27FC236}">
                    <a16:creationId xmlns:a16="http://schemas.microsoft.com/office/drawing/2014/main" id="{FA08C967-2B3C-D347-93CB-444CA8DF7FC6}"/>
                  </a:ext>
                </a:extLst>
              </p:cNvPr>
              <p:cNvSpPr txBox="1">
                <a:spLocks noChangeArrowheads="1"/>
              </p:cNvSpPr>
              <p:nvPr/>
            </p:nvSpPr>
            <p:spPr bwMode="auto">
              <a:xfrm>
                <a:off x="10017897" y="4171890"/>
                <a:ext cx="144943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(R)) =  R,</a:t>
                </a:r>
              </a:p>
            </p:txBody>
          </p:sp>
          <p:grpSp>
            <p:nvGrpSpPr>
              <p:cNvPr id="11" name="Group 10">
                <a:extLst>
                  <a:ext uri="{FF2B5EF4-FFF2-40B4-BE49-F238E27FC236}">
                    <a16:creationId xmlns:a16="http://schemas.microsoft.com/office/drawing/2014/main" id="{660BFD7D-B5AE-8D4B-BC26-F96EFD5F3CA4}"/>
                  </a:ext>
                </a:extLst>
              </p:cNvPr>
              <p:cNvGrpSpPr/>
              <p:nvPr/>
            </p:nvGrpSpPr>
            <p:grpSpPr>
              <a:xfrm>
                <a:off x="10303635" y="4050745"/>
                <a:ext cx="309563" cy="673654"/>
                <a:chOff x="10820469" y="3494154"/>
                <a:chExt cx="309563" cy="673654"/>
              </a:xfrm>
            </p:grpSpPr>
            <p:sp>
              <p:nvSpPr>
                <p:cNvPr id="150" name="Text Box 15">
                  <a:extLst>
                    <a:ext uri="{FF2B5EF4-FFF2-40B4-BE49-F238E27FC236}">
                      <a16:creationId xmlns:a16="http://schemas.microsoft.com/office/drawing/2014/main" id="{BC7FE57C-4528-AC48-9333-5717C819722C}"/>
                    </a:ext>
                  </a:extLst>
                </p:cNvPr>
                <p:cNvSpPr txBox="1">
                  <a:spLocks noChangeArrowheads="1"/>
                </p:cNvSpPr>
                <p:nvPr/>
              </p:nvSpPr>
              <p:spPr bwMode="auto">
                <a:xfrm>
                  <a:off x="10820469" y="3767757"/>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52" name="Text Box 18">
                  <a:extLst>
                    <a:ext uri="{FF2B5EF4-FFF2-40B4-BE49-F238E27FC236}">
                      <a16:creationId xmlns:a16="http://schemas.microsoft.com/office/drawing/2014/main" id="{FA1EFA76-21B9-B948-8E78-36FF1C662DF5}"/>
                    </a:ext>
                  </a:extLst>
                </p:cNvPr>
                <p:cNvSpPr txBox="1">
                  <a:spLocks noChangeArrowheads="1"/>
                </p:cNvSpPr>
                <p:nvPr/>
              </p:nvSpPr>
              <p:spPr bwMode="auto">
                <a:xfrm>
                  <a:off x="10828408" y="3494154"/>
                  <a:ext cx="263525"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sp>
          <p:nvSpPr>
            <p:cNvPr id="13" name="TextBox 12">
              <a:extLst>
                <a:ext uri="{FF2B5EF4-FFF2-40B4-BE49-F238E27FC236}">
                  <a16:creationId xmlns:a16="http://schemas.microsoft.com/office/drawing/2014/main" id="{5E67E0C2-A681-6745-AF69-A6AAE1C3E55E}"/>
                </a:ext>
              </a:extLst>
            </p:cNvPr>
            <p:cNvSpPr txBox="1"/>
            <p:nvPr/>
          </p:nvSpPr>
          <p:spPr>
            <a:xfrm>
              <a:off x="9448801" y="3644347"/>
              <a:ext cx="1531573" cy="369332"/>
            </a:xfrm>
            <a:prstGeom prst="rect">
              <a:avLst/>
            </a:prstGeom>
            <a:noFill/>
          </p:spPr>
          <p:txBody>
            <a:bodyPr wrap="none" rtlCol="0">
              <a:spAutoFit/>
            </a:bodyPr>
            <a:lstStyle/>
            <a:p>
              <a:r>
                <a:rPr lang="en-US" dirty="0"/>
                <a:t>Bob computes</a:t>
              </a:r>
            </a:p>
          </p:txBody>
        </p:sp>
        <p:sp>
          <p:nvSpPr>
            <p:cNvPr id="153" name="TextBox 152">
              <a:extLst>
                <a:ext uri="{FF2B5EF4-FFF2-40B4-BE49-F238E27FC236}">
                  <a16:creationId xmlns:a16="http://schemas.microsoft.com/office/drawing/2014/main" id="{6DF933CB-CA39-3147-98C2-BB61A3EB04BC}"/>
                </a:ext>
              </a:extLst>
            </p:cNvPr>
            <p:cNvSpPr txBox="1"/>
            <p:nvPr/>
          </p:nvSpPr>
          <p:spPr>
            <a:xfrm>
              <a:off x="9455426" y="4314729"/>
              <a:ext cx="1822174" cy="541046"/>
            </a:xfrm>
            <a:prstGeom prst="rect">
              <a:avLst/>
            </a:prstGeom>
            <a:noFill/>
          </p:spPr>
          <p:txBody>
            <a:bodyPr wrap="square" rtlCol="0">
              <a:spAutoFit/>
            </a:bodyPr>
            <a:lstStyle/>
            <a:p>
              <a:pPr>
                <a:lnSpc>
                  <a:spcPct val="80000"/>
                </a:lnSpc>
              </a:pPr>
              <a:r>
                <a:rPr lang="en-US" dirty="0"/>
                <a:t>authenticating</a:t>
              </a:r>
            </a:p>
            <a:p>
              <a:pPr>
                <a:lnSpc>
                  <a:spcPct val="80000"/>
                </a:lnSpc>
              </a:pPr>
              <a:r>
                <a:rPr lang="en-US" dirty="0"/>
                <a:t>Trudy as Alice</a:t>
              </a:r>
            </a:p>
          </p:txBody>
        </p:sp>
      </p:grpSp>
      <p:sp>
        <p:nvSpPr>
          <p:cNvPr id="15" name="Rectangle 14">
            <a:extLst>
              <a:ext uri="{FF2B5EF4-FFF2-40B4-BE49-F238E27FC236}">
                <a16:creationId xmlns:a16="http://schemas.microsoft.com/office/drawing/2014/main" id="{60FBBC21-85F1-2445-8B4A-BDBCF8170CA8}"/>
              </a:ext>
            </a:extLst>
          </p:cNvPr>
          <p:cNvSpPr/>
          <p:nvPr/>
        </p:nvSpPr>
        <p:spPr>
          <a:xfrm>
            <a:off x="3538330" y="3472069"/>
            <a:ext cx="238539" cy="145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ECD2AD64-FCE1-484A-8CD8-9195FB878672}"/>
              </a:ext>
            </a:extLst>
          </p:cNvPr>
          <p:cNvGrpSpPr/>
          <p:nvPr/>
        </p:nvGrpSpPr>
        <p:grpSpPr>
          <a:xfrm>
            <a:off x="2221395" y="3318428"/>
            <a:ext cx="2480297" cy="400110"/>
            <a:chOff x="2221395" y="3318428"/>
            <a:chExt cx="2480297" cy="400110"/>
          </a:xfrm>
        </p:grpSpPr>
        <p:sp>
          <p:nvSpPr>
            <p:cNvPr id="97" name="Line 27">
              <a:extLst>
                <a:ext uri="{FF2B5EF4-FFF2-40B4-BE49-F238E27FC236}">
                  <a16:creationId xmlns:a16="http://schemas.microsoft.com/office/drawing/2014/main" id="{9984F3ED-2918-3344-B6C5-159D486AEBA7}"/>
                </a:ext>
              </a:extLst>
            </p:cNvPr>
            <p:cNvSpPr>
              <a:spLocks noChangeShapeType="1"/>
            </p:cNvSpPr>
            <p:nvPr/>
          </p:nvSpPr>
          <p:spPr bwMode="auto">
            <a:xfrm flipH="1">
              <a:off x="2221395" y="3390832"/>
              <a:ext cx="2480297" cy="3218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136" name="Text Box 66">
              <a:extLst>
                <a:ext uri="{FF2B5EF4-FFF2-40B4-BE49-F238E27FC236}">
                  <a16:creationId xmlns:a16="http://schemas.microsoft.com/office/drawing/2014/main" id="{6AA1B550-D423-7A47-9CFF-A7D87F12F83C}"/>
                </a:ext>
              </a:extLst>
            </p:cNvPr>
            <p:cNvSpPr txBox="1">
              <a:spLocks noChangeArrowheads="1"/>
            </p:cNvSpPr>
            <p:nvPr/>
          </p:nvSpPr>
          <p:spPr bwMode="auto">
            <a:xfrm>
              <a:off x="3497192" y="3318428"/>
              <a:ext cx="32412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R</a:t>
              </a:r>
            </a:p>
          </p:txBody>
        </p:sp>
      </p:grpSp>
      <p:grpSp>
        <p:nvGrpSpPr>
          <p:cNvPr id="38" name="Group 37">
            <a:extLst>
              <a:ext uri="{FF2B5EF4-FFF2-40B4-BE49-F238E27FC236}">
                <a16:creationId xmlns:a16="http://schemas.microsoft.com/office/drawing/2014/main" id="{1566B28C-8D8F-F441-9A23-B17C74DD53D0}"/>
              </a:ext>
            </a:extLst>
          </p:cNvPr>
          <p:cNvGrpSpPr/>
          <p:nvPr/>
        </p:nvGrpSpPr>
        <p:grpSpPr>
          <a:xfrm>
            <a:off x="2221395" y="3479799"/>
            <a:ext cx="2593009" cy="673713"/>
            <a:chOff x="2221395" y="3479799"/>
            <a:chExt cx="2593009" cy="673713"/>
          </a:xfrm>
        </p:grpSpPr>
        <p:sp>
          <p:nvSpPr>
            <p:cNvPr id="98" name="Line 28">
              <a:extLst>
                <a:ext uri="{FF2B5EF4-FFF2-40B4-BE49-F238E27FC236}">
                  <a16:creationId xmlns:a16="http://schemas.microsoft.com/office/drawing/2014/main" id="{EE318889-5B02-7949-9701-DA4074646051}"/>
                </a:ext>
              </a:extLst>
            </p:cNvPr>
            <p:cNvSpPr>
              <a:spLocks noChangeShapeType="1"/>
            </p:cNvSpPr>
            <p:nvPr/>
          </p:nvSpPr>
          <p:spPr bwMode="auto">
            <a:xfrm>
              <a:off x="2221395" y="3840094"/>
              <a:ext cx="259300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6" name="Group 15">
              <a:extLst>
                <a:ext uri="{FF2B5EF4-FFF2-40B4-BE49-F238E27FC236}">
                  <a16:creationId xmlns:a16="http://schemas.microsoft.com/office/drawing/2014/main" id="{3DCDE299-3FF6-EA43-9F54-4F4D7B7A96D5}"/>
                </a:ext>
              </a:extLst>
            </p:cNvPr>
            <p:cNvGrpSpPr/>
            <p:nvPr/>
          </p:nvGrpSpPr>
          <p:grpSpPr>
            <a:xfrm>
              <a:off x="3351764" y="3479799"/>
              <a:ext cx="787400" cy="673713"/>
              <a:chOff x="992878" y="4235173"/>
              <a:chExt cx="787400" cy="673713"/>
            </a:xfrm>
          </p:grpSpPr>
          <p:sp>
            <p:nvSpPr>
              <p:cNvPr id="155" name="Rectangle 154">
                <a:extLst>
                  <a:ext uri="{FF2B5EF4-FFF2-40B4-BE49-F238E27FC236}">
                    <a16:creationId xmlns:a16="http://schemas.microsoft.com/office/drawing/2014/main" id="{9457704C-5356-664F-925C-1F727AA467BC}"/>
                  </a:ext>
                </a:extLst>
              </p:cNvPr>
              <p:cNvSpPr/>
              <p:nvPr/>
            </p:nvSpPr>
            <p:spPr>
              <a:xfrm>
                <a:off x="1000537" y="4543840"/>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 Box 15">
                <a:extLst>
                  <a:ext uri="{FF2B5EF4-FFF2-40B4-BE49-F238E27FC236}">
                    <a16:creationId xmlns:a16="http://schemas.microsoft.com/office/drawing/2014/main" id="{B390E741-67F5-A44D-B50F-BCF5D21E4564}"/>
                  </a:ext>
                </a:extLst>
              </p:cNvPr>
              <p:cNvSpPr txBox="1">
                <a:spLocks noChangeArrowheads="1"/>
              </p:cNvSpPr>
              <p:nvPr/>
            </p:nvSpPr>
            <p:spPr bwMode="auto">
              <a:xfrm>
                <a:off x="1147543" y="4508776"/>
                <a:ext cx="33374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sp>
            <p:nvSpPr>
              <p:cNvPr id="157" name="Text Box 17">
                <a:extLst>
                  <a:ext uri="{FF2B5EF4-FFF2-40B4-BE49-F238E27FC236}">
                    <a16:creationId xmlns:a16="http://schemas.microsoft.com/office/drawing/2014/main" id="{F7C9D543-5B67-BE43-915D-12D41196FF0B}"/>
                  </a:ext>
                </a:extLst>
              </p:cNvPr>
              <p:cNvSpPr txBox="1">
                <a:spLocks noChangeArrowheads="1"/>
              </p:cNvSpPr>
              <p:nvPr/>
            </p:nvSpPr>
            <p:spPr bwMode="auto">
              <a:xfrm>
                <a:off x="992878" y="4380947"/>
                <a:ext cx="787400"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(R)</a:t>
                </a:r>
              </a:p>
            </p:txBody>
          </p:sp>
          <p:sp>
            <p:nvSpPr>
              <p:cNvPr id="158" name="Text Box 18">
                <a:extLst>
                  <a:ext uri="{FF2B5EF4-FFF2-40B4-BE49-F238E27FC236}">
                    <a16:creationId xmlns:a16="http://schemas.microsoft.com/office/drawing/2014/main" id="{5B8DB431-29F0-AB41-8246-D94EA76902B5}"/>
                  </a:ext>
                </a:extLst>
              </p:cNvPr>
              <p:cNvSpPr txBox="1">
                <a:spLocks noChangeArrowheads="1"/>
              </p:cNvSpPr>
              <p:nvPr/>
            </p:nvSpPr>
            <p:spPr bwMode="auto">
              <a:xfrm>
                <a:off x="1167573" y="4235173"/>
                <a:ext cx="263525"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40" name="Group 39">
            <a:extLst>
              <a:ext uri="{FF2B5EF4-FFF2-40B4-BE49-F238E27FC236}">
                <a16:creationId xmlns:a16="http://schemas.microsoft.com/office/drawing/2014/main" id="{8FB5C290-2EFF-0A4D-B746-B484522AB717}"/>
              </a:ext>
            </a:extLst>
          </p:cNvPr>
          <p:cNvGrpSpPr/>
          <p:nvPr/>
        </p:nvGrpSpPr>
        <p:grpSpPr>
          <a:xfrm>
            <a:off x="2221395" y="4168883"/>
            <a:ext cx="2661272" cy="673713"/>
            <a:chOff x="2221395" y="4168883"/>
            <a:chExt cx="2661272" cy="673713"/>
          </a:xfrm>
        </p:grpSpPr>
        <p:sp>
          <p:nvSpPr>
            <p:cNvPr id="106" name="Line 36">
              <a:extLst>
                <a:ext uri="{FF2B5EF4-FFF2-40B4-BE49-F238E27FC236}">
                  <a16:creationId xmlns:a16="http://schemas.microsoft.com/office/drawing/2014/main" id="{160F22D0-47F2-5349-85F9-D489A964C5EE}"/>
                </a:ext>
              </a:extLst>
            </p:cNvPr>
            <p:cNvSpPr>
              <a:spLocks noChangeShapeType="1"/>
            </p:cNvSpPr>
            <p:nvPr/>
          </p:nvSpPr>
          <p:spPr bwMode="auto">
            <a:xfrm>
              <a:off x="2221395" y="4527482"/>
              <a:ext cx="2661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8" name="Group 17">
              <a:extLst>
                <a:ext uri="{FF2B5EF4-FFF2-40B4-BE49-F238E27FC236}">
                  <a16:creationId xmlns:a16="http://schemas.microsoft.com/office/drawing/2014/main" id="{C591770F-038E-CD44-B111-C45F73AD7788}"/>
                </a:ext>
              </a:extLst>
            </p:cNvPr>
            <p:cNvGrpSpPr/>
            <p:nvPr/>
          </p:nvGrpSpPr>
          <p:grpSpPr>
            <a:xfrm>
              <a:off x="3366050" y="4168883"/>
              <a:ext cx="675861" cy="673713"/>
              <a:chOff x="1842051" y="4335667"/>
              <a:chExt cx="675861" cy="673713"/>
            </a:xfrm>
          </p:grpSpPr>
          <p:sp>
            <p:nvSpPr>
              <p:cNvPr id="160" name="Rectangle 159">
                <a:extLst>
                  <a:ext uri="{FF2B5EF4-FFF2-40B4-BE49-F238E27FC236}">
                    <a16:creationId xmlns:a16="http://schemas.microsoft.com/office/drawing/2014/main" id="{E1E0E169-9AA2-8C40-A9FD-9CB2C10143A7}"/>
                  </a:ext>
                </a:extLst>
              </p:cNvPr>
              <p:cNvSpPr/>
              <p:nvPr/>
            </p:nvSpPr>
            <p:spPr>
              <a:xfrm>
                <a:off x="1842051" y="4644334"/>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 Box 17">
                <a:extLst>
                  <a:ext uri="{FF2B5EF4-FFF2-40B4-BE49-F238E27FC236}">
                    <a16:creationId xmlns:a16="http://schemas.microsoft.com/office/drawing/2014/main" id="{5E1A5670-A8F3-194B-8712-4A445EDF450E}"/>
                  </a:ext>
                </a:extLst>
              </p:cNvPr>
              <p:cNvSpPr txBox="1">
                <a:spLocks noChangeArrowheads="1"/>
              </p:cNvSpPr>
              <p:nvPr/>
            </p:nvSpPr>
            <p:spPr bwMode="auto">
              <a:xfrm>
                <a:off x="1852501" y="4481441"/>
                <a:ext cx="4331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a:t>
                </a:r>
              </a:p>
            </p:txBody>
          </p:sp>
          <p:sp>
            <p:nvSpPr>
              <p:cNvPr id="163" name="Text Box 18">
                <a:extLst>
                  <a:ext uri="{FF2B5EF4-FFF2-40B4-BE49-F238E27FC236}">
                    <a16:creationId xmlns:a16="http://schemas.microsoft.com/office/drawing/2014/main" id="{F08DB7BD-7A90-7B4C-A0AB-13AF0F4EBF5E}"/>
                  </a:ext>
                </a:extLst>
              </p:cNvPr>
              <p:cNvSpPr txBox="1">
                <a:spLocks noChangeArrowheads="1"/>
              </p:cNvSpPr>
              <p:nvPr/>
            </p:nvSpPr>
            <p:spPr bwMode="auto">
              <a:xfrm>
                <a:off x="1984396" y="4335667"/>
                <a:ext cx="3129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61" name="Text Box 15">
                <a:extLst>
                  <a:ext uri="{FF2B5EF4-FFF2-40B4-BE49-F238E27FC236}">
                    <a16:creationId xmlns:a16="http://schemas.microsoft.com/office/drawing/2014/main" id="{7BBB5E8A-E5DC-4C45-9F1E-3C6C0299AC55}"/>
                  </a:ext>
                </a:extLst>
              </p:cNvPr>
              <p:cNvSpPr txBox="1">
                <a:spLocks noChangeArrowheads="1"/>
              </p:cNvSpPr>
              <p:nvPr/>
            </p:nvSpPr>
            <p:spPr bwMode="auto">
              <a:xfrm>
                <a:off x="1989057" y="4609270"/>
                <a:ext cx="33374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grpSp>
      </p:grpSp>
      <p:sp>
        <p:nvSpPr>
          <p:cNvPr id="19" name="Rectangle 18">
            <a:extLst>
              <a:ext uri="{FF2B5EF4-FFF2-40B4-BE49-F238E27FC236}">
                <a16:creationId xmlns:a16="http://schemas.microsoft.com/office/drawing/2014/main" id="{6CEF5E74-1462-2240-98D6-0DFCF9C484FF}"/>
              </a:ext>
            </a:extLst>
          </p:cNvPr>
          <p:cNvSpPr/>
          <p:nvPr/>
        </p:nvSpPr>
        <p:spPr>
          <a:xfrm>
            <a:off x="7580243" y="5009322"/>
            <a:ext cx="821635" cy="172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7CF55DB-F502-994B-93E8-DD80E269A29E}"/>
              </a:ext>
            </a:extLst>
          </p:cNvPr>
          <p:cNvGrpSpPr/>
          <p:nvPr/>
        </p:nvGrpSpPr>
        <p:grpSpPr>
          <a:xfrm>
            <a:off x="6941172" y="4727161"/>
            <a:ext cx="2168525" cy="711199"/>
            <a:chOff x="6941172" y="4727161"/>
            <a:chExt cx="2168525" cy="711199"/>
          </a:xfrm>
        </p:grpSpPr>
        <p:sp>
          <p:nvSpPr>
            <p:cNvPr id="112" name="Line 42">
              <a:extLst>
                <a:ext uri="{FF2B5EF4-FFF2-40B4-BE49-F238E27FC236}">
                  <a16:creationId xmlns:a16="http://schemas.microsoft.com/office/drawing/2014/main" id="{AE6F24D0-6C87-5E4E-A619-24CDBA038F42}"/>
                </a:ext>
              </a:extLst>
            </p:cNvPr>
            <p:cNvSpPr>
              <a:spLocks noChangeShapeType="1"/>
            </p:cNvSpPr>
            <p:nvPr/>
          </p:nvSpPr>
          <p:spPr bwMode="auto">
            <a:xfrm flipH="1" flipV="1">
              <a:off x="6941172" y="5117202"/>
              <a:ext cx="216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13" name="Group 43">
              <a:extLst>
                <a:ext uri="{FF2B5EF4-FFF2-40B4-BE49-F238E27FC236}">
                  <a16:creationId xmlns:a16="http://schemas.microsoft.com/office/drawing/2014/main" id="{31A37FFA-B2FB-7E4D-A06F-68C6898002E8}"/>
                </a:ext>
              </a:extLst>
            </p:cNvPr>
            <p:cNvGrpSpPr>
              <a:grpSpLocks/>
            </p:cNvGrpSpPr>
            <p:nvPr/>
          </p:nvGrpSpPr>
          <p:grpSpPr bwMode="auto">
            <a:xfrm>
              <a:off x="7563472" y="4727161"/>
              <a:ext cx="852488" cy="711199"/>
              <a:chOff x="3677" y="3430"/>
              <a:chExt cx="537" cy="448"/>
            </a:xfrm>
          </p:grpSpPr>
          <p:sp>
            <p:nvSpPr>
              <p:cNvPr id="115" name="Text Box 45">
                <a:extLst>
                  <a:ext uri="{FF2B5EF4-FFF2-40B4-BE49-F238E27FC236}">
                    <a16:creationId xmlns:a16="http://schemas.microsoft.com/office/drawing/2014/main" id="{85D4A2E7-81C1-A64B-BC82-9DB7F4821375}"/>
                  </a:ext>
                </a:extLst>
              </p:cNvPr>
              <p:cNvSpPr txBox="1">
                <a:spLocks noChangeArrowheads="1"/>
              </p:cNvSpPr>
              <p:nvPr/>
            </p:nvSpPr>
            <p:spPr bwMode="auto">
              <a:xfrm>
                <a:off x="3677" y="3540"/>
                <a:ext cx="53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(m)</a:t>
                </a:r>
              </a:p>
            </p:txBody>
          </p:sp>
          <p:sp>
            <p:nvSpPr>
              <p:cNvPr id="116" name="Text Box 46">
                <a:extLst>
                  <a:ext uri="{FF2B5EF4-FFF2-40B4-BE49-F238E27FC236}">
                    <a16:creationId xmlns:a16="http://schemas.microsoft.com/office/drawing/2014/main" id="{F94D5314-084A-054E-BECC-861CAED9361C}"/>
                  </a:ext>
                </a:extLst>
              </p:cNvPr>
              <p:cNvSpPr txBox="1">
                <a:spLocks noChangeArrowheads="1"/>
              </p:cNvSpPr>
              <p:nvPr/>
            </p:nvSpPr>
            <p:spPr bwMode="auto">
              <a:xfrm>
                <a:off x="3728" y="3430"/>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14" name="Text Box 44">
                <a:extLst>
                  <a:ext uri="{FF2B5EF4-FFF2-40B4-BE49-F238E27FC236}">
                    <a16:creationId xmlns:a16="http://schemas.microsoft.com/office/drawing/2014/main" id="{5A99CC24-85CA-9C4A-A4D0-6DF9B6779A30}"/>
                  </a:ext>
                </a:extLst>
              </p:cNvPr>
              <p:cNvSpPr txBox="1">
                <a:spLocks noChangeArrowheads="1"/>
              </p:cNvSpPr>
              <p:nvPr/>
            </p:nvSpPr>
            <p:spPr bwMode="auto">
              <a:xfrm>
                <a:off x="3783" y="3626"/>
                <a:ext cx="1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grpSp>
      </p:grpSp>
      <p:sp>
        <p:nvSpPr>
          <p:cNvPr id="20" name="TextBox 19">
            <a:extLst>
              <a:ext uri="{FF2B5EF4-FFF2-40B4-BE49-F238E27FC236}">
                <a16:creationId xmlns:a16="http://schemas.microsoft.com/office/drawing/2014/main" id="{8F94631E-57F4-4948-8245-56E604BD3B2E}"/>
              </a:ext>
            </a:extLst>
          </p:cNvPr>
          <p:cNvSpPr txBox="1"/>
          <p:nvPr/>
        </p:nvSpPr>
        <p:spPr>
          <a:xfrm>
            <a:off x="9258693" y="4982817"/>
            <a:ext cx="2217690" cy="541046"/>
          </a:xfrm>
          <a:prstGeom prst="rect">
            <a:avLst/>
          </a:prstGeom>
          <a:noFill/>
        </p:spPr>
        <p:txBody>
          <a:bodyPr wrap="square" rtlCol="0">
            <a:spAutoFit/>
          </a:bodyPr>
          <a:lstStyle/>
          <a:p>
            <a:pPr>
              <a:lnSpc>
                <a:spcPct val="80000"/>
              </a:lnSpc>
            </a:pPr>
            <a:r>
              <a:rPr lang="en-US" dirty="0"/>
              <a:t>Bob sends a personal message, m to Alice</a:t>
            </a:r>
          </a:p>
        </p:txBody>
      </p:sp>
      <p:grpSp>
        <p:nvGrpSpPr>
          <p:cNvPr id="167" name="Group 166">
            <a:extLst>
              <a:ext uri="{FF2B5EF4-FFF2-40B4-BE49-F238E27FC236}">
                <a16:creationId xmlns:a16="http://schemas.microsoft.com/office/drawing/2014/main" id="{BA09B8E1-D210-DD47-B517-6459FFB70ED7}"/>
              </a:ext>
            </a:extLst>
          </p:cNvPr>
          <p:cNvGrpSpPr/>
          <p:nvPr/>
        </p:nvGrpSpPr>
        <p:grpSpPr>
          <a:xfrm>
            <a:off x="2601085" y="4921526"/>
            <a:ext cx="2168525" cy="711199"/>
            <a:chOff x="2601085" y="4921526"/>
            <a:chExt cx="2168525" cy="711199"/>
          </a:xfrm>
        </p:grpSpPr>
        <p:sp>
          <p:nvSpPr>
            <p:cNvPr id="164" name="Line 42">
              <a:extLst>
                <a:ext uri="{FF2B5EF4-FFF2-40B4-BE49-F238E27FC236}">
                  <a16:creationId xmlns:a16="http://schemas.microsoft.com/office/drawing/2014/main" id="{27E7CDB9-2DFE-764B-B12F-AEF4FBAB9F60}"/>
                </a:ext>
              </a:extLst>
            </p:cNvPr>
            <p:cNvSpPr>
              <a:spLocks noChangeShapeType="1"/>
            </p:cNvSpPr>
            <p:nvPr/>
          </p:nvSpPr>
          <p:spPr bwMode="auto">
            <a:xfrm flipH="1" flipV="1">
              <a:off x="2601085" y="5367337"/>
              <a:ext cx="216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21" name="Rectangle 20">
              <a:extLst>
                <a:ext uri="{FF2B5EF4-FFF2-40B4-BE49-F238E27FC236}">
                  <a16:creationId xmlns:a16="http://schemas.microsoft.com/office/drawing/2014/main" id="{96D8C8AC-603B-004D-A602-FB5914DF76FB}"/>
                </a:ext>
              </a:extLst>
            </p:cNvPr>
            <p:cNvSpPr/>
            <p:nvPr/>
          </p:nvSpPr>
          <p:spPr>
            <a:xfrm>
              <a:off x="3458817" y="5261113"/>
              <a:ext cx="397566" cy="22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56">
              <a:extLst>
                <a:ext uri="{FF2B5EF4-FFF2-40B4-BE49-F238E27FC236}">
                  <a16:creationId xmlns:a16="http://schemas.microsoft.com/office/drawing/2014/main" id="{0775B4B1-C485-7A46-B09A-3F7499E1DFF6}"/>
                </a:ext>
              </a:extLst>
            </p:cNvPr>
            <p:cNvGrpSpPr>
              <a:grpSpLocks/>
            </p:cNvGrpSpPr>
            <p:nvPr/>
          </p:nvGrpSpPr>
          <p:grpSpPr bwMode="auto">
            <a:xfrm>
              <a:off x="3287372" y="4921526"/>
              <a:ext cx="795338" cy="711199"/>
              <a:chOff x="3694" y="3430"/>
              <a:chExt cx="501" cy="448"/>
            </a:xfrm>
          </p:grpSpPr>
          <p:sp>
            <p:nvSpPr>
              <p:cNvPr id="127" name="Text Box 57">
                <a:extLst>
                  <a:ext uri="{FF2B5EF4-FFF2-40B4-BE49-F238E27FC236}">
                    <a16:creationId xmlns:a16="http://schemas.microsoft.com/office/drawing/2014/main" id="{141B4F19-74AD-1843-A62D-38B5D8A427BC}"/>
                  </a:ext>
                </a:extLst>
              </p:cNvPr>
              <p:cNvSpPr txBox="1">
                <a:spLocks noChangeArrowheads="1"/>
              </p:cNvSpPr>
              <p:nvPr/>
            </p:nvSpPr>
            <p:spPr bwMode="auto">
              <a:xfrm>
                <a:off x="3776" y="3626"/>
                <a:ext cx="21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endParaRPr lang="en-US" sz="2800" dirty="0">
                  <a:solidFill>
                    <a:srgbClr val="C00000"/>
                  </a:solidFill>
                  <a:latin typeface="+mn-lt"/>
                  <a:cs typeface="Arial" charset="0"/>
                </a:endParaRPr>
              </a:p>
            </p:txBody>
          </p:sp>
          <p:sp>
            <p:nvSpPr>
              <p:cNvPr id="128" name="Text Box 58">
                <a:extLst>
                  <a:ext uri="{FF2B5EF4-FFF2-40B4-BE49-F238E27FC236}">
                    <a16:creationId xmlns:a16="http://schemas.microsoft.com/office/drawing/2014/main" id="{9393590E-BC14-9649-B270-972F482604BB}"/>
                  </a:ext>
                </a:extLst>
              </p:cNvPr>
              <p:cNvSpPr txBox="1">
                <a:spLocks noChangeArrowheads="1"/>
              </p:cNvSpPr>
              <p:nvPr/>
            </p:nvSpPr>
            <p:spPr bwMode="auto">
              <a:xfrm>
                <a:off x="3694" y="3540"/>
                <a:ext cx="501"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(m)</a:t>
                </a:r>
              </a:p>
            </p:txBody>
          </p:sp>
          <p:sp>
            <p:nvSpPr>
              <p:cNvPr id="129" name="Text Box 59">
                <a:extLst>
                  <a:ext uri="{FF2B5EF4-FFF2-40B4-BE49-F238E27FC236}">
                    <a16:creationId xmlns:a16="http://schemas.microsoft.com/office/drawing/2014/main" id="{6DBF443F-317F-784F-BD76-C682D68C613C}"/>
                  </a:ext>
                </a:extLst>
              </p:cNvPr>
              <p:cNvSpPr txBox="1">
                <a:spLocks noChangeArrowheads="1"/>
              </p:cNvSpPr>
              <p:nvPr/>
            </p:nvSpPr>
            <p:spPr bwMode="auto">
              <a:xfrm>
                <a:off x="3767" y="3430"/>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168" name="Group 167">
            <a:extLst>
              <a:ext uri="{FF2B5EF4-FFF2-40B4-BE49-F238E27FC236}">
                <a16:creationId xmlns:a16="http://schemas.microsoft.com/office/drawing/2014/main" id="{41819848-9DFF-194C-B17B-ABDE3225B9FC}"/>
              </a:ext>
            </a:extLst>
          </p:cNvPr>
          <p:cNvGrpSpPr/>
          <p:nvPr/>
        </p:nvGrpSpPr>
        <p:grpSpPr>
          <a:xfrm>
            <a:off x="359855" y="4949687"/>
            <a:ext cx="3045951" cy="1418628"/>
            <a:chOff x="359855" y="4949687"/>
            <a:chExt cx="3045951" cy="1418628"/>
          </a:xfrm>
        </p:grpSpPr>
        <p:grpSp>
          <p:nvGrpSpPr>
            <p:cNvPr id="130" name="Group 60">
              <a:extLst>
                <a:ext uri="{FF2B5EF4-FFF2-40B4-BE49-F238E27FC236}">
                  <a16:creationId xmlns:a16="http://schemas.microsoft.com/office/drawing/2014/main" id="{BECA1E54-4F2E-F443-BA9C-1A10F77D6440}"/>
                </a:ext>
              </a:extLst>
            </p:cNvPr>
            <p:cNvGrpSpPr>
              <a:grpSpLocks/>
            </p:cNvGrpSpPr>
            <p:nvPr/>
          </p:nvGrpSpPr>
          <p:grpSpPr bwMode="auto">
            <a:xfrm>
              <a:off x="949876" y="4999831"/>
              <a:ext cx="1708150" cy="744538"/>
              <a:chOff x="1318" y="3317"/>
              <a:chExt cx="1076" cy="469"/>
            </a:xfrm>
          </p:grpSpPr>
          <p:sp>
            <p:nvSpPr>
              <p:cNvPr id="131" name="Text Box 61">
                <a:extLst>
                  <a:ext uri="{FF2B5EF4-FFF2-40B4-BE49-F238E27FC236}">
                    <a16:creationId xmlns:a16="http://schemas.microsoft.com/office/drawing/2014/main" id="{2978A8B5-F75D-304D-A0D7-D444312E3681}"/>
                  </a:ext>
                </a:extLst>
              </p:cNvPr>
              <p:cNvSpPr txBox="1">
                <a:spLocks noChangeArrowheads="1"/>
              </p:cNvSpPr>
              <p:nvPr/>
            </p:nvSpPr>
            <p:spPr bwMode="auto">
              <a:xfrm>
                <a:off x="1659" y="3526"/>
                <a:ext cx="21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sp>
            <p:nvSpPr>
              <p:cNvPr id="132" name="Text Box 62">
                <a:extLst>
                  <a:ext uri="{FF2B5EF4-FFF2-40B4-BE49-F238E27FC236}">
                    <a16:creationId xmlns:a16="http://schemas.microsoft.com/office/drawing/2014/main" id="{C8ABC261-159D-7540-98FC-D7B432928737}"/>
                  </a:ext>
                </a:extLst>
              </p:cNvPr>
              <p:cNvSpPr txBox="1">
                <a:spLocks noChangeArrowheads="1"/>
              </p:cNvSpPr>
              <p:nvPr/>
            </p:nvSpPr>
            <p:spPr bwMode="auto">
              <a:xfrm>
                <a:off x="1318" y="3414"/>
                <a:ext cx="107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m = K  (K   (m))</a:t>
                </a:r>
              </a:p>
            </p:txBody>
          </p:sp>
          <p:sp>
            <p:nvSpPr>
              <p:cNvPr id="133" name="Text Box 63">
                <a:extLst>
                  <a:ext uri="{FF2B5EF4-FFF2-40B4-BE49-F238E27FC236}">
                    <a16:creationId xmlns:a16="http://schemas.microsoft.com/office/drawing/2014/main" id="{048E692E-7A24-3142-BD88-9F0834EADB6A}"/>
                  </a:ext>
                </a:extLst>
              </p:cNvPr>
              <p:cNvSpPr txBox="1">
                <a:spLocks noChangeArrowheads="1"/>
              </p:cNvSpPr>
              <p:nvPr/>
            </p:nvSpPr>
            <p:spPr bwMode="auto">
              <a:xfrm>
                <a:off x="1903" y="3332"/>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34" name="Text Box 64">
                <a:extLst>
                  <a:ext uri="{FF2B5EF4-FFF2-40B4-BE49-F238E27FC236}">
                    <a16:creationId xmlns:a16="http://schemas.microsoft.com/office/drawing/2014/main" id="{8C5822A4-20CA-A94D-B283-A8FA7EE237F6}"/>
                  </a:ext>
                </a:extLst>
              </p:cNvPr>
              <p:cNvSpPr txBox="1">
                <a:spLocks noChangeArrowheads="1"/>
              </p:cNvSpPr>
              <p:nvPr/>
            </p:nvSpPr>
            <p:spPr bwMode="auto">
              <a:xfrm>
                <a:off x="1903" y="3534"/>
                <a:ext cx="21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sp>
            <p:nvSpPr>
              <p:cNvPr id="135" name="Text Box 65">
                <a:extLst>
                  <a:ext uri="{FF2B5EF4-FFF2-40B4-BE49-F238E27FC236}">
                    <a16:creationId xmlns:a16="http://schemas.microsoft.com/office/drawing/2014/main" id="{C4E5DD69-041E-3A4C-9F88-0FDC141FDC6B}"/>
                  </a:ext>
                </a:extLst>
              </p:cNvPr>
              <p:cNvSpPr txBox="1">
                <a:spLocks noChangeArrowheads="1"/>
              </p:cNvSpPr>
              <p:nvPr/>
            </p:nvSpPr>
            <p:spPr bwMode="auto">
              <a:xfrm>
                <a:off x="1685" y="3317"/>
                <a:ext cx="16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sp>
          <p:nvSpPr>
            <p:cNvPr id="165" name="TextBox 164">
              <a:extLst>
                <a:ext uri="{FF2B5EF4-FFF2-40B4-BE49-F238E27FC236}">
                  <a16:creationId xmlns:a16="http://schemas.microsoft.com/office/drawing/2014/main" id="{27C7730D-09E8-7F48-902E-83A59320C490}"/>
                </a:ext>
              </a:extLst>
            </p:cNvPr>
            <p:cNvSpPr txBox="1"/>
            <p:nvPr/>
          </p:nvSpPr>
          <p:spPr>
            <a:xfrm>
              <a:off x="359855" y="4949687"/>
              <a:ext cx="2794160" cy="319446"/>
            </a:xfrm>
            <a:prstGeom prst="rect">
              <a:avLst/>
            </a:prstGeom>
            <a:noFill/>
          </p:spPr>
          <p:txBody>
            <a:bodyPr wrap="square" rtlCol="0">
              <a:spAutoFit/>
            </a:bodyPr>
            <a:lstStyle/>
            <a:p>
              <a:pPr>
                <a:lnSpc>
                  <a:spcPct val="80000"/>
                </a:lnSpc>
              </a:pPr>
              <a:r>
                <a:rPr lang="en-US" dirty="0"/>
                <a:t>Trudy recovers Bob’s m:</a:t>
              </a:r>
            </a:p>
          </p:txBody>
        </p:sp>
        <p:sp>
          <p:nvSpPr>
            <p:cNvPr id="166" name="TextBox 165">
              <a:extLst>
                <a:ext uri="{FF2B5EF4-FFF2-40B4-BE49-F238E27FC236}">
                  <a16:creationId xmlns:a16="http://schemas.microsoft.com/office/drawing/2014/main" id="{8074C434-56F6-8147-B72B-852D8E98FE62}"/>
                </a:ext>
              </a:extLst>
            </p:cNvPr>
            <p:cNvSpPr txBox="1"/>
            <p:nvPr/>
          </p:nvSpPr>
          <p:spPr>
            <a:xfrm>
              <a:off x="392984" y="5605670"/>
              <a:ext cx="3012822" cy="762645"/>
            </a:xfrm>
            <a:prstGeom prst="rect">
              <a:avLst/>
            </a:prstGeom>
            <a:noFill/>
          </p:spPr>
          <p:txBody>
            <a:bodyPr wrap="square" rtlCol="0">
              <a:spAutoFit/>
            </a:bodyPr>
            <a:lstStyle/>
            <a:p>
              <a:pPr>
                <a:lnSpc>
                  <a:spcPct val="80000"/>
                </a:lnSpc>
              </a:pPr>
              <a:r>
                <a:rPr lang="en-US" dirty="0"/>
                <a:t>and she and Bob meet a week later in person and discuss m, not knowing Trudy knows m</a:t>
              </a:r>
            </a:p>
          </p:txBody>
        </p:sp>
      </p:grpSp>
      <p:grpSp>
        <p:nvGrpSpPr>
          <p:cNvPr id="169" name="Group 168">
            <a:extLst>
              <a:ext uri="{FF2B5EF4-FFF2-40B4-BE49-F238E27FC236}">
                <a16:creationId xmlns:a16="http://schemas.microsoft.com/office/drawing/2014/main" id="{7FE1B004-4F80-AA48-AFDF-A9BF7C694CD1}"/>
              </a:ext>
            </a:extLst>
          </p:cNvPr>
          <p:cNvGrpSpPr/>
          <p:nvPr/>
        </p:nvGrpSpPr>
        <p:grpSpPr>
          <a:xfrm>
            <a:off x="4929809" y="2809461"/>
            <a:ext cx="1789043" cy="1938992"/>
            <a:chOff x="10084905" y="1378226"/>
            <a:chExt cx="1789043" cy="1938992"/>
          </a:xfrm>
        </p:grpSpPr>
        <p:sp>
          <p:nvSpPr>
            <p:cNvPr id="170" name="TextBox 169">
              <a:extLst>
                <a:ext uri="{FF2B5EF4-FFF2-40B4-BE49-F238E27FC236}">
                  <a16:creationId xmlns:a16="http://schemas.microsoft.com/office/drawing/2014/main" id="{BA86E69C-B341-2347-BBAD-F723056261E7}"/>
                </a:ext>
              </a:extLst>
            </p:cNvPr>
            <p:cNvSpPr txBox="1"/>
            <p:nvPr/>
          </p:nvSpPr>
          <p:spPr>
            <a:xfrm>
              <a:off x="10455966" y="1378226"/>
              <a:ext cx="898003" cy="1938992"/>
            </a:xfrm>
            <a:prstGeom prst="rect">
              <a:avLst/>
            </a:prstGeom>
            <a:noFill/>
          </p:spPr>
          <p:txBody>
            <a:bodyPr wrap="none" rtlCol="0">
              <a:spAutoFit/>
            </a:bodyPr>
            <a:lstStyle/>
            <a:p>
              <a:r>
                <a:rPr lang="en-US" sz="12000" dirty="0">
                  <a:solidFill>
                    <a:srgbClr val="C00000"/>
                  </a:solidFill>
                </a:rPr>
                <a:t>?</a:t>
              </a:r>
            </a:p>
          </p:txBody>
        </p:sp>
        <p:sp>
          <p:nvSpPr>
            <p:cNvPr id="171" name="TextBox 170">
              <a:extLst>
                <a:ext uri="{FF2B5EF4-FFF2-40B4-BE49-F238E27FC236}">
                  <a16:creationId xmlns:a16="http://schemas.microsoft.com/office/drawing/2014/main" id="{8BEC8F23-A525-0541-8636-E24CC13D794F}"/>
                </a:ext>
              </a:extLst>
            </p:cNvPr>
            <p:cNvSpPr txBox="1"/>
            <p:nvPr/>
          </p:nvSpPr>
          <p:spPr>
            <a:xfrm>
              <a:off x="10084905" y="1881808"/>
              <a:ext cx="1789043" cy="986104"/>
            </a:xfrm>
            <a:prstGeom prst="rect">
              <a:avLst/>
            </a:prstGeom>
            <a:noFill/>
          </p:spPr>
          <p:txBody>
            <a:bodyPr wrap="square" rtlCol="0">
              <a:spAutoFit/>
            </a:bodyPr>
            <a:lstStyle/>
            <a:p>
              <a:pPr algn="ctr">
                <a:lnSpc>
                  <a:spcPct val="80000"/>
                </a:lnSpc>
              </a:pPr>
              <a:r>
                <a:rPr lang="en-US" sz="2400" i="1" dirty="0">
                  <a:solidFill>
                    <a:srgbClr val="0012A0"/>
                  </a:solidFill>
                </a:rPr>
                <a:t>Where are mistakes made here?</a:t>
              </a:r>
            </a:p>
          </p:txBody>
        </p:sp>
      </p:grpSp>
    </p:spTree>
    <p:extLst>
      <p:ext uri="{BB962C8B-B14F-4D97-AF65-F5344CB8AC3E}">
        <p14:creationId xmlns:p14="http://schemas.microsoft.com/office/powerpoint/2010/main" val="28163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right)">
                                      <p:cBhvr>
                                        <p:cTn id="37" dur="500"/>
                                        <p:tgtEl>
                                          <p:spTgt spid="3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right)">
                                      <p:cBhvr>
                                        <p:cTn id="45" dur="500"/>
                                        <p:tgtEl>
                                          <p:spTgt spid="39"/>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right)">
                                      <p:cBhvr>
                                        <p:cTn id="59" dur="500"/>
                                        <p:tgtEl>
                                          <p:spTgt spid="41"/>
                                        </p:tgtEl>
                                      </p:cBhvr>
                                    </p:animEffec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dissolve">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167"/>
                                        </p:tgtEl>
                                        <p:attrNameLst>
                                          <p:attrName>style.visibility</p:attrName>
                                        </p:attrNameLst>
                                      </p:cBhvr>
                                      <p:to>
                                        <p:strVal val="visible"/>
                                      </p:to>
                                    </p:set>
                                    <p:animEffect transition="in" filter="wipe(right)">
                                      <p:cBhvr>
                                        <p:cTn id="68" dur="500"/>
                                        <p:tgtEl>
                                          <p:spTgt spid="167"/>
                                        </p:tgtEl>
                                      </p:cBhvr>
                                    </p:animEffect>
                                  </p:childTnLst>
                                </p:cTn>
                              </p:par>
                            </p:childTnLst>
                          </p:cTn>
                        </p:par>
                        <p:par>
                          <p:cTn id="69" fill="hold">
                            <p:stCondLst>
                              <p:cond delay="500"/>
                            </p:stCondLst>
                            <p:childTnLst>
                              <p:par>
                                <p:cTn id="70" presetID="9" presetClass="entr" presetSubtype="0" fill="hold" nodeType="afterEffect">
                                  <p:stCondLst>
                                    <p:cond delay="0"/>
                                  </p:stCondLst>
                                  <p:childTnLst>
                                    <p:set>
                                      <p:cBhvr>
                                        <p:cTn id="71" dur="1" fill="hold">
                                          <p:stCondLst>
                                            <p:cond delay="0"/>
                                          </p:stCondLst>
                                        </p:cTn>
                                        <p:tgtEl>
                                          <p:spTgt spid="168"/>
                                        </p:tgtEl>
                                        <p:attrNameLst>
                                          <p:attrName>style.visibility</p:attrName>
                                        </p:attrNameLst>
                                      </p:cBhvr>
                                      <p:to>
                                        <p:strVal val="visible"/>
                                      </p:to>
                                    </p:set>
                                    <p:animEffect transition="in" filter="dissolve">
                                      <p:cBhvr>
                                        <p:cTn id="72" dur="500"/>
                                        <p:tgtEl>
                                          <p:spTgt spid="16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69"/>
                                        </p:tgtEl>
                                        <p:attrNameLst>
                                          <p:attrName>style.visibility</p:attrName>
                                        </p:attrNameLst>
                                      </p:cBhvr>
                                      <p:to>
                                        <p:strVal val="visible"/>
                                      </p:to>
                                    </p:set>
                                    <p:animEffect transition="in" filter="dissolve">
                                      <p:cBhvr>
                                        <p:cTn id="77"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799156" y="1544896"/>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bg1">
                  <a:lumMod val="75000"/>
                </a:schemeClr>
              </a:buClr>
            </a:pPr>
            <a:r>
              <a:rPr lang="en-US" dirty="0">
                <a:solidFill>
                  <a:schemeClr val="bg1">
                    <a:lumMod val="75000"/>
                  </a:schemeClr>
                </a:solidFill>
              </a:rPr>
              <a:t>What is network security?</a:t>
            </a:r>
          </a:p>
          <a:p>
            <a:pPr>
              <a:buClr>
                <a:schemeClr val="bg1">
                  <a:lumMod val="75000"/>
                </a:schemeClr>
              </a:buClr>
            </a:pPr>
            <a:r>
              <a:rPr lang="en-US" dirty="0">
                <a:solidFill>
                  <a:schemeClr val="bg1">
                    <a:lumMod val="75000"/>
                  </a:schemeClr>
                </a:solidFill>
              </a:rPr>
              <a:t>Principles of cryptography</a:t>
            </a:r>
          </a:p>
          <a:p>
            <a:pPr>
              <a:buClr>
                <a:srgbClr val="0012A0"/>
              </a:buClr>
            </a:pPr>
            <a:r>
              <a:rPr lang="en-US" dirty="0">
                <a:solidFill>
                  <a:schemeClr val="bg1">
                    <a:lumMod val="75000"/>
                  </a:schemeClr>
                </a:solidFill>
              </a:rPr>
              <a:t>Authentication, </a:t>
            </a:r>
            <a:r>
              <a:rPr lang="en-US" sz="3200" dirty="0"/>
              <a:t>message integrity</a:t>
            </a:r>
            <a:endParaRPr lang="en-US" dirty="0"/>
          </a:p>
          <a:p>
            <a:pPr>
              <a:buClr>
                <a:schemeClr val="bg1">
                  <a:lumMod val="75000"/>
                </a:schemeClr>
              </a:buClr>
            </a:pPr>
            <a:r>
              <a:rPr lang="en-US" dirty="0">
                <a:solidFill>
                  <a:schemeClr val="bg1">
                    <a:lumMod val="75000"/>
                  </a:schemeClr>
                </a:solidFill>
              </a:rPr>
              <a:t>Securing e-mail</a:t>
            </a:r>
          </a:p>
          <a:p>
            <a:pPr>
              <a:buClr>
                <a:schemeClr val="bg1">
                  <a:lumMod val="75000"/>
                </a:schemeClr>
              </a:buClr>
            </a:pPr>
            <a:r>
              <a:rPr lang="en-US" dirty="0">
                <a:solidFill>
                  <a:schemeClr val="bg1">
                    <a:lumMod val="75000"/>
                  </a:schemeClr>
                </a:solidFill>
              </a:rPr>
              <a:t>Securing TCP connections: TLS</a:t>
            </a:r>
          </a:p>
          <a:p>
            <a:pPr>
              <a:buClr>
                <a:schemeClr val="bg1">
                  <a:lumMod val="75000"/>
                </a:schemeClr>
              </a:buClr>
            </a:pPr>
            <a:r>
              <a:rPr lang="en-US" dirty="0">
                <a:solidFill>
                  <a:schemeClr val="bg1">
                    <a:lumMod val="75000"/>
                  </a:schemeClr>
                </a:solidFill>
              </a:rPr>
              <a:t>Network layer security: IPsec</a:t>
            </a:r>
          </a:p>
          <a:p>
            <a:pPr>
              <a:buClr>
                <a:schemeClr val="bg1">
                  <a:lumMod val="75000"/>
                </a:schemeClr>
              </a:buClr>
            </a:pPr>
            <a:r>
              <a:rPr lang="en-US" dirty="0">
                <a:solidFill>
                  <a:schemeClr val="bg1">
                    <a:lumMod val="75000"/>
                  </a:schemeClr>
                </a:solidFill>
              </a:rPr>
              <a:t>Security in wireless and mobile networks</a:t>
            </a:r>
          </a:p>
          <a:p>
            <a:pPr>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54</a:t>
            </a:fld>
            <a:endParaRPr lang="en-US" dirty="0"/>
          </a:p>
        </p:txBody>
      </p:sp>
    </p:spTree>
    <p:extLst>
      <p:ext uri="{BB962C8B-B14F-4D97-AF65-F5344CB8AC3E}">
        <p14:creationId xmlns:p14="http://schemas.microsoft.com/office/powerpoint/2010/main" val="177345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2C03-B33A-D4E8-6F48-827CE19ED841}"/>
              </a:ext>
            </a:extLst>
          </p:cNvPr>
          <p:cNvSpPr>
            <a:spLocks noGrp="1"/>
          </p:cNvSpPr>
          <p:nvPr>
            <p:ph type="title"/>
          </p:nvPr>
        </p:nvSpPr>
        <p:spPr/>
        <p:txBody>
          <a:bodyPr/>
          <a:lstStyle/>
          <a:p>
            <a:r>
              <a:rPr lang="en-US" altLang="zh-CN" dirty="0"/>
              <a:t>Review</a:t>
            </a:r>
            <a:endParaRPr lang="en-US" dirty="0"/>
          </a:p>
        </p:txBody>
      </p:sp>
      <p:sp>
        <p:nvSpPr>
          <p:cNvPr id="3" name="Content Placeholder 2">
            <a:extLst>
              <a:ext uri="{FF2B5EF4-FFF2-40B4-BE49-F238E27FC236}">
                <a16:creationId xmlns:a16="http://schemas.microsoft.com/office/drawing/2014/main" id="{860C47DB-74B6-E4A7-9154-F6B9011B5AA4}"/>
              </a:ext>
            </a:extLst>
          </p:cNvPr>
          <p:cNvSpPr>
            <a:spLocks noGrp="1"/>
          </p:cNvSpPr>
          <p:nvPr>
            <p:ph sz="half" idx="1"/>
          </p:nvPr>
        </p:nvSpPr>
        <p:spPr>
          <a:xfrm>
            <a:off x="838199" y="1825625"/>
            <a:ext cx="10395857" cy="4351338"/>
          </a:xfrm>
        </p:spPr>
        <p:txBody>
          <a:bodyPr>
            <a:normAutofit lnSpcReduction="10000"/>
          </a:bodyPr>
          <a:lstStyle/>
          <a:p>
            <a:r>
              <a:rPr lang="en-US" dirty="0"/>
              <a:t>Security service:</a:t>
            </a:r>
            <a:r>
              <a:rPr lang="zh-CN" altLang="en-US" dirty="0"/>
              <a:t> </a:t>
            </a:r>
            <a:r>
              <a:rPr lang="en-US" dirty="0"/>
              <a:t> confidentiality, integrity, accessibility  (CIA)</a:t>
            </a:r>
          </a:p>
          <a:p>
            <a:r>
              <a:rPr lang="en-US" dirty="0"/>
              <a:t>System model: </a:t>
            </a:r>
          </a:p>
          <a:p>
            <a:pPr lvl="1"/>
            <a:r>
              <a:rPr lang="en-US" dirty="0"/>
              <a:t>Secure transmission over insecure channels</a:t>
            </a:r>
          </a:p>
          <a:p>
            <a:pPr lvl="1"/>
            <a:r>
              <a:rPr lang="en-US" dirty="0"/>
              <a:t>Bob, Alice (sender, receiver), and Trudy (malicious third party)</a:t>
            </a:r>
          </a:p>
          <a:p>
            <a:r>
              <a:rPr lang="en-US" dirty="0"/>
              <a:t>Attacks: </a:t>
            </a:r>
          </a:p>
          <a:p>
            <a:pPr lvl="1"/>
            <a:r>
              <a:rPr lang="en-US" dirty="0"/>
              <a:t>Passive: eavesdropping </a:t>
            </a:r>
          </a:p>
          <a:p>
            <a:pPr lvl="1"/>
            <a:r>
              <a:rPr lang="en-US" dirty="0"/>
              <a:t>Active: spoofing, reply, man-in-the-middle, dos</a:t>
            </a:r>
          </a:p>
          <a:p>
            <a:r>
              <a:rPr lang="en-US" dirty="0"/>
              <a:t>Encryption</a:t>
            </a:r>
          </a:p>
          <a:p>
            <a:pPr lvl="1"/>
            <a:r>
              <a:rPr lang="en-US" dirty="0"/>
              <a:t>Symmetric: both sides share the same key, fast, need to transmit key</a:t>
            </a:r>
          </a:p>
          <a:p>
            <a:pPr lvl="1"/>
            <a:r>
              <a:rPr lang="en-US" dirty="0"/>
              <a:t>Asymmetric: public/private, slow, only owner knows private key. </a:t>
            </a:r>
          </a:p>
          <a:p>
            <a:pPr marL="463550" lvl="1" indent="0">
              <a:buNone/>
            </a:pPr>
            <a:endParaRPr lang="en-US" dirty="0"/>
          </a:p>
        </p:txBody>
      </p:sp>
      <p:sp>
        <p:nvSpPr>
          <p:cNvPr id="5" name="Slide Number Placeholder 4">
            <a:extLst>
              <a:ext uri="{FF2B5EF4-FFF2-40B4-BE49-F238E27FC236}">
                <a16:creationId xmlns:a16="http://schemas.microsoft.com/office/drawing/2014/main" id="{AF33D975-D3D3-6C78-2C7B-719D6B9BB581}"/>
              </a:ext>
            </a:extLst>
          </p:cNvPr>
          <p:cNvSpPr>
            <a:spLocks noGrp="1"/>
          </p:cNvSpPr>
          <p:nvPr>
            <p:ph type="sldNum" sz="quarter" idx="4"/>
          </p:nvPr>
        </p:nvSpPr>
        <p:spPr/>
        <p:txBody>
          <a:bodyPr/>
          <a:lstStyle/>
          <a:p>
            <a:r>
              <a:rPr lang="en-US"/>
              <a:t>Security: 8- </a:t>
            </a:r>
            <a:fld id="{C4204591-24BD-A542-B9D5-F8D8A88D2FEE}" type="slidenum">
              <a:rPr lang="en-US" smtClean="0"/>
              <a:pPr/>
              <a:t>55</a:t>
            </a:fld>
            <a:endParaRPr lang="en-US" dirty="0"/>
          </a:p>
        </p:txBody>
      </p:sp>
    </p:spTree>
    <p:extLst>
      <p:ext uri="{BB962C8B-B14F-4D97-AF65-F5344CB8AC3E}">
        <p14:creationId xmlns:p14="http://schemas.microsoft.com/office/powerpoint/2010/main" val="80171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CF8-0600-0862-3C9F-E1AE48F56606}"/>
              </a:ext>
            </a:extLst>
          </p:cNvPr>
          <p:cNvSpPr>
            <a:spLocks noGrp="1"/>
          </p:cNvSpPr>
          <p:nvPr>
            <p:ph type="title"/>
          </p:nvPr>
        </p:nvSpPr>
        <p:spPr/>
        <p:txBody>
          <a:bodyPr/>
          <a:lstStyle/>
          <a:p>
            <a:r>
              <a:rPr lang="en-US" altLang="zh-CN" dirty="0"/>
              <a:t>Q:</a:t>
            </a:r>
            <a:endParaRPr lang="en-US" dirty="0"/>
          </a:p>
        </p:txBody>
      </p:sp>
      <p:sp>
        <p:nvSpPr>
          <p:cNvPr id="3" name="Content Placeholder 2">
            <a:extLst>
              <a:ext uri="{FF2B5EF4-FFF2-40B4-BE49-F238E27FC236}">
                <a16:creationId xmlns:a16="http://schemas.microsoft.com/office/drawing/2014/main" id="{EBBC90FD-49C9-E609-4BE7-014EBA1F6CB2}"/>
              </a:ext>
            </a:extLst>
          </p:cNvPr>
          <p:cNvSpPr>
            <a:spLocks noGrp="1"/>
          </p:cNvSpPr>
          <p:nvPr>
            <p:ph sz="half" idx="1"/>
          </p:nvPr>
        </p:nvSpPr>
        <p:spPr>
          <a:xfrm>
            <a:off x="838199" y="1825625"/>
            <a:ext cx="10515599" cy="4351338"/>
          </a:xfrm>
        </p:spPr>
        <p:txBody>
          <a:bodyPr/>
          <a:lstStyle/>
          <a:p>
            <a:r>
              <a:rPr lang="en-US" dirty="0"/>
              <a:t>If we only consider encryption using public keys, what security service does it provide?</a:t>
            </a:r>
          </a:p>
          <a:p>
            <a:r>
              <a:rPr lang="en-US" dirty="0"/>
              <a:t>Alice wants to send message m to bob, sends </a:t>
            </a:r>
            <a:r>
              <a:rPr lang="en-US" dirty="0" err="1"/>
              <a:t>K</a:t>
            </a:r>
            <a:r>
              <a:rPr lang="en-US" altLang="zh-CN" dirty="0" err="1"/>
              <a:t>b</a:t>
            </a:r>
            <a:r>
              <a:rPr lang="en-US" altLang="zh-CN" dirty="0"/>
              <a:t>+(m)</a:t>
            </a:r>
            <a:endParaRPr lang="en-US" dirty="0"/>
          </a:p>
        </p:txBody>
      </p:sp>
      <p:sp>
        <p:nvSpPr>
          <p:cNvPr id="5" name="Slide Number Placeholder 4">
            <a:extLst>
              <a:ext uri="{FF2B5EF4-FFF2-40B4-BE49-F238E27FC236}">
                <a16:creationId xmlns:a16="http://schemas.microsoft.com/office/drawing/2014/main" id="{D7DFB449-0607-D212-F061-FF67B37C7A6A}"/>
              </a:ext>
            </a:extLst>
          </p:cNvPr>
          <p:cNvSpPr>
            <a:spLocks noGrp="1"/>
          </p:cNvSpPr>
          <p:nvPr>
            <p:ph type="sldNum" sz="quarter" idx="4"/>
          </p:nvPr>
        </p:nvSpPr>
        <p:spPr/>
        <p:txBody>
          <a:bodyPr/>
          <a:lstStyle/>
          <a:p>
            <a:r>
              <a:rPr lang="en-US"/>
              <a:t>Security: 8- </a:t>
            </a:r>
            <a:fld id="{C4204591-24BD-A542-B9D5-F8D8A88D2FEE}" type="slidenum">
              <a:rPr lang="en-US" smtClean="0"/>
              <a:pPr/>
              <a:t>56</a:t>
            </a:fld>
            <a:endParaRPr lang="en-US" dirty="0"/>
          </a:p>
        </p:txBody>
      </p:sp>
    </p:spTree>
    <p:extLst>
      <p:ext uri="{BB962C8B-B14F-4D97-AF65-F5344CB8AC3E}">
        <p14:creationId xmlns:p14="http://schemas.microsoft.com/office/powerpoint/2010/main" val="253828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8ACF8-0600-0862-3C9F-E1AE48F56606}"/>
              </a:ext>
            </a:extLst>
          </p:cNvPr>
          <p:cNvSpPr>
            <a:spLocks noGrp="1"/>
          </p:cNvSpPr>
          <p:nvPr>
            <p:ph type="title"/>
          </p:nvPr>
        </p:nvSpPr>
        <p:spPr/>
        <p:txBody>
          <a:bodyPr/>
          <a:lstStyle/>
          <a:p>
            <a:r>
              <a:rPr lang="en-US" altLang="zh-CN" dirty="0"/>
              <a:t>Q:</a:t>
            </a:r>
            <a:endParaRPr lang="en-US" dirty="0"/>
          </a:p>
        </p:txBody>
      </p:sp>
      <p:sp>
        <p:nvSpPr>
          <p:cNvPr id="3" name="Content Placeholder 2">
            <a:extLst>
              <a:ext uri="{FF2B5EF4-FFF2-40B4-BE49-F238E27FC236}">
                <a16:creationId xmlns:a16="http://schemas.microsoft.com/office/drawing/2014/main" id="{EBBC90FD-49C9-E609-4BE7-014EBA1F6CB2}"/>
              </a:ext>
            </a:extLst>
          </p:cNvPr>
          <p:cNvSpPr>
            <a:spLocks noGrp="1"/>
          </p:cNvSpPr>
          <p:nvPr>
            <p:ph sz="half" idx="1"/>
          </p:nvPr>
        </p:nvSpPr>
        <p:spPr>
          <a:xfrm>
            <a:off x="838199" y="1825625"/>
            <a:ext cx="10515599" cy="4351338"/>
          </a:xfrm>
        </p:spPr>
        <p:txBody>
          <a:bodyPr/>
          <a:lstStyle/>
          <a:p>
            <a:r>
              <a:rPr lang="en-US" dirty="0"/>
              <a:t>If we only consider encryption using public keys, what security service does it provide?</a:t>
            </a:r>
          </a:p>
          <a:p>
            <a:r>
              <a:rPr lang="en-US" dirty="0"/>
              <a:t>A: confidentiality, only bob can decrypt m</a:t>
            </a:r>
          </a:p>
          <a:p>
            <a:pPr marL="130175" indent="0">
              <a:buNone/>
            </a:pPr>
            <a:endParaRPr lang="en-US" dirty="0"/>
          </a:p>
          <a:p>
            <a:endParaRPr lang="en-US" dirty="0"/>
          </a:p>
          <a:p>
            <a:r>
              <a:rPr lang="en-US" dirty="0"/>
              <a:t>But: </a:t>
            </a:r>
          </a:p>
          <a:p>
            <a:pPr lvl="1"/>
            <a:r>
              <a:rPr lang="en-US" dirty="0"/>
              <a:t>You cannot guarantee that the message was not faked by Trudy (integrity)</a:t>
            </a:r>
          </a:p>
          <a:p>
            <a:pPr lvl="1"/>
            <a:r>
              <a:rPr lang="en-US" dirty="0"/>
              <a:t>How does Alice know it is indeed Bob who claims to be Bob?</a:t>
            </a:r>
          </a:p>
        </p:txBody>
      </p:sp>
      <p:sp>
        <p:nvSpPr>
          <p:cNvPr id="5" name="Slide Number Placeholder 4">
            <a:extLst>
              <a:ext uri="{FF2B5EF4-FFF2-40B4-BE49-F238E27FC236}">
                <a16:creationId xmlns:a16="http://schemas.microsoft.com/office/drawing/2014/main" id="{D7DFB449-0607-D212-F061-FF67B37C7A6A}"/>
              </a:ext>
            </a:extLst>
          </p:cNvPr>
          <p:cNvSpPr>
            <a:spLocks noGrp="1"/>
          </p:cNvSpPr>
          <p:nvPr>
            <p:ph type="sldNum" sz="quarter" idx="4"/>
          </p:nvPr>
        </p:nvSpPr>
        <p:spPr/>
        <p:txBody>
          <a:bodyPr/>
          <a:lstStyle/>
          <a:p>
            <a:r>
              <a:rPr lang="en-US"/>
              <a:t>Security: 8- </a:t>
            </a:r>
            <a:fld id="{C4204591-24BD-A542-B9D5-F8D8A88D2FEE}" type="slidenum">
              <a:rPr lang="en-US" smtClean="0"/>
              <a:pPr/>
              <a:t>57</a:t>
            </a:fld>
            <a:endParaRPr lang="en-US" dirty="0"/>
          </a:p>
        </p:txBody>
      </p:sp>
    </p:spTree>
    <p:extLst>
      <p:ext uri="{BB962C8B-B14F-4D97-AF65-F5344CB8AC3E}">
        <p14:creationId xmlns:p14="http://schemas.microsoft.com/office/powerpoint/2010/main" val="2551918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Authentication: ap5.0</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58</a:t>
            </a:fld>
            <a:endParaRPr lang="en-US" dirty="0"/>
          </a:p>
        </p:txBody>
      </p:sp>
      <p:sp>
        <p:nvSpPr>
          <p:cNvPr id="55" name="Rectangle 3">
            <a:extLst>
              <a:ext uri="{FF2B5EF4-FFF2-40B4-BE49-F238E27FC236}">
                <a16:creationId xmlns:a16="http://schemas.microsoft.com/office/drawing/2014/main" id="{0C1B3BC8-38A1-AC45-AA7A-CF90D202ED35}"/>
              </a:ext>
            </a:extLst>
          </p:cNvPr>
          <p:cNvSpPr txBox="1">
            <a:spLocks noChangeArrowheads="1"/>
          </p:cNvSpPr>
          <p:nvPr/>
        </p:nvSpPr>
        <p:spPr>
          <a:xfrm>
            <a:off x="865909" y="1170523"/>
            <a:ext cx="10768980" cy="91916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00000"/>
                </a:solidFill>
              </a:rPr>
              <a:t>Recall the problem: </a:t>
            </a:r>
            <a:r>
              <a:rPr lang="en-US" dirty="0"/>
              <a:t>Trudy poses as Alice (to Bob) and as Bob (to Alice)</a:t>
            </a:r>
          </a:p>
        </p:txBody>
      </p:sp>
      <p:pic>
        <p:nvPicPr>
          <p:cNvPr id="64" name="Picture 4" descr="Bob">
            <a:extLst>
              <a:ext uri="{FF2B5EF4-FFF2-40B4-BE49-F238E27FC236}">
                <a16:creationId xmlns:a16="http://schemas.microsoft.com/office/drawing/2014/main" id="{D6CDB079-52DB-9B4C-8BD8-117DDA009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173680" y="2346395"/>
            <a:ext cx="686620" cy="701605"/>
          </a:xfrm>
          <a:prstGeom prst="rect">
            <a:avLst/>
          </a:prstGeom>
          <a:noFill/>
          <a:extLs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66" name="Picture 5" descr="Eve">
            <a:extLst>
              <a:ext uri="{FF2B5EF4-FFF2-40B4-BE49-F238E27FC236}">
                <a16:creationId xmlns:a16="http://schemas.microsoft.com/office/drawing/2014/main" id="{7A34C871-5A03-CF41-BB7C-A3A095B39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2203" y="2097433"/>
            <a:ext cx="954087" cy="1141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7" name="Picture 6" descr="Alice">
            <a:extLst>
              <a:ext uri="{FF2B5EF4-FFF2-40B4-BE49-F238E27FC236}">
                <a16:creationId xmlns:a16="http://schemas.microsoft.com/office/drawing/2014/main" id="{35BF2A26-939A-ED42-8C3B-750D5A2825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535532" y="2208766"/>
            <a:ext cx="605867" cy="746469"/>
          </a:xfrm>
          <a:prstGeom prst="rect">
            <a:avLst/>
          </a:prstGeom>
          <a:noFill/>
          <a:extLst>
            <a:ext uri="{AF507438-7753-43e0-B8FC-AC1667EBCBE1}">
              <a14:hiddenEffects xmlns:a14="http://schemas.microsoft.com/office/drawing/2010/main" xmlns="">
                <a:effectLst>
                  <a:outerShdw dist="35921" dir="2700000" algn="ctr" rotWithShape="0">
                    <a:srgbClr val="808080"/>
                  </a:outerShdw>
                </a:effectLst>
              </a14:hiddenEffects>
            </a:ext>
          </a:extLst>
        </p:spPr>
      </p:pic>
      <p:grpSp>
        <p:nvGrpSpPr>
          <p:cNvPr id="22" name="Group 21">
            <a:extLst>
              <a:ext uri="{FF2B5EF4-FFF2-40B4-BE49-F238E27FC236}">
                <a16:creationId xmlns:a16="http://schemas.microsoft.com/office/drawing/2014/main" id="{279437DE-57B2-5F45-AFD8-823112AD8B93}"/>
              </a:ext>
            </a:extLst>
          </p:cNvPr>
          <p:cNvGrpSpPr/>
          <p:nvPr/>
        </p:nvGrpSpPr>
        <p:grpSpPr>
          <a:xfrm>
            <a:off x="2221395" y="2408377"/>
            <a:ext cx="2600947" cy="400110"/>
            <a:chOff x="2221395" y="2408377"/>
            <a:chExt cx="2600947" cy="400110"/>
          </a:xfrm>
        </p:grpSpPr>
        <p:sp>
          <p:nvSpPr>
            <p:cNvPr id="68" name="Line 7">
              <a:extLst>
                <a:ext uri="{FF2B5EF4-FFF2-40B4-BE49-F238E27FC236}">
                  <a16:creationId xmlns:a16="http://schemas.microsoft.com/office/drawing/2014/main" id="{BAE84CEB-2188-9B49-8900-55888CE6550A}"/>
                </a:ext>
              </a:extLst>
            </p:cNvPr>
            <p:cNvSpPr>
              <a:spLocks noChangeShapeType="1"/>
            </p:cNvSpPr>
            <p:nvPr/>
          </p:nvSpPr>
          <p:spPr bwMode="auto">
            <a:xfrm>
              <a:off x="2221395" y="2638357"/>
              <a:ext cx="260094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69" name="Text Box 8">
              <a:extLst>
                <a:ext uri="{FF2B5EF4-FFF2-40B4-BE49-F238E27FC236}">
                  <a16:creationId xmlns:a16="http://schemas.microsoft.com/office/drawing/2014/main" id="{EAA100F5-6829-2346-AD39-BFFCDC0479E1}"/>
                </a:ext>
              </a:extLst>
            </p:cNvPr>
            <p:cNvSpPr txBox="1">
              <a:spLocks noChangeArrowheads="1"/>
            </p:cNvSpPr>
            <p:nvPr/>
          </p:nvSpPr>
          <p:spPr bwMode="auto">
            <a:xfrm>
              <a:off x="2974235" y="2408377"/>
              <a:ext cx="1197765" cy="40011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I am Alice</a:t>
              </a:r>
            </a:p>
          </p:txBody>
        </p:sp>
      </p:grpSp>
      <p:grpSp>
        <p:nvGrpSpPr>
          <p:cNvPr id="30" name="Group 29">
            <a:extLst>
              <a:ext uri="{FF2B5EF4-FFF2-40B4-BE49-F238E27FC236}">
                <a16:creationId xmlns:a16="http://schemas.microsoft.com/office/drawing/2014/main" id="{9A2AF670-7BF8-5144-BED7-C2477D0DA3B8}"/>
              </a:ext>
            </a:extLst>
          </p:cNvPr>
          <p:cNvGrpSpPr/>
          <p:nvPr/>
        </p:nvGrpSpPr>
        <p:grpSpPr>
          <a:xfrm>
            <a:off x="6760197" y="2448063"/>
            <a:ext cx="2249487" cy="400110"/>
            <a:chOff x="6760197" y="2448063"/>
            <a:chExt cx="2249487" cy="400110"/>
          </a:xfrm>
        </p:grpSpPr>
        <p:sp>
          <p:nvSpPr>
            <p:cNvPr id="79" name="Line 9">
              <a:extLst>
                <a:ext uri="{FF2B5EF4-FFF2-40B4-BE49-F238E27FC236}">
                  <a16:creationId xmlns:a16="http://schemas.microsoft.com/office/drawing/2014/main" id="{EC9876A0-DBA0-2C42-9FDC-0088EEA72088}"/>
                </a:ext>
              </a:extLst>
            </p:cNvPr>
            <p:cNvSpPr>
              <a:spLocks noChangeShapeType="1"/>
            </p:cNvSpPr>
            <p:nvPr/>
          </p:nvSpPr>
          <p:spPr bwMode="auto">
            <a:xfrm>
              <a:off x="6760197" y="2678044"/>
              <a:ext cx="2249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80" name="Text Box 10">
              <a:extLst>
                <a:ext uri="{FF2B5EF4-FFF2-40B4-BE49-F238E27FC236}">
                  <a16:creationId xmlns:a16="http://schemas.microsoft.com/office/drawing/2014/main" id="{69B83F9F-D8CF-DF4A-86AD-8C610579645C}"/>
                </a:ext>
              </a:extLst>
            </p:cNvPr>
            <p:cNvSpPr txBox="1">
              <a:spLocks noChangeArrowheads="1"/>
            </p:cNvSpPr>
            <p:nvPr/>
          </p:nvSpPr>
          <p:spPr bwMode="auto">
            <a:xfrm>
              <a:off x="7068812" y="2448063"/>
              <a:ext cx="1197765" cy="400110"/>
            </a:xfrm>
            <a:prstGeom prst="rect">
              <a:avLst/>
            </a:prstGeom>
            <a:solidFill>
              <a:schemeClr val="bg1"/>
            </a:solid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I am Alice</a:t>
              </a:r>
            </a:p>
          </p:txBody>
        </p:sp>
      </p:grpSp>
      <p:grpSp>
        <p:nvGrpSpPr>
          <p:cNvPr id="35" name="Group 34">
            <a:extLst>
              <a:ext uri="{FF2B5EF4-FFF2-40B4-BE49-F238E27FC236}">
                <a16:creationId xmlns:a16="http://schemas.microsoft.com/office/drawing/2014/main" id="{FAF17D91-118F-0447-BE00-334C96F42171}"/>
              </a:ext>
            </a:extLst>
          </p:cNvPr>
          <p:cNvGrpSpPr/>
          <p:nvPr/>
        </p:nvGrpSpPr>
        <p:grpSpPr>
          <a:xfrm>
            <a:off x="6864626" y="3360738"/>
            <a:ext cx="2333079" cy="389626"/>
            <a:chOff x="6864626" y="3360738"/>
            <a:chExt cx="2333079" cy="389626"/>
          </a:xfrm>
        </p:grpSpPr>
        <p:sp>
          <p:nvSpPr>
            <p:cNvPr id="89" name="Line 19">
              <a:extLst>
                <a:ext uri="{FF2B5EF4-FFF2-40B4-BE49-F238E27FC236}">
                  <a16:creationId xmlns:a16="http://schemas.microsoft.com/office/drawing/2014/main" id="{A6C6A964-9580-7E4F-9884-60F6E22AC701}"/>
                </a:ext>
              </a:extLst>
            </p:cNvPr>
            <p:cNvSpPr>
              <a:spLocks noChangeShapeType="1"/>
            </p:cNvSpPr>
            <p:nvPr/>
          </p:nvSpPr>
          <p:spPr bwMode="auto">
            <a:xfrm flipH="1">
              <a:off x="6864626" y="3363843"/>
              <a:ext cx="2167283" cy="38652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90" name="Text Box 20">
              <a:extLst>
                <a:ext uri="{FF2B5EF4-FFF2-40B4-BE49-F238E27FC236}">
                  <a16:creationId xmlns:a16="http://schemas.microsoft.com/office/drawing/2014/main" id="{2FF9CBBE-857A-EF4D-AF73-E08C7695B2F8}"/>
                </a:ext>
              </a:extLst>
            </p:cNvPr>
            <p:cNvSpPr txBox="1">
              <a:spLocks noChangeArrowheads="1"/>
            </p:cNvSpPr>
            <p:nvPr/>
          </p:nvSpPr>
          <p:spPr bwMode="auto">
            <a:xfrm>
              <a:off x="6987549" y="3360738"/>
              <a:ext cx="2210156"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600" dirty="0">
                  <a:latin typeface="+mn-lt"/>
                  <a:cs typeface="Arial" charset="0"/>
                </a:rPr>
                <a:t>Send me your public key</a:t>
              </a:r>
            </a:p>
          </p:txBody>
        </p:sp>
      </p:grpSp>
      <p:grpSp>
        <p:nvGrpSpPr>
          <p:cNvPr id="39" name="Group 38">
            <a:extLst>
              <a:ext uri="{FF2B5EF4-FFF2-40B4-BE49-F238E27FC236}">
                <a16:creationId xmlns:a16="http://schemas.microsoft.com/office/drawing/2014/main" id="{AFCF990B-2008-4D4C-BFAC-79816130E688}"/>
              </a:ext>
            </a:extLst>
          </p:cNvPr>
          <p:cNvGrpSpPr/>
          <p:nvPr/>
        </p:nvGrpSpPr>
        <p:grpSpPr>
          <a:xfrm>
            <a:off x="2221395" y="3978760"/>
            <a:ext cx="2580245" cy="434214"/>
            <a:chOff x="2221395" y="3978760"/>
            <a:chExt cx="2580245" cy="434214"/>
          </a:xfrm>
        </p:grpSpPr>
        <p:sp>
          <p:nvSpPr>
            <p:cNvPr id="104" name="Line 34">
              <a:extLst>
                <a:ext uri="{FF2B5EF4-FFF2-40B4-BE49-F238E27FC236}">
                  <a16:creationId xmlns:a16="http://schemas.microsoft.com/office/drawing/2014/main" id="{A657ABF9-4379-424D-8DBD-4923C3E8EAA7}"/>
                </a:ext>
              </a:extLst>
            </p:cNvPr>
            <p:cNvSpPr>
              <a:spLocks noChangeShapeType="1"/>
            </p:cNvSpPr>
            <p:nvPr/>
          </p:nvSpPr>
          <p:spPr bwMode="auto">
            <a:xfrm flipH="1">
              <a:off x="2221395" y="4074629"/>
              <a:ext cx="2546972" cy="338345"/>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105" name="Text Box 35">
              <a:extLst>
                <a:ext uri="{FF2B5EF4-FFF2-40B4-BE49-F238E27FC236}">
                  <a16:creationId xmlns:a16="http://schemas.microsoft.com/office/drawing/2014/main" id="{23DC7344-6347-424A-9ADA-070D86675B8F}"/>
                </a:ext>
              </a:extLst>
            </p:cNvPr>
            <p:cNvSpPr txBox="1">
              <a:spLocks noChangeArrowheads="1"/>
            </p:cNvSpPr>
            <p:nvPr/>
          </p:nvSpPr>
          <p:spPr bwMode="auto">
            <a:xfrm>
              <a:off x="2591484" y="3978760"/>
              <a:ext cx="2210156" cy="33855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600" dirty="0">
                  <a:latin typeface="+mn-lt"/>
                  <a:cs typeface="Arial" charset="0"/>
                </a:rPr>
                <a:t>Send me your public key</a:t>
              </a:r>
            </a:p>
          </p:txBody>
        </p:sp>
      </p:grpSp>
      <p:grpSp>
        <p:nvGrpSpPr>
          <p:cNvPr id="42" name="Group 41">
            <a:extLst>
              <a:ext uri="{FF2B5EF4-FFF2-40B4-BE49-F238E27FC236}">
                <a16:creationId xmlns:a16="http://schemas.microsoft.com/office/drawing/2014/main" id="{B5A9432D-6DAF-DF41-AF7B-1ACAA7FB60B6}"/>
              </a:ext>
            </a:extLst>
          </p:cNvPr>
          <p:cNvGrpSpPr/>
          <p:nvPr/>
        </p:nvGrpSpPr>
        <p:grpSpPr>
          <a:xfrm>
            <a:off x="4877761" y="4634119"/>
            <a:ext cx="2477195" cy="1601637"/>
            <a:chOff x="4877761" y="4634119"/>
            <a:chExt cx="2477195" cy="1601637"/>
          </a:xfrm>
        </p:grpSpPr>
        <p:grpSp>
          <p:nvGrpSpPr>
            <p:cNvPr id="117" name="Group 47">
              <a:extLst>
                <a:ext uri="{FF2B5EF4-FFF2-40B4-BE49-F238E27FC236}">
                  <a16:creationId xmlns:a16="http://schemas.microsoft.com/office/drawing/2014/main" id="{1230FA28-6F88-CF44-B39D-CD6BC48DCA36}"/>
                </a:ext>
              </a:extLst>
            </p:cNvPr>
            <p:cNvGrpSpPr>
              <a:grpSpLocks/>
            </p:cNvGrpSpPr>
            <p:nvPr/>
          </p:nvGrpSpPr>
          <p:grpSpPr bwMode="auto">
            <a:xfrm>
              <a:off x="4905100" y="4794941"/>
              <a:ext cx="1708150" cy="749301"/>
              <a:chOff x="1318" y="3314"/>
              <a:chExt cx="1076" cy="472"/>
            </a:xfrm>
          </p:grpSpPr>
          <p:sp>
            <p:nvSpPr>
              <p:cNvPr id="118" name="Text Box 48">
                <a:extLst>
                  <a:ext uri="{FF2B5EF4-FFF2-40B4-BE49-F238E27FC236}">
                    <a16:creationId xmlns:a16="http://schemas.microsoft.com/office/drawing/2014/main" id="{C7DADDA6-E384-1A45-A0E0-B9D1678FAA27}"/>
                  </a:ext>
                </a:extLst>
              </p:cNvPr>
              <p:cNvSpPr txBox="1">
                <a:spLocks noChangeArrowheads="1"/>
              </p:cNvSpPr>
              <p:nvPr/>
            </p:nvSpPr>
            <p:spPr bwMode="auto">
              <a:xfrm>
                <a:off x="1666" y="3526"/>
                <a:ext cx="1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19" name="Text Box 49">
                <a:extLst>
                  <a:ext uri="{FF2B5EF4-FFF2-40B4-BE49-F238E27FC236}">
                    <a16:creationId xmlns:a16="http://schemas.microsoft.com/office/drawing/2014/main" id="{2B1CEE1E-449F-2A4B-B0AB-7D3D807DEB56}"/>
                  </a:ext>
                </a:extLst>
              </p:cNvPr>
              <p:cNvSpPr txBox="1">
                <a:spLocks noChangeArrowheads="1"/>
              </p:cNvSpPr>
              <p:nvPr/>
            </p:nvSpPr>
            <p:spPr bwMode="auto">
              <a:xfrm>
                <a:off x="1318" y="3414"/>
                <a:ext cx="107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m = K  (K   (m))</a:t>
                </a:r>
              </a:p>
            </p:txBody>
          </p:sp>
          <p:sp>
            <p:nvSpPr>
              <p:cNvPr id="120" name="Text Box 50">
                <a:extLst>
                  <a:ext uri="{FF2B5EF4-FFF2-40B4-BE49-F238E27FC236}">
                    <a16:creationId xmlns:a16="http://schemas.microsoft.com/office/drawing/2014/main" id="{6FF68A8B-B778-FC4B-B0D8-EFD30B766A2D}"/>
                  </a:ext>
                </a:extLst>
              </p:cNvPr>
              <p:cNvSpPr txBox="1">
                <a:spLocks noChangeArrowheads="1"/>
              </p:cNvSpPr>
              <p:nvPr/>
            </p:nvSpPr>
            <p:spPr bwMode="auto">
              <a:xfrm>
                <a:off x="1903" y="3332"/>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21" name="Text Box 51">
                <a:extLst>
                  <a:ext uri="{FF2B5EF4-FFF2-40B4-BE49-F238E27FC236}">
                    <a16:creationId xmlns:a16="http://schemas.microsoft.com/office/drawing/2014/main" id="{B5DFE2D6-4F99-7F47-A88A-E8F85515D174}"/>
                  </a:ext>
                </a:extLst>
              </p:cNvPr>
              <p:cNvSpPr txBox="1">
                <a:spLocks noChangeArrowheads="1"/>
              </p:cNvSpPr>
              <p:nvPr/>
            </p:nvSpPr>
            <p:spPr bwMode="auto">
              <a:xfrm>
                <a:off x="1910" y="3534"/>
                <a:ext cx="1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22" name="Text Box 52">
                <a:extLst>
                  <a:ext uri="{FF2B5EF4-FFF2-40B4-BE49-F238E27FC236}">
                    <a16:creationId xmlns:a16="http://schemas.microsoft.com/office/drawing/2014/main" id="{AFEF1BDB-35E1-6242-A4AA-4F93CD33B0D7}"/>
                  </a:ext>
                </a:extLst>
              </p:cNvPr>
              <p:cNvSpPr txBox="1">
                <a:spLocks noChangeArrowheads="1"/>
              </p:cNvSpPr>
              <p:nvPr/>
            </p:nvSpPr>
            <p:spPr bwMode="auto">
              <a:xfrm>
                <a:off x="1688" y="3314"/>
                <a:ext cx="16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sp>
          <p:nvSpPr>
            <p:cNvPr id="123" name="Text Box 53">
              <a:extLst>
                <a:ext uri="{FF2B5EF4-FFF2-40B4-BE49-F238E27FC236}">
                  <a16:creationId xmlns:a16="http://schemas.microsoft.com/office/drawing/2014/main" id="{95CBCE4C-74E4-A943-878F-093245F3DC7A}"/>
                </a:ext>
              </a:extLst>
            </p:cNvPr>
            <p:cNvSpPr txBox="1">
              <a:spLocks noChangeArrowheads="1"/>
            </p:cNvSpPr>
            <p:nvPr/>
          </p:nvSpPr>
          <p:spPr bwMode="auto">
            <a:xfrm>
              <a:off x="4877761" y="4634119"/>
              <a:ext cx="205479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Trudy recovers m:</a:t>
              </a:r>
            </a:p>
          </p:txBody>
        </p:sp>
        <p:sp>
          <p:nvSpPr>
            <p:cNvPr id="124" name="Text Box 54">
              <a:extLst>
                <a:ext uri="{FF2B5EF4-FFF2-40B4-BE49-F238E27FC236}">
                  <a16:creationId xmlns:a16="http://schemas.microsoft.com/office/drawing/2014/main" id="{4ECC7DF6-AFF2-E24B-B6D3-787C29474323}"/>
                </a:ext>
              </a:extLst>
            </p:cNvPr>
            <p:cNvSpPr txBox="1">
              <a:spLocks noChangeArrowheads="1"/>
            </p:cNvSpPr>
            <p:nvPr/>
          </p:nvSpPr>
          <p:spPr bwMode="auto">
            <a:xfrm>
              <a:off x="4933950" y="5398604"/>
              <a:ext cx="2421006" cy="8371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defRPr/>
              </a:pPr>
              <a:r>
                <a:rPr lang="en-US" dirty="0">
                  <a:latin typeface="+mn-lt"/>
                  <a:cs typeface="Arial" charset="0"/>
                </a:rPr>
                <a:t>sends m to Alice encrypted with Alice’s public key</a:t>
              </a:r>
            </a:p>
          </p:txBody>
        </p:sp>
      </p:grpSp>
      <p:grpSp>
        <p:nvGrpSpPr>
          <p:cNvPr id="34" name="Group 33">
            <a:extLst>
              <a:ext uri="{FF2B5EF4-FFF2-40B4-BE49-F238E27FC236}">
                <a16:creationId xmlns:a16="http://schemas.microsoft.com/office/drawing/2014/main" id="{F2F41447-836E-024C-9290-7172DDC4575F}"/>
              </a:ext>
            </a:extLst>
          </p:cNvPr>
          <p:cNvGrpSpPr/>
          <p:nvPr/>
        </p:nvGrpSpPr>
        <p:grpSpPr>
          <a:xfrm>
            <a:off x="6828459" y="2851424"/>
            <a:ext cx="2249488" cy="673654"/>
            <a:chOff x="6828459" y="2851424"/>
            <a:chExt cx="2249488" cy="673654"/>
          </a:xfrm>
        </p:grpSpPr>
        <p:sp>
          <p:nvSpPr>
            <p:cNvPr id="83" name="Line 13">
              <a:extLst>
                <a:ext uri="{FF2B5EF4-FFF2-40B4-BE49-F238E27FC236}">
                  <a16:creationId xmlns:a16="http://schemas.microsoft.com/office/drawing/2014/main" id="{2B2FCC1F-3FE7-7B46-807C-F140932F0825}"/>
                </a:ext>
              </a:extLst>
            </p:cNvPr>
            <p:cNvSpPr>
              <a:spLocks noChangeShapeType="1"/>
            </p:cNvSpPr>
            <p:nvPr/>
          </p:nvSpPr>
          <p:spPr bwMode="auto">
            <a:xfrm>
              <a:off x="6828459" y="3195569"/>
              <a:ext cx="224948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7" name="Group 6">
              <a:extLst>
                <a:ext uri="{FF2B5EF4-FFF2-40B4-BE49-F238E27FC236}">
                  <a16:creationId xmlns:a16="http://schemas.microsoft.com/office/drawing/2014/main" id="{EDE6D2A4-608E-2545-8F28-32423BB333C4}"/>
                </a:ext>
              </a:extLst>
            </p:cNvPr>
            <p:cNvGrpSpPr/>
            <p:nvPr/>
          </p:nvGrpSpPr>
          <p:grpSpPr>
            <a:xfrm>
              <a:off x="7453313" y="2851424"/>
              <a:ext cx="787400" cy="673654"/>
              <a:chOff x="10739852" y="2997198"/>
              <a:chExt cx="787400" cy="673654"/>
            </a:xfrm>
          </p:grpSpPr>
          <p:sp>
            <p:nvSpPr>
              <p:cNvPr id="3" name="Rectangle 2">
                <a:extLst>
                  <a:ext uri="{FF2B5EF4-FFF2-40B4-BE49-F238E27FC236}">
                    <a16:creationId xmlns:a16="http://schemas.microsoft.com/office/drawing/2014/main" id="{6D4D01E5-5D6F-3D4F-932E-4A5299B2BA52}"/>
                  </a:ext>
                </a:extLst>
              </p:cNvPr>
              <p:cNvSpPr/>
              <p:nvPr/>
            </p:nvSpPr>
            <p:spPr>
              <a:xfrm>
                <a:off x="10747511" y="3305865"/>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 Box 15">
                <a:extLst>
                  <a:ext uri="{FF2B5EF4-FFF2-40B4-BE49-F238E27FC236}">
                    <a16:creationId xmlns:a16="http://schemas.microsoft.com/office/drawing/2014/main" id="{16C95A26-F859-E64E-BF44-C4C49359FBC5}"/>
                  </a:ext>
                </a:extLst>
              </p:cNvPr>
              <p:cNvSpPr txBox="1">
                <a:spLocks noChangeArrowheads="1"/>
              </p:cNvSpPr>
              <p:nvPr/>
            </p:nvSpPr>
            <p:spPr bwMode="auto">
              <a:xfrm>
                <a:off x="10906608" y="3270801"/>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87" name="Text Box 17">
                <a:extLst>
                  <a:ext uri="{FF2B5EF4-FFF2-40B4-BE49-F238E27FC236}">
                    <a16:creationId xmlns:a16="http://schemas.microsoft.com/office/drawing/2014/main" id="{AA9C139A-0D12-3245-B88F-B48AE08E8A58}"/>
                  </a:ext>
                </a:extLst>
              </p:cNvPr>
              <p:cNvSpPr txBox="1">
                <a:spLocks noChangeArrowheads="1"/>
              </p:cNvSpPr>
              <p:nvPr/>
            </p:nvSpPr>
            <p:spPr bwMode="auto">
              <a:xfrm>
                <a:off x="10739852" y="3142972"/>
                <a:ext cx="787400"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(R)</a:t>
                </a:r>
              </a:p>
            </p:txBody>
          </p:sp>
          <p:sp>
            <p:nvSpPr>
              <p:cNvPr id="88" name="Text Box 18">
                <a:extLst>
                  <a:ext uri="{FF2B5EF4-FFF2-40B4-BE49-F238E27FC236}">
                    <a16:creationId xmlns:a16="http://schemas.microsoft.com/office/drawing/2014/main" id="{562BA0BD-51AB-F849-AB37-A717937E43D5}"/>
                  </a:ext>
                </a:extLst>
              </p:cNvPr>
              <p:cNvSpPr txBox="1">
                <a:spLocks noChangeArrowheads="1"/>
              </p:cNvSpPr>
              <p:nvPr/>
            </p:nvSpPr>
            <p:spPr bwMode="auto">
              <a:xfrm>
                <a:off x="10914547" y="2997198"/>
                <a:ext cx="263525"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32" name="Group 31">
            <a:extLst>
              <a:ext uri="{FF2B5EF4-FFF2-40B4-BE49-F238E27FC236}">
                <a16:creationId xmlns:a16="http://schemas.microsoft.com/office/drawing/2014/main" id="{3183322C-9210-6E46-A831-2524E4CE9F4C}"/>
              </a:ext>
            </a:extLst>
          </p:cNvPr>
          <p:cNvGrpSpPr/>
          <p:nvPr/>
        </p:nvGrpSpPr>
        <p:grpSpPr>
          <a:xfrm>
            <a:off x="6799884" y="2710462"/>
            <a:ext cx="2165350" cy="400110"/>
            <a:chOff x="6799884" y="2710462"/>
            <a:chExt cx="2165350" cy="400110"/>
          </a:xfrm>
        </p:grpSpPr>
        <p:sp>
          <p:nvSpPr>
            <p:cNvPr id="81" name="Line 11">
              <a:extLst>
                <a:ext uri="{FF2B5EF4-FFF2-40B4-BE49-F238E27FC236}">
                  <a16:creationId xmlns:a16="http://schemas.microsoft.com/office/drawing/2014/main" id="{431B4E0F-3CD5-444F-8127-4EAB4B153150}"/>
                </a:ext>
              </a:extLst>
            </p:cNvPr>
            <p:cNvSpPr>
              <a:spLocks noChangeShapeType="1"/>
            </p:cNvSpPr>
            <p:nvPr/>
          </p:nvSpPr>
          <p:spPr bwMode="auto">
            <a:xfrm flipH="1">
              <a:off x="6799884" y="2746307"/>
              <a:ext cx="2165350" cy="2809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9" name="Group 8">
              <a:extLst>
                <a:ext uri="{FF2B5EF4-FFF2-40B4-BE49-F238E27FC236}">
                  <a16:creationId xmlns:a16="http://schemas.microsoft.com/office/drawing/2014/main" id="{EC69D8AC-45D3-B642-987B-D4859E76E7B1}"/>
                </a:ext>
              </a:extLst>
            </p:cNvPr>
            <p:cNvGrpSpPr/>
            <p:nvPr/>
          </p:nvGrpSpPr>
          <p:grpSpPr>
            <a:xfrm>
              <a:off x="7402788" y="2710462"/>
              <a:ext cx="559183" cy="400110"/>
              <a:chOff x="7402788" y="2710462"/>
              <a:chExt cx="559183" cy="400110"/>
            </a:xfrm>
          </p:grpSpPr>
          <p:sp>
            <p:nvSpPr>
              <p:cNvPr id="8" name="Rectangle 7">
                <a:extLst>
                  <a:ext uri="{FF2B5EF4-FFF2-40B4-BE49-F238E27FC236}">
                    <a16:creationId xmlns:a16="http://schemas.microsoft.com/office/drawing/2014/main" id="{C7332AF7-B3AA-F84A-A60D-A50A03FA89EB}"/>
                  </a:ext>
                </a:extLst>
              </p:cNvPr>
              <p:cNvSpPr/>
              <p:nvPr/>
            </p:nvSpPr>
            <p:spPr>
              <a:xfrm>
                <a:off x="7462396" y="2872554"/>
                <a:ext cx="423747" cy="6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 Box 12">
                <a:extLst>
                  <a:ext uri="{FF2B5EF4-FFF2-40B4-BE49-F238E27FC236}">
                    <a16:creationId xmlns:a16="http://schemas.microsoft.com/office/drawing/2014/main" id="{4B5E98C2-2370-6846-8FFD-3B9BD50C8006}"/>
                  </a:ext>
                </a:extLst>
              </p:cNvPr>
              <p:cNvSpPr txBox="1">
                <a:spLocks noChangeArrowheads="1"/>
              </p:cNvSpPr>
              <p:nvPr/>
            </p:nvSpPr>
            <p:spPr bwMode="auto">
              <a:xfrm>
                <a:off x="7402788" y="2710462"/>
                <a:ext cx="559183"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R</a:t>
                </a:r>
              </a:p>
            </p:txBody>
          </p:sp>
        </p:grpSp>
      </p:grpSp>
      <p:grpSp>
        <p:nvGrpSpPr>
          <p:cNvPr id="36" name="Group 35">
            <a:extLst>
              <a:ext uri="{FF2B5EF4-FFF2-40B4-BE49-F238E27FC236}">
                <a16:creationId xmlns:a16="http://schemas.microsoft.com/office/drawing/2014/main" id="{2F392E7F-83D0-234C-A04C-71BAD4274A31}"/>
              </a:ext>
            </a:extLst>
          </p:cNvPr>
          <p:cNvGrpSpPr/>
          <p:nvPr/>
        </p:nvGrpSpPr>
        <p:grpSpPr>
          <a:xfrm>
            <a:off x="6896722" y="3520658"/>
            <a:ext cx="2249487" cy="673654"/>
            <a:chOff x="6896722" y="3520658"/>
            <a:chExt cx="2249487" cy="673654"/>
          </a:xfrm>
        </p:grpSpPr>
        <p:sp>
          <p:nvSpPr>
            <p:cNvPr id="91" name="Line 21">
              <a:extLst>
                <a:ext uri="{FF2B5EF4-FFF2-40B4-BE49-F238E27FC236}">
                  <a16:creationId xmlns:a16="http://schemas.microsoft.com/office/drawing/2014/main" id="{776730E8-9459-E447-B35A-39C21DFB4D8E}"/>
                </a:ext>
              </a:extLst>
            </p:cNvPr>
            <p:cNvSpPr>
              <a:spLocks noChangeShapeType="1"/>
            </p:cNvSpPr>
            <p:nvPr/>
          </p:nvSpPr>
          <p:spPr bwMode="auto">
            <a:xfrm>
              <a:off x="6896722" y="3882957"/>
              <a:ext cx="224948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38" name="Group 137">
              <a:extLst>
                <a:ext uri="{FF2B5EF4-FFF2-40B4-BE49-F238E27FC236}">
                  <a16:creationId xmlns:a16="http://schemas.microsoft.com/office/drawing/2014/main" id="{20153732-5F65-8143-8064-BCA70395D4ED}"/>
                </a:ext>
              </a:extLst>
            </p:cNvPr>
            <p:cNvGrpSpPr/>
            <p:nvPr/>
          </p:nvGrpSpPr>
          <p:grpSpPr>
            <a:xfrm>
              <a:off x="7507355" y="3520658"/>
              <a:ext cx="675861" cy="673654"/>
              <a:chOff x="10747511" y="2997198"/>
              <a:chExt cx="675861" cy="673654"/>
            </a:xfrm>
          </p:grpSpPr>
          <p:sp>
            <p:nvSpPr>
              <p:cNvPr id="139" name="Rectangle 138">
                <a:extLst>
                  <a:ext uri="{FF2B5EF4-FFF2-40B4-BE49-F238E27FC236}">
                    <a16:creationId xmlns:a16="http://schemas.microsoft.com/office/drawing/2014/main" id="{49A50E8E-DC4B-E442-9F99-02CD32E20F61}"/>
                  </a:ext>
                </a:extLst>
              </p:cNvPr>
              <p:cNvSpPr/>
              <p:nvPr/>
            </p:nvSpPr>
            <p:spPr>
              <a:xfrm>
                <a:off x="10747511" y="3305865"/>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Text Box 15">
                <a:extLst>
                  <a:ext uri="{FF2B5EF4-FFF2-40B4-BE49-F238E27FC236}">
                    <a16:creationId xmlns:a16="http://schemas.microsoft.com/office/drawing/2014/main" id="{AFB8B5B3-D1B4-6642-981D-8D71DFE13FC3}"/>
                  </a:ext>
                </a:extLst>
              </p:cNvPr>
              <p:cNvSpPr txBox="1">
                <a:spLocks noChangeArrowheads="1"/>
              </p:cNvSpPr>
              <p:nvPr/>
            </p:nvSpPr>
            <p:spPr bwMode="auto">
              <a:xfrm>
                <a:off x="10906608" y="3270801"/>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41" name="Text Box 17">
                <a:extLst>
                  <a:ext uri="{FF2B5EF4-FFF2-40B4-BE49-F238E27FC236}">
                    <a16:creationId xmlns:a16="http://schemas.microsoft.com/office/drawing/2014/main" id="{90FDA7C9-CFD5-0A44-96CB-E6E570ED9696}"/>
                  </a:ext>
                </a:extLst>
              </p:cNvPr>
              <p:cNvSpPr txBox="1">
                <a:spLocks noChangeArrowheads="1"/>
              </p:cNvSpPr>
              <p:nvPr/>
            </p:nvSpPr>
            <p:spPr bwMode="auto">
              <a:xfrm>
                <a:off x="10757961" y="3142972"/>
                <a:ext cx="4331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a:t>
                </a:r>
              </a:p>
            </p:txBody>
          </p:sp>
          <p:sp>
            <p:nvSpPr>
              <p:cNvPr id="142" name="Text Box 18">
                <a:extLst>
                  <a:ext uri="{FF2B5EF4-FFF2-40B4-BE49-F238E27FC236}">
                    <a16:creationId xmlns:a16="http://schemas.microsoft.com/office/drawing/2014/main" id="{6C888B49-426C-1C44-BB59-FEB6759DA593}"/>
                  </a:ext>
                </a:extLst>
              </p:cNvPr>
              <p:cNvSpPr txBox="1">
                <a:spLocks noChangeArrowheads="1"/>
              </p:cNvSpPr>
              <p:nvPr/>
            </p:nvSpPr>
            <p:spPr bwMode="auto">
              <a:xfrm>
                <a:off x="10889856" y="2997198"/>
                <a:ext cx="3129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14" name="Group 13">
            <a:extLst>
              <a:ext uri="{FF2B5EF4-FFF2-40B4-BE49-F238E27FC236}">
                <a16:creationId xmlns:a16="http://schemas.microsoft.com/office/drawing/2014/main" id="{4DA03911-35CC-7540-9E36-05444D837206}"/>
              </a:ext>
            </a:extLst>
          </p:cNvPr>
          <p:cNvGrpSpPr/>
          <p:nvPr/>
        </p:nvGrpSpPr>
        <p:grpSpPr>
          <a:xfrm>
            <a:off x="9501810" y="3697355"/>
            <a:ext cx="1888432" cy="1211428"/>
            <a:chOff x="9448801" y="3644347"/>
            <a:chExt cx="1888432" cy="1211428"/>
          </a:xfrm>
        </p:grpSpPr>
        <p:sp>
          <p:nvSpPr>
            <p:cNvPr id="149" name="Rectangle 148">
              <a:extLst>
                <a:ext uri="{FF2B5EF4-FFF2-40B4-BE49-F238E27FC236}">
                  <a16:creationId xmlns:a16="http://schemas.microsoft.com/office/drawing/2014/main" id="{1848FFE3-83C4-6042-96A6-D346EA18C45A}"/>
                </a:ext>
              </a:extLst>
            </p:cNvPr>
            <p:cNvSpPr/>
            <p:nvPr/>
          </p:nvSpPr>
          <p:spPr>
            <a:xfrm>
              <a:off x="10661372" y="3802821"/>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A06B6F46-9DE5-A246-8551-1F8B349C8CBB}"/>
                </a:ext>
              </a:extLst>
            </p:cNvPr>
            <p:cNvGrpSpPr/>
            <p:nvPr/>
          </p:nvGrpSpPr>
          <p:grpSpPr>
            <a:xfrm>
              <a:off x="9475303" y="3785702"/>
              <a:ext cx="1713735" cy="680280"/>
              <a:chOff x="9753598" y="4050745"/>
              <a:chExt cx="1713735" cy="680280"/>
            </a:xfrm>
          </p:grpSpPr>
          <p:grpSp>
            <p:nvGrpSpPr>
              <p:cNvPr id="143" name="Group 142">
                <a:extLst>
                  <a:ext uri="{FF2B5EF4-FFF2-40B4-BE49-F238E27FC236}">
                    <a16:creationId xmlns:a16="http://schemas.microsoft.com/office/drawing/2014/main" id="{38AA7B51-AD55-D24E-9277-AE28406704AD}"/>
                  </a:ext>
                </a:extLst>
              </p:cNvPr>
              <p:cNvGrpSpPr/>
              <p:nvPr/>
            </p:nvGrpSpPr>
            <p:grpSpPr>
              <a:xfrm>
                <a:off x="9753598" y="4057371"/>
                <a:ext cx="675861" cy="673654"/>
                <a:chOff x="10747511" y="2997198"/>
                <a:chExt cx="675861" cy="673654"/>
              </a:xfrm>
            </p:grpSpPr>
            <p:sp>
              <p:nvSpPr>
                <p:cNvPr id="144" name="Rectangle 143">
                  <a:extLst>
                    <a:ext uri="{FF2B5EF4-FFF2-40B4-BE49-F238E27FC236}">
                      <a16:creationId xmlns:a16="http://schemas.microsoft.com/office/drawing/2014/main" id="{76F87967-B4C9-D343-9F6C-7DB93BDA72B3}"/>
                    </a:ext>
                  </a:extLst>
                </p:cNvPr>
                <p:cNvSpPr/>
                <p:nvPr/>
              </p:nvSpPr>
              <p:spPr>
                <a:xfrm>
                  <a:off x="10747511" y="3305865"/>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Text Box 15">
                  <a:extLst>
                    <a:ext uri="{FF2B5EF4-FFF2-40B4-BE49-F238E27FC236}">
                      <a16:creationId xmlns:a16="http://schemas.microsoft.com/office/drawing/2014/main" id="{4EC6D1DA-03C0-8E4C-A263-C5FCDD99B2A7}"/>
                    </a:ext>
                  </a:extLst>
                </p:cNvPr>
                <p:cNvSpPr txBox="1">
                  <a:spLocks noChangeArrowheads="1"/>
                </p:cNvSpPr>
                <p:nvPr/>
              </p:nvSpPr>
              <p:spPr bwMode="auto">
                <a:xfrm>
                  <a:off x="10906608" y="3270801"/>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46" name="Text Box 17">
                  <a:extLst>
                    <a:ext uri="{FF2B5EF4-FFF2-40B4-BE49-F238E27FC236}">
                      <a16:creationId xmlns:a16="http://schemas.microsoft.com/office/drawing/2014/main" id="{34BF5362-E8D7-AC44-8ABC-D7C8302EC5ED}"/>
                    </a:ext>
                  </a:extLst>
                </p:cNvPr>
                <p:cNvSpPr txBox="1">
                  <a:spLocks noChangeArrowheads="1"/>
                </p:cNvSpPr>
                <p:nvPr/>
              </p:nvSpPr>
              <p:spPr bwMode="auto">
                <a:xfrm>
                  <a:off x="10757961" y="3142972"/>
                  <a:ext cx="4331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a:t>
                  </a:r>
                </a:p>
              </p:txBody>
            </p:sp>
            <p:sp>
              <p:nvSpPr>
                <p:cNvPr id="147" name="Text Box 18">
                  <a:extLst>
                    <a:ext uri="{FF2B5EF4-FFF2-40B4-BE49-F238E27FC236}">
                      <a16:creationId xmlns:a16="http://schemas.microsoft.com/office/drawing/2014/main" id="{0AEE8AEA-5E6B-9644-BA42-2D69FB60B8F3}"/>
                    </a:ext>
                  </a:extLst>
                </p:cNvPr>
                <p:cNvSpPr txBox="1">
                  <a:spLocks noChangeArrowheads="1"/>
                </p:cNvSpPr>
                <p:nvPr/>
              </p:nvSpPr>
              <p:spPr bwMode="auto">
                <a:xfrm>
                  <a:off x="10889856" y="2997198"/>
                  <a:ext cx="3129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sp>
            <p:nvSpPr>
              <p:cNvPr id="151" name="Text Box 17">
                <a:extLst>
                  <a:ext uri="{FF2B5EF4-FFF2-40B4-BE49-F238E27FC236}">
                    <a16:creationId xmlns:a16="http://schemas.microsoft.com/office/drawing/2014/main" id="{FA08C967-2B3C-D347-93CB-444CA8DF7FC6}"/>
                  </a:ext>
                </a:extLst>
              </p:cNvPr>
              <p:cNvSpPr txBox="1">
                <a:spLocks noChangeArrowheads="1"/>
              </p:cNvSpPr>
              <p:nvPr/>
            </p:nvSpPr>
            <p:spPr bwMode="auto">
              <a:xfrm>
                <a:off x="10017897" y="4171890"/>
                <a:ext cx="144943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(R)) =  R,</a:t>
                </a:r>
              </a:p>
            </p:txBody>
          </p:sp>
          <p:grpSp>
            <p:nvGrpSpPr>
              <p:cNvPr id="11" name="Group 10">
                <a:extLst>
                  <a:ext uri="{FF2B5EF4-FFF2-40B4-BE49-F238E27FC236}">
                    <a16:creationId xmlns:a16="http://schemas.microsoft.com/office/drawing/2014/main" id="{660BFD7D-B5AE-8D4B-BC26-F96EFD5F3CA4}"/>
                  </a:ext>
                </a:extLst>
              </p:cNvPr>
              <p:cNvGrpSpPr/>
              <p:nvPr/>
            </p:nvGrpSpPr>
            <p:grpSpPr>
              <a:xfrm>
                <a:off x="10303635" y="4050745"/>
                <a:ext cx="309563" cy="673654"/>
                <a:chOff x="10820469" y="3494154"/>
                <a:chExt cx="309563" cy="673654"/>
              </a:xfrm>
            </p:grpSpPr>
            <p:sp>
              <p:nvSpPr>
                <p:cNvPr id="150" name="Text Box 15">
                  <a:extLst>
                    <a:ext uri="{FF2B5EF4-FFF2-40B4-BE49-F238E27FC236}">
                      <a16:creationId xmlns:a16="http://schemas.microsoft.com/office/drawing/2014/main" id="{BC7FE57C-4528-AC48-9333-5717C819722C}"/>
                    </a:ext>
                  </a:extLst>
                </p:cNvPr>
                <p:cNvSpPr txBox="1">
                  <a:spLocks noChangeArrowheads="1"/>
                </p:cNvSpPr>
                <p:nvPr/>
              </p:nvSpPr>
              <p:spPr bwMode="auto">
                <a:xfrm>
                  <a:off x="10820469" y="3767757"/>
                  <a:ext cx="309563"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sp>
              <p:nvSpPr>
                <p:cNvPr id="152" name="Text Box 18">
                  <a:extLst>
                    <a:ext uri="{FF2B5EF4-FFF2-40B4-BE49-F238E27FC236}">
                      <a16:creationId xmlns:a16="http://schemas.microsoft.com/office/drawing/2014/main" id="{FA1EFA76-21B9-B948-8E78-36FF1C662DF5}"/>
                    </a:ext>
                  </a:extLst>
                </p:cNvPr>
                <p:cNvSpPr txBox="1">
                  <a:spLocks noChangeArrowheads="1"/>
                </p:cNvSpPr>
                <p:nvPr/>
              </p:nvSpPr>
              <p:spPr bwMode="auto">
                <a:xfrm>
                  <a:off x="10828408" y="3494154"/>
                  <a:ext cx="263525"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sp>
          <p:nvSpPr>
            <p:cNvPr id="13" name="TextBox 12">
              <a:extLst>
                <a:ext uri="{FF2B5EF4-FFF2-40B4-BE49-F238E27FC236}">
                  <a16:creationId xmlns:a16="http://schemas.microsoft.com/office/drawing/2014/main" id="{5E67E0C2-A681-6745-AF69-A6AAE1C3E55E}"/>
                </a:ext>
              </a:extLst>
            </p:cNvPr>
            <p:cNvSpPr txBox="1"/>
            <p:nvPr/>
          </p:nvSpPr>
          <p:spPr>
            <a:xfrm>
              <a:off x="9448801" y="3644347"/>
              <a:ext cx="1531573" cy="369332"/>
            </a:xfrm>
            <a:prstGeom prst="rect">
              <a:avLst/>
            </a:prstGeom>
            <a:noFill/>
          </p:spPr>
          <p:txBody>
            <a:bodyPr wrap="none" rtlCol="0">
              <a:spAutoFit/>
            </a:bodyPr>
            <a:lstStyle/>
            <a:p>
              <a:r>
                <a:rPr lang="en-US" dirty="0"/>
                <a:t>Bob computes</a:t>
              </a:r>
            </a:p>
          </p:txBody>
        </p:sp>
        <p:sp>
          <p:nvSpPr>
            <p:cNvPr id="153" name="TextBox 152">
              <a:extLst>
                <a:ext uri="{FF2B5EF4-FFF2-40B4-BE49-F238E27FC236}">
                  <a16:creationId xmlns:a16="http://schemas.microsoft.com/office/drawing/2014/main" id="{6DF933CB-CA39-3147-98C2-BB61A3EB04BC}"/>
                </a:ext>
              </a:extLst>
            </p:cNvPr>
            <p:cNvSpPr txBox="1"/>
            <p:nvPr/>
          </p:nvSpPr>
          <p:spPr>
            <a:xfrm>
              <a:off x="9455426" y="4314729"/>
              <a:ext cx="1822174" cy="541046"/>
            </a:xfrm>
            <a:prstGeom prst="rect">
              <a:avLst/>
            </a:prstGeom>
            <a:noFill/>
          </p:spPr>
          <p:txBody>
            <a:bodyPr wrap="square" rtlCol="0">
              <a:spAutoFit/>
            </a:bodyPr>
            <a:lstStyle/>
            <a:p>
              <a:pPr>
                <a:lnSpc>
                  <a:spcPct val="80000"/>
                </a:lnSpc>
              </a:pPr>
              <a:r>
                <a:rPr lang="en-US" dirty="0"/>
                <a:t>authenticating</a:t>
              </a:r>
            </a:p>
            <a:p>
              <a:pPr>
                <a:lnSpc>
                  <a:spcPct val="80000"/>
                </a:lnSpc>
              </a:pPr>
              <a:r>
                <a:rPr lang="en-US" dirty="0"/>
                <a:t>Trudy as Alice</a:t>
              </a:r>
            </a:p>
          </p:txBody>
        </p:sp>
      </p:grpSp>
      <p:sp>
        <p:nvSpPr>
          <p:cNvPr id="15" name="Rectangle 14">
            <a:extLst>
              <a:ext uri="{FF2B5EF4-FFF2-40B4-BE49-F238E27FC236}">
                <a16:creationId xmlns:a16="http://schemas.microsoft.com/office/drawing/2014/main" id="{60FBBC21-85F1-2445-8B4A-BDBCF8170CA8}"/>
              </a:ext>
            </a:extLst>
          </p:cNvPr>
          <p:cNvSpPr/>
          <p:nvPr/>
        </p:nvSpPr>
        <p:spPr>
          <a:xfrm>
            <a:off x="3538330" y="3472069"/>
            <a:ext cx="238539" cy="1457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ECD2AD64-FCE1-484A-8CD8-9195FB878672}"/>
              </a:ext>
            </a:extLst>
          </p:cNvPr>
          <p:cNvGrpSpPr/>
          <p:nvPr/>
        </p:nvGrpSpPr>
        <p:grpSpPr>
          <a:xfrm>
            <a:off x="2221395" y="3318428"/>
            <a:ext cx="2480297" cy="400110"/>
            <a:chOff x="2221395" y="3318428"/>
            <a:chExt cx="2480297" cy="400110"/>
          </a:xfrm>
        </p:grpSpPr>
        <p:sp>
          <p:nvSpPr>
            <p:cNvPr id="97" name="Line 27">
              <a:extLst>
                <a:ext uri="{FF2B5EF4-FFF2-40B4-BE49-F238E27FC236}">
                  <a16:creationId xmlns:a16="http://schemas.microsoft.com/office/drawing/2014/main" id="{9984F3ED-2918-3344-B6C5-159D486AEBA7}"/>
                </a:ext>
              </a:extLst>
            </p:cNvPr>
            <p:cNvSpPr>
              <a:spLocks noChangeShapeType="1"/>
            </p:cNvSpPr>
            <p:nvPr/>
          </p:nvSpPr>
          <p:spPr bwMode="auto">
            <a:xfrm flipH="1">
              <a:off x="2221395" y="3390832"/>
              <a:ext cx="2480297" cy="3218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136" name="Text Box 66">
              <a:extLst>
                <a:ext uri="{FF2B5EF4-FFF2-40B4-BE49-F238E27FC236}">
                  <a16:creationId xmlns:a16="http://schemas.microsoft.com/office/drawing/2014/main" id="{6AA1B550-D423-7A47-9CFF-A7D87F12F83C}"/>
                </a:ext>
              </a:extLst>
            </p:cNvPr>
            <p:cNvSpPr txBox="1">
              <a:spLocks noChangeArrowheads="1"/>
            </p:cNvSpPr>
            <p:nvPr/>
          </p:nvSpPr>
          <p:spPr bwMode="auto">
            <a:xfrm>
              <a:off x="3497192" y="3318428"/>
              <a:ext cx="324128"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R</a:t>
              </a:r>
            </a:p>
          </p:txBody>
        </p:sp>
      </p:grpSp>
      <p:grpSp>
        <p:nvGrpSpPr>
          <p:cNvPr id="38" name="Group 37">
            <a:extLst>
              <a:ext uri="{FF2B5EF4-FFF2-40B4-BE49-F238E27FC236}">
                <a16:creationId xmlns:a16="http://schemas.microsoft.com/office/drawing/2014/main" id="{1566B28C-8D8F-F441-9A23-B17C74DD53D0}"/>
              </a:ext>
            </a:extLst>
          </p:cNvPr>
          <p:cNvGrpSpPr/>
          <p:nvPr/>
        </p:nvGrpSpPr>
        <p:grpSpPr>
          <a:xfrm>
            <a:off x="2221395" y="3479799"/>
            <a:ext cx="2593009" cy="673713"/>
            <a:chOff x="2221395" y="3479799"/>
            <a:chExt cx="2593009" cy="673713"/>
          </a:xfrm>
        </p:grpSpPr>
        <p:sp>
          <p:nvSpPr>
            <p:cNvPr id="98" name="Line 28">
              <a:extLst>
                <a:ext uri="{FF2B5EF4-FFF2-40B4-BE49-F238E27FC236}">
                  <a16:creationId xmlns:a16="http://schemas.microsoft.com/office/drawing/2014/main" id="{EE318889-5B02-7949-9701-DA4074646051}"/>
                </a:ext>
              </a:extLst>
            </p:cNvPr>
            <p:cNvSpPr>
              <a:spLocks noChangeShapeType="1"/>
            </p:cNvSpPr>
            <p:nvPr/>
          </p:nvSpPr>
          <p:spPr bwMode="auto">
            <a:xfrm>
              <a:off x="2221395" y="3840094"/>
              <a:ext cx="259300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6" name="Group 15">
              <a:extLst>
                <a:ext uri="{FF2B5EF4-FFF2-40B4-BE49-F238E27FC236}">
                  <a16:creationId xmlns:a16="http://schemas.microsoft.com/office/drawing/2014/main" id="{3DCDE299-3FF6-EA43-9F54-4F4D7B7A96D5}"/>
                </a:ext>
              </a:extLst>
            </p:cNvPr>
            <p:cNvGrpSpPr/>
            <p:nvPr/>
          </p:nvGrpSpPr>
          <p:grpSpPr>
            <a:xfrm>
              <a:off x="3351764" y="3479799"/>
              <a:ext cx="787400" cy="673713"/>
              <a:chOff x="992878" y="4235173"/>
              <a:chExt cx="787400" cy="673713"/>
            </a:xfrm>
          </p:grpSpPr>
          <p:sp>
            <p:nvSpPr>
              <p:cNvPr id="155" name="Rectangle 154">
                <a:extLst>
                  <a:ext uri="{FF2B5EF4-FFF2-40B4-BE49-F238E27FC236}">
                    <a16:creationId xmlns:a16="http://schemas.microsoft.com/office/drawing/2014/main" id="{9457704C-5356-664F-925C-1F727AA467BC}"/>
                  </a:ext>
                </a:extLst>
              </p:cNvPr>
              <p:cNvSpPr/>
              <p:nvPr/>
            </p:nvSpPr>
            <p:spPr>
              <a:xfrm>
                <a:off x="1000537" y="4543840"/>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Text Box 15">
                <a:extLst>
                  <a:ext uri="{FF2B5EF4-FFF2-40B4-BE49-F238E27FC236}">
                    <a16:creationId xmlns:a16="http://schemas.microsoft.com/office/drawing/2014/main" id="{B390E741-67F5-A44D-B50F-BCF5D21E4564}"/>
                  </a:ext>
                </a:extLst>
              </p:cNvPr>
              <p:cNvSpPr txBox="1">
                <a:spLocks noChangeArrowheads="1"/>
              </p:cNvSpPr>
              <p:nvPr/>
            </p:nvSpPr>
            <p:spPr bwMode="auto">
              <a:xfrm>
                <a:off x="1147543" y="4508776"/>
                <a:ext cx="33374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sp>
            <p:nvSpPr>
              <p:cNvPr id="157" name="Text Box 17">
                <a:extLst>
                  <a:ext uri="{FF2B5EF4-FFF2-40B4-BE49-F238E27FC236}">
                    <a16:creationId xmlns:a16="http://schemas.microsoft.com/office/drawing/2014/main" id="{F7C9D543-5B67-BE43-915D-12D41196FF0B}"/>
                  </a:ext>
                </a:extLst>
              </p:cNvPr>
              <p:cNvSpPr txBox="1">
                <a:spLocks noChangeArrowheads="1"/>
              </p:cNvSpPr>
              <p:nvPr/>
            </p:nvSpPr>
            <p:spPr bwMode="auto">
              <a:xfrm>
                <a:off x="992878" y="4380947"/>
                <a:ext cx="787400"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(R)</a:t>
                </a:r>
              </a:p>
            </p:txBody>
          </p:sp>
          <p:sp>
            <p:nvSpPr>
              <p:cNvPr id="158" name="Text Box 18">
                <a:extLst>
                  <a:ext uri="{FF2B5EF4-FFF2-40B4-BE49-F238E27FC236}">
                    <a16:creationId xmlns:a16="http://schemas.microsoft.com/office/drawing/2014/main" id="{5B8DB431-29F0-AB41-8246-D94EA76902B5}"/>
                  </a:ext>
                </a:extLst>
              </p:cNvPr>
              <p:cNvSpPr txBox="1">
                <a:spLocks noChangeArrowheads="1"/>
              </p:cNvSpPr>
              <p:nvPr/>
            </p:nvSpPr>
            <p:spPr bwMode="auto">
              <a:xfrm>
                <a:off x="1167573" y="4235173"/>
                <a:ext cx="263525" cy="40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40" name="Group 39">
            <a:extLst>
              <a:ext uri="{FF2B5EF4-FFF2-40B4-BE49-F238E27FC236}">
                <a16:creationId xmlns:a16="http://schemas.microsoft.com/office/drawing/2014/main" id="{8FB5C290-2EFF-0A4D-B746-B484522AB717}"/>
              </a:ext>
            </a:extLst>
          </p:cNvPr>
          <p:cNvGrpSpPr/>
          <p:nvPr/>
        </p:nvGrpSpPr>
        <p:grpSpPr>
          <a:xfrm>
            <a:off x="2221395" y="4168883"/>
            <a:ext cx="2661272" cy="673713"/>
            <a:chOff x="2221395" y="4168883"/>
            <a:chExt cx="2661272" cy="673713"/>
          </a:xfrm>
        </p:grpSpPr>
        <p:sp>
          <p:nvSpPr>
            <p:cNvPr id="106" name="Line 36">
              <a:extLst>
                <a:ext uri="{FF2B5EF4-FFF2-40B4-BE49-F238E27FC236}">
                  <a16:creationId xmlns:a16="http://schemas.microsoft.com/office/drawing/2014/main" id="{160F22D0-47F2-5349-85F9-D489A964C5EE}"/>
                </a:ext>
              </a:extLst>
            </p:cNvPr>
            <p:cNvSpPr>
              <a:spLocks noChangeShapeType="1"/>
            </p:cNvSpPr>
            <p:nvPr/>
          </p:nvSpPr>
          <p:spPr bwMode="auto">
            <a:xfrm>
              <a:off x="2221395" y="4527482"/>
              <a:ext cx="266127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8" name="Group 17">
              <a:extLst>
                <a:ext uri="{FF2B5EF4-FFF2-40B4-BE49-F238E27FC236}">
                  <a16:creationId xmlns:a16="http://schemas.microsoft.com/office/drawing/2014/main" id="{C591770F-038E-CD44-B111-C45F73AD7788}"/>
                </a:ext>
              </a:extLst>
            </p:cNvPr>
            <p:cNvGrpSpPr/>
            <p:nvPr/>
          </p:nvGrpSpPr>
          <p:grpSpPr>
            <a:xfrm>
              <a:off x="3366050" y="4168883"/>
              <a:ext cx="675861" cy="673713"/>
              <a:chOff x="1842051" y="4335667"/>
              <a:chExt cx="675861" cy="673713"/>
            </a:xfrm>
          </p:grpSpPr>
          <p:sp>
            <p:nvSpPr>
              <p:cNvPr id="160" name="Rectangle 159">
                <a:extLst>
                  <a:ext uri="{FF2B5EF4-FFF2-40B4-BE49-F238E27FC236}">
                    <a16:creationId xmlns:a16="http://schemas.microsoft.com/office/drawing/2014/main" id="{E1E0E169-9AA2-8C40-A9FD-9CB2C10143A7}"/>
                  </a:ext>
                </a:extLst>
              </p:cNvPr>
              <p:cNvSpPr/>
              <p:nvPr/>
            </p:nvSpPr>
            <p:spPr>
              <a:xfrm>
                <a:off x="1842051" y="4644334"/>
                <a:ext cx="675861" cy="1060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Text Box 17">
                <a:extLst>
                  <a:ext uri="{FF2B5EF4-FFF2-40B4-BE49-F238E27FC236}">
                    <a16:creationId xmlns:a16="http://schemas.microsoft.com/office/drawing/2014/main" id="{5E1A5670-A8F3-194B-8712-4A445EDF450E}"/>
                  </a:ext>
                </a:extLst>
              </p:cNvPr>
              <p:cNvSpPr txBox="1">
                <a:spLocks noChangeArrowheads="1"/>
              </p:cNvSpPr>
              <p:nvPr/>
            </p:nvSpPr>
            <p:spPr bwMode="auto">
              <a:xfrm>
                <a:off x="1852501" y="4481441"/>
                <a:ext cx="43313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a:t>
                </a:r>
              </a:p>
            </p:txBody>
          </p:sp>
          <p:sp>
            <p:nvSpPr>
              <p:cNvPr id="163" name="Text Box 18">
                <a:extLst>
                  <a:ext uri="{FF2B5EF4-FFF2-40B4-BE49-F238E27FC236}">
                    <a16:creationId xmlns:a16="http://schemas.microsoft.com/office/drawing/2014/main" id="{F08DB7BD-7A90-7B4C-A0AB-13AF0F4EBF5E}"/>
                  </a:ext>
                </a:extLst>
              </p:cNvPr>
              <p:cNvSpPr txBox="1">
                <a:spLocks noChangeArrowheads="1"/>
              </p:cNvSpPr>
              <p:nvPr/>
            </p:nvSpPr>
            <p:spPr bwMode="auto">
              <a:xfrm>
                <a:off x="1984396" y="4335667"/>
                <a:ext cx="312907"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61" name="Text Box 15">
                <a:extLst>
                  <a:ext uri="{FF2B5EF4-FFF2-40B4-BE49-F238E27FC236}">
                    <a16:creationId xmlns:a16="http://schemas.microsoft.com/office/drawing/2014/main" id="{7BBB5E8A-E5DC-4C45-9F1E-3C6C0299AC55}"/>
                  </a:ext>
                </a:extLst>
              </p:cNvPr>
              <p:cNvSpPr txBox="1">
                <a:spLocks noChangeArrowheads="1"/>
              </p:cNvSpPr>
              <p:nvPr/>
            </p:nvSpPr>
            <p:spPr bwMode="auto">
              <a:xfrm>
                <a:off x="1989057" y="4609270"/>
                <a:ext cx="333746"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grpSp>
      </p:grpSp>
      <p:sp>
        <p:nvSpPr>
          <p:cNvPr id="19" name="Rectangle 18">
            <a:extLst>
              <a:ext uri="{FF2B5EF4-FFF2-40B4-BE49-F238E27FC236}">
                <a16:creationId xmlns:a16="http://schemas.microsoft.com/office/drawing/2014/main" id="{6CEF5E74-1462-2240-98D6-0DFCF9C484FF}"/>
              </a:ext>
            </a:extLst>
          </p:cNvPr>
          <p:cNvSpPr/>
          <p:nvPr/>
        </p:nvSpPr>
        <p:spPr>
          <a:xfrm>
            <a:off x="7580243" y="5009322"/>
            <a:ext cx="821635" cy="172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77CF55DB-F502-994B-93E8-DD80E269A29E}"/>
              </a:ext>
            </a:extLst>
          </p:cNvPr>
          <p:cNvGrpSpPr/>
          <p:nvPr/>
        </p:nvGrpSpPr>
        <p:grpSpPr>
          <a:xfrm>
            <a:off x="6941172" y="4727161"/>
            <a:ext cx="2168525" cy="711199"/>
            <a:chOff x="6941172" y="4727161"/>
            <a:chExt cx="2168525" cy="711199"/>
          </a:xfrm>
        </p:grpSpPr>
        <p:sp>
          <p:nvSpPr>
            <p:cNvPr id="112" name="Line 42">
              <a:extLst>
                <a:ext uri="{FF2B5EF4-FFF2-40B4-BE49-F238E27FC236}">
                  <a16:creationId xmlns:a16="http://schemas.microsoft.com/office/drawing/2014/main" id="{AE6F24D0-6C87-5E4E-A619-24CDBA038F42}"/>
                </a:ext>
              </a:extLst>
            </p:cNvPr>
            <p:cNvSpPr>
              <a:spLocks noChangeShapeType="1"/>
            </p:cNvSpPr>
            <p:nvPr/>
          </p:nvSpPr>
          <p:spPr bwMode="auto">
            <a:xfrm flipH="1" flipV="1">
              <a:off x="6941172" y="5117202"/>
              <a:ext cx="216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grpSp>
          <p:nvGrpSpPr>
            <p:cNvPr id="113" name="Group 43">
              <a:extLst>
                <a:ext uri="{FF2B5EF4-FFF2-40B4-BE49-F238E27FC236}">
                  <a16:creationId xmlns:a16="http://schemas.microsoft.com/office/drawing/2014/main" id="{31A37FFA-B2FB-7E4D-A06F-68C6898002E8}"/>
                </a:ext>
              </a:extLst>
            </p:cNvPr>
            <p:cNvGrpSpPr>
              <a:grpSpLocks/>
            </p:cNvGrpSpPr>
            <p:nvPr/>
          </p:nvGrpSpPr>
          <p:grpSpPr bwMode="auto">
            <a:xfrm>
              <a:off x="7563472" y="4727161"/>
              <a:ext cx="852488" cy="711199"/>
              <a:chOff x="3677" y="3430"/>
              <a:chExt cx="537" cy="448"/>
            </a:xfrm>
          </p:grpSpPr>
          <p:sp>
            <p:nvSpPr>
              <p:cNvPr id="115" name="Text Box 45">
                <a:extLst>
                  <a:ext uri="{FF2B5EF4-FFF2-40B4-BE49-F238E27FC236}">
                    <a16:creationId xmlns:a16="http://schemas.microsoft.com/office/drawing/2014/main" id="{85D4A2E7-81C1-A64B-BC82-9DB7F4821375}"/>
                  </a:ext>
                </a:extLst>
              </p:cNvPr>
              <p:cNvSpPr txBox="1">
                <a:spLocks noChangeArrowheads="1"/>
              </p:cNvSpPr>
              <p:nvPr/>
            </p:nvSpPr>
            <p:spPr bwMode="auto">
              <a:xfrm>
                <a:off x="3677" y="3540"/>
                <a:ext cx="53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(m)</a:t>
                </a:r>
              </a:p>
            </p:txBody>
          </p:sp>
          <p:sp>
            <p:nvSpPr>
              <p:cNvPr id="116" name="Text Box 46">
                <a:extLst>
                  <a:ext uri="{FF2B5EF4-FFF2-40B4-BE49-F238E27FC236}">
                    <a16:creationId xmlns:a16="http://schemas.microsoft.com/office/drawing/2014/main" id="{F94D5314-084A-054E-BECC-861CAED9361C}"/>
                  </a:ext>
                </a:extLst>
              </p:cNvPr>
              <p:cNvSpPr txBox="1">
                <a:spLocks noChangeArrowheads="1"/>
              </p:cNvSpPr>
              <p:nvPr/>
            </p:nvSpPr>
            <p:spPr bwMode="auto">
              <a:xfrm>
                <a:off x="3728" y="3430"/>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14" name="Text Box 44">
                <a:extLst>
                  <a:ext uri="{FF2B5EF4-FFF2-40B4-BE49-F238E27FC236}">
                    <a16:creationId xmlns:a16="http://schemas.microsoft.com/office/drawing/2014/main" id="{5A99CC24-85CA-9C4A-A4D0-6DF9B6779A30}"/>
                  </a:ext>
                </a:extLst>
              </p:cNvPr>
              <p:cNvSpPr txBox="1">
                <a:spLocks noChangeArrowheads="1"/>
              </p:cNvSpPr>
              <p:nvPr/>
            </p:nvSpPr>
            <p:spPr bwMode="auto">
              <a:xfrm>
                <a:off x="3783" y="3626"/>
                <a:ext cx="195"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T</a:t>
                </a:r>
              </a:p>
            </p:txBody>
          </p:sp>
        </p:grpSp>
      </p:grpSp>
      <p:sp>
        <p:nvSpPr>
          <p:cNvPr id="20" name="TextBox 19">
            <a:extLst>
              <a:ext uri="{FF2B5EF4-FFF2-40B4-BE49-F238E27FC236}">
                <a16:creationId xmlns:a16="http://schemas.microsoft.com/office/drawing/2014/main" id="{8F94631E-57F4-4948-8245-56E604BD3B2E}"/>
              </a:ext>
            </a:extLst>
          </p:cNvPr>
          <p:cNvSpPr txBox="1"/>
          <p:nvPr/>
        </p:nvSpPr>
        <p:spPr>
          <a:xfrm>
            <a:off x="9258693" y="4982817"/>
            <a:ext cx="2217690" cy="541046"/>
          </a:xfrm>
          <a:prstGeom prst="rect">
            <a:avLst/>
          </a:prstGeom>
          <a:noFill/>
        </p:spPr>
        <p:txBody>
          <a:bodyPr wrap="square" rtlCol="0">
            <a:spAutoFit/>
          </a:bodyPr>
          <a:lstStyle/>
          <a:p>
            <a:pPr>
              <a:lnSpc>
                <a:spcPct val="80000"/>
              </a:lnSpc>
            </a:pPr>
            <a:r>
              <a:rPr lang="en-US" dirty="0"/>
              <a:t>Bob sends a personal message, m to Alice</a:t>
            </a:r>
          </a:p>
        </p:txBody>
      </p:sp>
      <p:grpSp>
        <p:nvGrpSpPr>
          <p:cNvPr id="167" name="Group 166">
            <a:extLst>
              <a:ext uri="{FF2B5EF4-FFF2-40B4-BE49-F238E27FC236}">
                <a16:creationId xmlns:a16="http://schemas.microsoft.com/office/drawing/2014/main" id="{BA09B8E1-D210-DD47-B517-6459FFB70ED7}"/>
              </a:ext>
            </a:extLst>
          </p:cNvPr>
          <p:cNvGrpSpPr/>
          <p:nvPr/>
        </p:nvGrpSpPr>
        <p:grpSpPr>
          <a:xfrm>
            <a:off x="2601085" y="4921526"/>
            <a:ext cx="2168525" cy="711199"/>
            <a:chOff x="2601085" y="4921526"/>
            <a:chExt cx="2168525" cy="711199"/>
          </a:xfrm>
        </p:grpSpPr>
        <p:sp>
          <p:nvSpPr>
            <p:cNvPr id="164" name="Line 42">
              <a:extLst>
                <a:ext uri="{FF2B5EF4-FFF2-40B4-BE49-F238E27FC236}">
                  <a16:creationId xmlns:a16="http://schemas.microsoft.com/office/drawing/2014/main" id="{27E7CDB9-2DFE-764B-B12F-AEF4FBAB9F60}"/>
                </a:ext>
              </a:extLst>
            </p:cNvPr>
            <p:cNvSpPr>
              <a:spLocks noChangeShapeType="1"/>
            </p:cNvSpPr>
            <p:nvPr/>
          </p:nvSpPr>
          <p:spPr bwMode="auto">
            <a:xfrm flipH="1" flipV="1">
              <a:off x="2601085" y="5367337"/>
              <a:ext cx="216852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sz="2000" dirty="0">
                <a:cs typeface="+mn-cs"/>
              </a:endParaRPr>
            </a:p>
          </p:txBody>
        </p:sp>
        <p:sp>
          <p:nvSpPr>
            <p:cNvPr id="21" name="Rectangle 20">
              <a:extLst>
                <a:ext uri="{FF2B5EF4-FFF2-40B4-BE49-F238E27FC236}">
                  <a16:creationId xmlns:a16="http://schemas.microsoft.com/office/drawing/2014/main" id="{96D8C8AC-603B-004D-A602-FB5914DF76FB}"/>
                </a:ext>
              </a:extLst>
            </p:cNvPr>
            <p:cNvSpPr/>
            <p:nvPr/>
          </p:nvSpPr>
          <p:spPr>
            <a:xfrm>
              <a:off x="3458817" y="5261113"/>
              <a:ext cx="397566" cy="2252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6" name="Group 56">
              <a:extLst>
                <a:ext uri="{FF2B5EF4-FFF2-40B4-BE49-F238E27FC236}">
                  <a16:creationId xmlns:a16="http://schemas.microsoft.com/office/drawing/2014/main" id="{0775B4B1-C485-7A46-B09A-3F7499E1DFF6}"/>
                </a:ext>
              </a:extLst>
            </p:cNvPr>
            <p:cNvGrpSpPr>
              <a:grpSpLocks/>
            </p:cNvGrpSpPr>
            <p:nvPr/>
          </p:nvGrpSpPr>
          <p:grpSpPr bwMode="auto">
            <a:xfrm>
              <a:off x="3287372" y="4921526"/>
              <a:ext cx="795338" cy="711199"/>
              <a:chOff x="3694" y="3430"/>
              <a:chExt cx="501" cy="448"/>
            </a:xfrm>
          </p:grpSpPr>
          <p:sp>
            <p:nvSpPr>
              <p:cNvPr id="127" name="Text Box 57">
                <a:extLst>
                  <a:ext uri="{FF2B5EF4-FFF2-40B4-BE49-F238E27FC236}">
                    <a16:creationId xmlns:a16="http://schemas.microsoft.com/office/drawing/2014/main" id="{141B4F19-74AD-1843-A62D-38B5D8A427BC}"/>
                  </a:ext>
                </a:extLst>
              </p:cNvPr>
              <p:cNvSpPr txBox="1">
                <a:spLocks noChangeArrowheads="1"/>
              </p:cNvSpPr>
              <p:nvPr/>
            </p:nvSpPr>
            <p:spPr bwMode="auto">
              <a:xfrm>
                <a:off x="3776" y="3626"/>
                <a:ext cx="21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endParaRPr lang="en-US" sz="2800" dirty="0">
                  <a:solidFill>
                    <a:srgbClr val="C00000"/>
                  </a:solidFill>
                  <a:latin typeface="+mn-lt"/>
                  <a:cs typeface="Arial" charset="0"/>
                </a:endParaRPr>
              </a:p>
            </p:txBody>
          </p:sp>
          <p:sp>
            <p:nvSpPr>
              <p:cNvPr id="128" name="Text Box 58">
                <a:extLst>
                  <a:ext uri="{FF2B5EF4-FFF2-40B4-BE49-F238E27FC236}">
                    <a16:creationId xmlns:a16="http://schemas.microsoft.com/office/drawing/2014/main" id="{9393590E-BC14-9649-B270-972F482604BB}"/>
                  </a:ext>
                </a:extLst>
              </p:cNvPr>
              <p:cNvSpPr txBox="1">
                <a:spLocks noChangeArrowheads="1"/>
              </p:cNvSpPr>
              <p:nvPr/>
            </p:nvSpPr>
            <p:spPr bwMode="auto">
              <a:xfrm>
                <a:off x="3694" y="3540"/>
                <a:ext cx="501"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K  (m)</a:t>
                </a:r>
              </a:p>
            </p:txBody>
          </p:sp>
          <p:sp>
            <p:nvSpPr>
              <p:cNvPr id="129" name="Text Box 59">
                <a:extLst>
                  <a:ext uri="{FF2B5EF4-FFF2-40B4-BE49-F238E27FC236}">
                    <a16:creationId xmlns:a16="http://schemas.microsoft.com/office/drawing/2014/main" id="{6DBF443F-317F-784F-BD76-C682D68C613C}"/>
                  </a:ext>
                </a:extLst>
              </p:cNvPr>
              <p:cNvSpPr txBox="1">
                <a:spLocks noChangeArrowheads="1"/>
              </p:cNvSpPr>
              <p:nvPr/>
            </p:nvSpPr>
            <p:spPr bwMode="auto">
              <a:xfrm>
                <a:off x="3767" y="3430"/>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grpSp>
      <p:grpSp>
        <p:nvGrpSpPr>
          <p:cNvPr id="168" name="Group 167">
            <a:extLst>
              <a:ext uri="{FF2B5EF4-FFF2-40B4-BE49-F238E27FC236}">
                <a16:creationId xmlns:a16="http://schemas.microsoft.com/office/drawing/2014/main" id="{41819848-9DFF-194C-B17B-ABDE3225B9FC}"/>
              </a:ext>
            </a:extLst>
          </p:cNvPr>
          <p:cNvGrpSpPr/>
          <p:nvPr/>
        </p:nvGrpSpPr>
        <p:grpSpPr>
          <a:xfrm>
            <a:off x="359855" y="4949687"/>
            <a:ext cx="3045951" cy="1418628"/>
            <a:chOff x="359855" y="4949687"/>
            <a:chExt cx="3045951" cy="1418628"/>
          </a:xfrm>
        </p:grpSpPr>
        <p:grpSp>
          <p:nvGrpSpPr>
            <p:cNvPr id="130" name="Group 60">
              <a:extLst>
                <a:ext uri="{FF2B5EF4-FFF2-40B4-BE49-F238E27FC236}">
                  <a16:creationId xmlns:a16="http://schemas.microsoft.com/office/drawing/2014/main" id="{BECA1E54-4F2E-F443-BA9C-1A10F77D6440}"/>
                </a:ext>
              </a:extLst>
            </p:cNvPr>
            <p:cNvGrpSpPr>
              <a:grpSpLocks/>
            </p:cNvGrpSpPr>
            <p:nvPr/>
          </p:nvGrpSpPr>
          <p:grpSpPr bwMode="auto">
            <a:xfrm>
              <a:off x="949876" y="4999831"/>
              <a:ext cx="1708150" cy="744538"/>
              <a:chOff x="1318" y="3317"/>
              <a:chExt cx="1076" cy="469"/>
            </a:xfrm>
          </p:grpSpPr>
          <p:sp>
            <p:nvSpPr>
              <p:cNvPr id="131" name="Text Box 61">
                <a:extLst>
                  <a:ext uri="{FF2B5EF4-FFF2-40B4-BE49-F238E27FC236}">
                    <a16:creationId xmlns:a16="http://schemas.microsoft.com/office/drawing/2014/main" id="{2978A8B5-F75D-304D-A0D7-D444312E3681}"/>
                  </a:ext>
                </a:extLst>
              </p:cNvPr>
              <p:cNvSpPr txBox="1">
                <a:spLocks noChangeArrowheads="1"/>
              </p:cNvSpPr>
              <p:nvPr/>
            </p:nvSpPr>
            <p:spPr bwMode="auto">
              <a:xfrm>
                <a:off x="1659" y="3526"/>
                <a:ext cx="21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sp>
            <p:nvSpPr>
              <p:cNvPr id="132" name="Text Box 62">
                <a:extLst>
                  <a:ext uri="{FF2B5EF4-FFF2-40B4-BE49-F238E27FC236}">
                    <a16:creationId xmlns:a16="http://schemas.microsoft.com/office/drawing/2014/main" id="{C8ABC261-159D-7540-98FC-D7B432928737}"/>
                  </a:ext>
                </a:extLst>
              </p:cNvPr>
              <p:cNvSpPr txBox="1">
                <a:spLocks noChangeArrowheads="1"/>
              </p:cNvSpPr>
              <p:nvPr/>
            </p:nvSpPr>
            <p:spPr bwMode="auto">
              <a:xfrm>
                <a:off x="1318" y="3414"/>
                <a:ext cx="107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latin typeface="+mn-lt"/>
                    <a:cs typeface="Arial" charset="0"/>
                  </a:rPr>
                  <a:t>m = K  (K   (m))</a:t>
                </a:r>
              </a:p>
            </p:txBody>
          </p:sp>
          <p:sp>
            <p:nvSpPr>
              <p:cNvPr id="133" name="Text Box 63">
                <a:extLst>
                  <a:ext uri="{FF2B5EF4-FFF2-40B4-BE49-F238E27FC236}">
                    <a16:creationId xmlns:a16="http://schemas.microsoft.com/office/drawing/2014/main" id="{048E692E-7A24-3142-BD88-9F0834EADB6A}"/>
                  </a:ext>
                </a:extLst>
              </p:cNvPr>
              <p:cNvSpPr txBox="1">
                <a:spLocks noChangeArrowheads="1"/>
              </p:cNvSpPr>
              <p:nvPr/>
            </p:nvSpPr>
            <p:spPr bwMode="auto">
              <a:xfrm>
                <a:off x="1903" y="3332"/>
                <a:ext cx="197"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sp>
            <p:nvSpPr>
              <p:cNvPr id="134" name="Text Box 64">
                <a:extLst>
                  <a:ext uri="{FF2B5EF4-FFF2-40B4-BE49-F238E27FC236}">
                    <a16:creationId xmlns:a16="http://schemas.microsoft.com/office/drawing/2014/main" id="{8C5822A4-20CA-A94D-B283-A8FA7EE237F6}"/>
                  </a:ext>
                </a:extLst>
              </p:cNvPr>
              <p:cNvSpPr txBox="1">
                <a:spLocks noChangeArrowheads="1"/>
              </p:cNvSpPr>
              <p:nvPr/>
            </p:nvSpPr>
            <p:spPr bwMode="auto">
              <a:xfrm>
                <a:off x="1903" y="3534"/>
                <a:ext cx="210"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a:t>
                </a:r>
              </a:p>
            </p:txBody>
          </p:sp>
          <p:sp>
            <p:nvSpPr>
              <p:cNvPr id="135" name="Text Box 65">
                <a:extLst>
                  <a:ext uri="{FF2B5EF4-FFF2-40B4-BE49-F238E27FC236}">
                    <a16:creationId xmlns:a16="http://schemas.microsoft.com/office/drawing/2014/main" id="{C4E5DD69-041E-3A4C-9F88-0FDC141FDC6B}"/>
                  </a:ext>
                </a:extLst>
              </p:cNvPr>
              <p:cNvSpPr txBox="1">
                <a:spLocks noChangeArrowheads="1"/>
              </p:cNvSpPr>
              <p:nvPr/>
            </p:nvSpPr>
            <p:spPr bwMode="auto">
              <a:xfrm>
                <a:off x="1685" y="3317"/>
                <a:ext cx="166" cy="2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mn-lt"/>
                    <a:cs typeface="Arial" charset="0"/>
                  </a:rPr>
                  <a:t>-</a:t>
                </a:r>
              </a:p>
            </p:txBody>
          </p:sp>
        </p:grpSp>
        <p:sp>
          <p:nvSpPr>
            <p:cNvPr id="165" name="TextBox 164">
              <a:extLst>
                <a:ext uri="{FF2B5EF4-FFF2-40B4-BE49-F238E27FC236}">
                  <a16:creationId xmlns:a16="http://schemas.microsoft.com/office/drawing/2014/main" id="{27C7730D-09E8-7F48-902E-83A59320C490}"/>
                </a:ext>
              </a:extLst>
            </p:cNvPr>
            <p:cNvSpPr txBox="1"/>
            <p:nvPr/>
          </p:nvSpPr>
          <p:spPr>
            <a:xfrm>
              <a:off x="359855" y="4949687"/>
              <a:ext cx="2794160" cy="319446"/>
            </a:xfrm>
            <a:prstGeom prst="rect">
              <a:avLst/>
            </a:prstGeom>
            <a:noFill/>
          </p:spPr>
          <p:txBody>
            <a:bodyPr wrap="square" rtlCol="0">
              <a:spAutoFit/>
            </a:bodyPr>
            <a:lstStyle/>
            <a:p>
              <a:pPr>
                <a:lnSpc>
                  <a:spcPct val="80000"/>
                </a:lnSpc>
              </a:pPr>
              <a:r>
                <a:rPr lang="en-US" dirty="0"/>
                <a:t>Trudy recovers Bob’s m:</a:t>
              </a:r>
            </a:p>
          </p:txBody>
        </p:sp>
        <p:sp>
          <p:nvSpPr>
            <p:cNvPr id="166" name="TextBox 165">
              <a:extLst>
                <a:ext uri="{FF2B5EF4-FFF2-40B4-BE49-F238E27FC236}">
                  <a16:creationId xmlns:a16="http://schemas.microsoft.com/office/drawing/2014/main" id="{8074C434-56F6-8147-B72B-852D8E98FE62}"/>
                </a:ext>
              </a:extLst>
            </p:cNvPr>
            <p:cNvSpPr txBox="1"/>
            <p:nvPr/>
          </p:nvSpPr>
          <p:spPr>
            <a:xfrm>
              <a:off x="392984" y="5605670"/>
              <a:ext cx="3012822" cy="762645"/>
            </a:xfrm>
            <a:prstGeom prst="rect">
              <a:avLst/>
            </a:prstGeom>
            <a:noFill/>
          </p:spPr>
          <p:txBody>
            <a:bodyPr wrap="square" rtlCol="0">
              <a:spAutoFit/>
            </a:bodyPr>
            <a:lstStyle/>
            <a:p>
              <a:pPr>
                <a:lnSpc>
                  <a:spcPct val="80000"/>
                </a:lnSpc>
              </a:pPr>
              <a:r>
                <a:rPr lang="en-US" dirty="0"/>
                <a:t>and she and Bob meet a week later in person and discuss m, not knowing Trudy knows m</a:t>
              </a:r>
            </a:p>
          </p:txBody>
        </p:sp>
      </p:grpSp>
      <p:grpSp>
        <p:nvGrpSpPr>
          <p:cNvPr id="10" name="Group 9">
            <a:extLst>
              <a:ext uri="{FF2B5EF4-FFF2-40B4-BE49-F238E27FC236}">
                <a16:creationId xmlns:a16="http://schemas.microsoft.com/office/drawing/2014/main" id="{8477CCA1-AE8D-374F-BC1F-5EC4C0FB94A5}"/>
              </a:ext>
            </a:extLst>
          </p:cNvPr>
          <p:cNvGrpSpPr/>
          <p:nvPr/>
        </p:nvGrpSpPr>
        <p:grpSpPr>
          <a:xfrm>
            <a:off x="4929809" y="2809461"/>
            <a:ext cx="1789043" cy="1938992"/>
            <a:chOff x="10084905" y="1378226"/>
            <a:chExt cx="1789043" cy="1938992"/>
          </a:xfrm>
        </p:grpSpPr>
        <p:sp>
          <p:nvSpPr>
            <p:cNvPr id="6" name="TextBox 5">
              <a:extLst>
                <a:ext uri="{FF2B5EF4-FFF2-40B4-BE49-F238E27FC236}">
                  <a16:creationId xmlns:a16="http://schemas.microsoft.com/office/drawing/2014/main" id="{DDB4941F-64F3-E447-9284-991F0D048A09}"/>
                </a:ext>
              </a:extLst>
            </p:cNvPr>
            <p:cNvSpPr txBox="1"/>
            <p:nvPr/>
          </p:nvSpPr>
          <p:spPr>
            <a:xfrm>
              <a:off x="10455966" y="1378226"/>
              <a:ext cx="898003" cy="1938992"/>
            </a:xfrm>
            <a:prstGeom prst="rect">
              <a:avLst/>
            </a:prstGeom>
            <a:noFill/>
          </p:spPr>
          <p:txBody>
            <a:bodyPr wrap="none" rtlCol="0">
              <a:spAutoFit/>
            </a:bodyPr>
            <a:lstStyle/>
            <a:p>
              <a:r>
                <a:rPr lang="en-US" sz="12000" dirty="0">
                  <a:solidFill>
                    <a:srgbClr val="C00000"/>
                  </a:solidFill>
                </a:rPr>
                <a:t>?</a:t>
              </a:r>
            </a:p>
          </p:txBody>
        </p:sp>
        <p:sp>
          <p:nvSpPr>
            <p:cNvPr id="4" name="TextBox 3">
              <a:extLst>
                <a:ext uri="{FF2B5EF4-FFF2-40B4-BE49-F238E27FC236}">
                  <a16:creationId xmlns:a16="http://schemas.microsoft.com/office/drawing/2014/main" id="{24E84004-AA3A-644E-9984-F921D7AEC2D1}"/>
                </a:ext>
              </a:extLst>
            </p:cNvPr>
            <p:cNvSpPr txBox="1"/>
            <p:nvPr/>
          </p:nvSpPr>
          <p:spPr>
            <a:xfrm>
              <a:off x="10084905" y="1881808"/>
              <a:ext cx="1789043" cy="986104"/>
            </a:xfrm>
            <a:prstGeom prst="rect">
              <a:avLst/>
            </a:prstGeom>
            <a:noFill/>
          </p:spPr>
          <p:txBody>
            <a:bodyPr wrap="square" rtlCol="0">
              <a:spAutoFit/>
            </a:bodyPr>
            <a:lstStyle/>
            <a:p>
              <a:pPr algn="ctr">
                <a:lnSpc>
                  <a:spcPct val="80000"/>
                </a:lnSpc>
              </a:pPr>
              <a:r>
                <a:rPr lang="en-US" sz="2400" i="1" dirty="0">
                  <a:solidFill>
                    <a:srgbClr val="0012A0"/>
                  </a:solidFill>
                </a:rPr>
                <a:t>Where are mistakes made here?</a:t>
              </a:r>
            </a:p>
          </p:txBody>
        </p:sp>
      </p:grpSp>
    </p:spTree>
    <p:extLst>
      <p:ext uri="{BB962C8B-B14F-4D97-AF65-F5344CB8AC3E}">
        <p14:creationId xmlns:p14="http://schemas.microsoft.com/office/powerpoint/2010/main" val="222871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wipe(right)">
                                      <p:cBhvr>
                                        <p:cTn id="16" dur="500"/>
                                        <p:tgtEl>
                                          <p:spTgt spid="32"/>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wipe(left)">
                                      <p:cBhvr>
                                        <p:cTn id="20" dur="500"/>
                                        <p:tgtEl>
                                          <p:spTgt spid="34"/>
                                        </p:tgtEl>
                                      </p:cBhvr>
                                    </p:animEffect>
                                  </p:childTnLst>
                                </p:cTn>
                              </p:par>
                            </p:childTnLst>
                          </p:cTn>
                        </p:par>
                        <p:par>
                          <p:cTn id="21" fill="hold">
                            <p:stCondLst>
                              <p:cond delay="1500"/>
                            </p:stCondLst>
                            <p:childTnLst>
                              <p:par>
                                <p:cTn id="22" presetID="22" presetClass="entr" presetSubtype="2"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right)">
                                      <p:cBhvr>
                                        <p:cTn id="24" dur="500"/>
                                        <p:tgtEl>
                                          <p:spTgt spid="35"/>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wipe(left)">
                                      <p:cBhvr>
                                        <p:cTn id="28" dur="500"/>
                                        <p:tgtEl>
                                          <p:spTgt spid="36"/>
                                        </p:tgtEl>
                                      </p:cBhvr>
                                    </p:animEffect>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right)">
                                      <p:cBhvr>
                                        <p:cTn id="37" dur="500"/>
                                        <p:tgtEl>
                                          <p:spTgt spid="3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wipe(left)">
                                      <p:cBhvr>
                                        <p:cTn id="41" dur="500"/>
                                        <p:tgtEl>
                                          <p:spTgt spid="38"/>
                                        </p:tgtEl>
                                      </p:cBhvr>
                                    </p:animEffect>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right)">
                                      <p:cBhvr>
                                        <p:cTn id="45" dur="500"/>
                                        <p:tgtEl>
                                          <p:spTgt spid="39"/>
                                        </p:tgtEl>
                                      </p:cBhvr>
                                    </p:animEffect>
                                  </p:childTnLst>
                                </p:cTn>
                              </p:par>
                            </p:childTnLst>
                          </p:cTn>
                        </p:par>
                        <p:par>
                          <p:cTn id="46" fill="hold">
                            <p:stCondLst>
                              <p:cond delay="1500"/>
                            </p:stCondLst>
                            <p:childTnLst>
                              <p:par>
                                <p:cTn id="47" presetID="22" presetClass="entr" presetSubtype="8" fill="hold"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dissolv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wipe(right)">
                                      <p:cBhvr>
                                        <p:cTn id="59" dur="500"/>
                                        <p:tgtEl>
                                          <p:spTgt spid="41"/>
                                        </p:tgtEl>
                                      </p:cBhvr>
                                    </p:animEffect>
                                  </p:childTnLst>
                                </p:cTn>
                              </p:par>
                            </p:childTnLst>
                          </p:cTn>
                        </p:par>
                        <p:par>
                          <p:cTn id="60" fill="hold">
                            <p:stCondLst>
                              <p:cond delay="500"/>
                            </p:stCondLst>
                            <p:childTnLst>
                              <p:par>
                                <p:cTn id="61" presetID="9" presetClass="entr" presetSubtype="0" fill="hold"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dissolve">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fill="hold" nodeType="clickEffect">
                                  <p:stCondLst>
                                    <p:cond delay="0"/>
                                  </p:stCondLst>
                                  <p:childTnLst>
                                    <p:set>
                                      <p:cBhvr>
                                        <p:cTn id="67" dur="1" fill="hold">
                                          <p:stCondLst>
                                            <p:cond delay="0"/>
                                          </p:stCondLst>
                                        </p:cTn>
                                        <p:tgtEl>
                                          <p:spTgt spid="167"/>
                                        </p:tgtEl>
                                        <p:attrNameLst>
                                          <p:attrName>style.visibility</p:attrName>
                                        </p:attrNameLst>
                                      </p:cBhvr>
                                      <p:to>
                                        <p:strVal val="visible"/>
                                      </p:to>
                                    </p:set>
                                    <p:animEffect transition="in" filter="wipe(right)">
                                      <p:cBhvr>
                                        <p:cTn id="68" dur="500"/>
                                        <p:tgtEl>
                                          <p:spTgt spid="167"/>
                                        </p:tgtEl>
                                      </p:cBhvr>
                                    </p:animEffect>
                                  </p:childTnLst>
                                </p:cTn>
                              </p:par>
                            </p:childTnLst>
                          </p:cTn>
                        </p:par>
                        <p:par>
                          <p:cTn id="69" fill="hold">
                            <p:stCondLst>
                              <p:cond delay="500"/>
                            </p:stCondLst>
                            <p:childTnLst>
                              <p:par>
                                <p:cTn id="70" presetID="9" presetClass="entr" presetSubtype="0" fill="hold" nodeType="afterEffect">
                                  <p:stCondLst>
                                    <p:cond delay="0"/>
                                  </p:stCondLst>
                                  <p:childTnLst>
                                    <p:set>
                                      <p:cBhvr>
                                        <p:cTn id="71" dur="1" fill="hold">
                                          <p:stCondLst>
                                            <p:cond delay="0"/>
                                          </p:stCondLst>
                                        </p:cTn>
                                        <p:tgtEl>
                                          <p:spTgt spid="168"/>
                                        </p:tgtEl>
                                        <p:attrNameLst>
                                          <p:attrName>style.visibility</p:attrName>
                                        </p:attrNameLst>
                                      </p:cBhvr>
                                      <p:to>
                                        <p:strVal val="visible"/>
                                      </p:to>
                                    </p:set>
                                    <p:animEffect transition="in" filter="dissolve">
                                      <p:cBhvr>
                                        <p:cTn id="72" dur="500"/>
                                        <p:tgtEl>
                                          <p:spTgt spid="168"/>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dissolve">
                                      <p:cBhvr>
                                        <p:cTn id="7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Digital signatures </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59</a:t>
            </a:fld>
            <a:endParaRPr lang="en-US" dirty="0"/>
          </a:p>
        </p:txBody>
      </p:sp>
      <p:sp>
        <p:nvSpPr>
          <p:cNvPr id="6" name="Rectangle 3">
            <a:extLst>
              <a:ext uri="{FF2B5EF4-FFF2-40B4-BE49-F238E27FC236}">
                <a16:creationId xmlns:a16="http://schemas.microsoft.com/office/drawing/2014/main" id="{76247566-7DA7-1B43-9739-70BD8636B3D5}"/>
              </a:ext>
            </a:extLst>
          </p:cNvPr>
          <p:cNvSpPr txBox="1">
            <a:spLocks noChangeArrowheads="1"/>
          </p:cNvSpPr>
          <p:nvPr/>
        </p:nvSpPr>
        <p:spPr>
          <a:xfrm>
            <a:off x="671444" y="1174405"/>
            <a:ext cx="11215756" cy="337109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200" dirty="0">
                <a:solidFill>
                  <a:srgbClr val="C00000"/>
                </a:solidFill>
              </a:rPr>
              <a:t>cryptographic technique analogous to hand-written signatures:</a:t>
            </a:r>
          </a:p>
          <a:p>
            <a:r>
              <a:rPr lang="en-US" dirty="0"/>
              <a:t>sender (Bob) digitally signs document: he is document owner/creator. </a:t>
            </a:r>
          </a:p>
          <a:p>
            <a:r>
              <a:rPr lang="en-US" i="1" dirty="0">
                <a:solidFill>
                  <a:srgbClr val="000099"/>
                </a:solidFill>
              </a:rPr>
              <a:t>verifiable, nonforgeable:</a:t>
            </a:r>
            <a:r>
              <a:rPr lang="en-US" i="1" dirty="0"/>
              <a:t> </a:t>
            </a:r>
            <a:r>
              <a:rPr lang="en-US" dirty="0"/>
              <a:t>recipient (Alice) can prove to someone that Bob, and no one else (including Alice), must have signed document </a:t>
            </a:r>
          </a:p>
          <a:p>
            <a:r>
              <a:rPr lang="en-US" dirty="0">
                <a:solidFill>
                  <a:srgbClr val="C00000"/>
                </a:solidFill>
              </a:rPr>
              <a:t>simple digital signature for message m:</a:t>
            </a:r>
          </a:p>
          <a:p>
            <a:pPr lvl="1"/>
            <a:r>
              <a:rPr lang="en-US" dirty="0"/>
              <a:t>Bob signs m by encrypting with his private key K</a:t>
            </a:r>
            <a:r>
              <a:rPr lang="en-US" baseline="-25000" dirty="0"/>
              <a:t>B</a:t>
            </a:r>
            <a:r>
              <a:rPr lang="en-US" dirty="0"/>
              <a:t>, creating “</a:t>
            </a:r>
            <a:r>
              <a:rPr lang="en-US" altLang="ja-JP" dirty="0"/>
              <a:t>signed” message, K</a:t>
            </a:r>
            <a:r>
              <a:rPr lang="en-US" altLang="ja-JP" baseline="-25000" dirty="0"/>
              <a:t>B</a:t>
            </a:r>
            <a:r>
              <a:rPr lang="en-US" altLang="ja-JP" baseline="30000" dirty="0"/>
              <a:t>-</a:t>
            </a:r>
            <a:r>
              <a:rPr lang="en-US" altLang="ja-JP" dirty="0"/>
              <a:t>(m)</a:t>
            </a:r>
            <a:endParaRPr lang="en-US" dirty="0"/>
          </a:p>
          <a:p>
            <a:endParaRPr lang="en-US" dirty="0"/>
          </a:p>
        </p:txBody>
      </p:sp>
      <p:sp>
        <p:nvSpPr>
          <p:cNvPr id="31" name="Text Box 9">
            <a:extLst>
              <a:ext uri="{FF2B5EF4-FFF2-40B4-BE49-F238E27FC236}">
                <a16:creationId xmlns:a16="http://schemas.microsoft.com/office/drawing/2014/main" id="{16595CF5-7C18-5646-8CF5-290FD73438AC}"/>
              </a:ext>
            </a:extLst>
          </p:cNvPr>
          <p:cNvSpPr txBox="1">
            <a:spLocks noChangeArrowheads="1"/>
          </p:cNvSpPr>
          <p:nvPr/>
        </p:nvSpPr>
        <p:spPr bwMode="auto">
          <a:xfrm>
            <a:off x="1593367" y="4292739"/>
            <a:ext cx="2735262" cy="3968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Bob</a:t>
            </a:r>
            <a:r>
              <a:rPr kumimoji="0" lang="en-US" altLang="ja-JP"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a:t>
            </a: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s message, m</a:t>
            </a:r>
          </a:p>
        </p:txBody>
      </p:sp>
      <p:sp>
        <p:nvSpPr>
          <p:cNvPr id="32" name="Rectangle 10">
            <a:extLst>
              <a:ext uri="{FF2B5EF4-FFF2-40B4-BE49-F238E27FC236}">
                <a16:creationId xmlns:a16="http://schemas.microsoft.com/office/drawing/2014/main" id="{999B2F42-1C49-3242-9F33-AABB02BA69A4}"/>
              </a:ext>
            </a:extLst>
          </p:cNvPr>
          <p:cNvSpPr>
            <a:spLocks noChangeArrowheads="1"/>
          </p:cNvSpPr>
          <p:nvPr/>
        </p:nvSpPr>
        <p:spPr bwMode="auto">
          <a:xfrm>
            <a:off x="5082692" y="5054739"/>
            <a:ext cx="1516891" cy="1147279"/>
          </a:xfrm>
          <a:prstGeom prst="rect">
            <a:avLst/>
          </a:prstGeom>
          <a:solidFill>
            <a:srgbClr val="0012A0"/>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33" name="Text Box 11">
            <a:extLst>
              <a:ext uri="{FF2B5EF4-FFF2-40B4-BE49-F238E27FC236}">
                <a16:creationId xmlns:a16="http://schemas.microsoft.com/office/drawing/2014/main" id="{D59055E0-0F4A-D44C-9AF9-3829B5D57627}"/>
              </a:ext>
            </a:extLst>
          </p:cNvPr>
          <p:cNvSpPr txBox="1">
            <a:spLocks noChangeArrowheads="1"/>
          </p:cNvSpPr>
          <p:nvPr/>
        </p:nvSpPr>
        <p:spPr bwMode="auto">
          <a:xfrm>
            <a:off x="5162134" y="5102916"/>
            <a:ext cx="1368425" cy="101600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FFFFFF"/>
                </a:solidFill>
                <a:latin typeface="Arial" charset="0"/>
                <a:cs typeface="Arial" charset="0"/>
              </a:rPr>
              <a:t>Public key</a:t>
            </a:r>
          </a:p>
          <a:p>
            <a:pPr algn="ctr" eaLnBrk="0" fontAlgn="base" hangingPunct="0">
              <a:spcBef>
                <a:spcPct val="0"/>
              </a:spcBef>
              <a:spcAft>
                <a:spcPct val="0"/>
              </a:spcAft>
              <a:defRPr/>
            </a:pPr>
            <a:r>
              <a:rPr lang="en-US" dirty="0">
                <a:solidFill>
                  <a:srgbClr val="FFFFFF"/>
                </a:solidFill>
                <a:latin typeface="Arial" charset="0"/>
                <a:cs typeface="Arial" charset="0"/>
              </a:rPr>
              <a:t>encryption</a:t>
            </a:r>
          </a:p>
          <a:p>
            <a:pPr algn="ctr" eaLnBrk="0" fontAlgn="base" hangingPunct="0">
              <a:spcBef>
                <a:spcPct val="0"/>
              </a:spcBef>
              <a:spcAft>
                <a:spcPct val="0"/>
              </a:spcAft>
              <a:defRPr/>
            </a:pPr>
            <a:r>
              <a:rPr lang="en-US" dirty="0">
                <a:solidFill>
                  <a:srgbClr val="FFFFFF"/>
                </a:solidFill>
                <a:latin typeface="Arial" charset="0"/>
                <a:cs typeface="Arial" charset="0"/>
              </a:rPr>
              <a:t>algorithm</a:t>
            </a:r>
          </a:p>
        </p:txBody>
      </p:sp>
      <p:sp>
        <p:nvSpPr>
          <p:cNvPr id="34" name="Line 12">
            <a:extLst>
              <a:ext uri="{FF2B5EF4-FFF2-40B4-BE49-F238E27FC236}">
                <a16:creationId xmlns:a16="http://schemas.microsoft.com/office/drawing/2014/main" id="{42BF7666-AEBA-894D-81D3-7072838002DA}"/>
              </a:ext>
            </a:extLst>
          </p:cNvPr>
          <p:cNvSpPr>
            <a:spLocks noChangeShapeType="1"/>
          </p:cNvSpPr>
          <p:nvPr/>
        </p:nvSpPr>
        <p:spPr bwMode="auto">
          <a:xfrm>
            <a:off x="4205080" y="5531541"/>
            <a:ext cx="674688"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 name="Text Box 13">
            <a:extLst>
              <a:ext uri="{FF2B5EF4-FFF2-40B4-BE49-F238E27FC236}">
                <a16:creationId xmlns:a16="http://schemas.microsoft.com/office/drawing/2014/main" id="{DCB23176-B5BF-834E-BAE0-A1D3AA7AD5BD}"/>
              </a:ext>
            </a:extLst>
          </p:cNvPr>
          <p:cNvSpPr txBox="1">
            <a:spLocks noChangeArrowheads="1"/>
          </p:cNvSpPr>
          <p:nvPr/>
        </p:nvSpPr>
        <p:spPr bwMode="auto">
          <a:xfrm>
            <a:off x="5849454" y="4245114"/>
            <a:ext cx="1762125" cy="6413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800" dirty="0">
                <a:solidFill>
                  <a:srgbClr val="000000"/>
                </a:solidFill>
                <a:latin typeface="Arial" charset="0"/>
                <a:cs typeface="Arial" charset="0"/>
              </a:rPr>
              <a:t>Bob’s private</a:t>
            </a:r>
          </a:p>
          <a:p>
            <a:pPr eaLnBrk="0" fontAlgn="base" hangingPunct="0">
              <a:spcBef>
                <a:spcPct val="0"/>
              </a:spcBef>
              <a:spcAft>
                <a:spcPct val="0"/>
              </a:spcAft>
              <a:defRPr/>
            </a:pPr>
            <a:r>
              <a:rPr lang="en-US" sz="1800" dirty="0">
                <a:solidFill>
                  <a:srgbClr val="000000"/>
                </a:solidFill>
                <a:latin typeface="Arial" charset="0"/>
                <a:cs typeface="Arial" charset="0"/>
              </a:rPr>
              <a:t>key </a:t>
            </a:r>
          </a:p>
        </p:txBody>
      </p:sp>
      <p:pic>
        <p:nvPicPr>
          <p:cNvPr id="36" name="Picture 14" descr="BS00768_[1]">
            <a:extLst>
              <a:ext uri="{FF2B5EF4-FFF2-40B4-BE49-F238E27FC236}">
                <a16:creationId xmlns:a16="http://schemas.microsoft.com/office/drawing/2014/main" id="{9DA5D995-915C-1E4A-94EE-8940D5B209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955692" y="4426089"/>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7" name="Group 15">
            <a:extLst>
              <a:ext uri="{FF2B5EF4-FFF2-40B4-BE49-F238E27FC236}">
                <a16:creationId xmlns:a16="http://schemas.microsoft.com/office/drawing/2014/main" id="{954129EF-8C19-B449-B2B5-A62BC61F213F}"/>
              </a:ext>
            </a:extLst>
          </p:cNvPr>
          <p:cNvGrpSpPr>
            <a:grpSpLocks/>
          </p:cNvGrpSpPr>
          <p:nvPr/>
        </p:nvGrpSpPr>
        <p:grpSpPr bwMode="auto">
          <a:xfrm>
            <a:off x="5427179" y="4194314"/>
            <a:ext cx="533400" cy="628650"/>
            <a:chOff x="2994" y="2058"/>
            <a:chExt cx="336" cy="396"/>
          </a:xfrm>
        </p:grpSpPr>
        <p:grpSp>
          <p:nvGrpSpPr>
            <p:cNvPr id="38" name="Group 16">
              <a:extLst>
                <a:ext uri="{FF2B5EF4-FFF2-40B4-BE49-F238E27FC236}">
                  <a16:creationId xmlns:a16="http://schemas.microsoft.com/office/drawing/2014/main" id="{AEC95C76-7D3F-F94E-99AA-691126FDE998}"/>
                </a:ext>
              </a:extLst>
            </p:cNvPr>
            <p:cNvGrpSpPr>
              <a:grpSpLocks/>
            </p:cNvGrpSpPr>
            <p:nvPr/>
          </p:nvGrpSpPr>
          <p:grpSpPr bwMode="auto">
            <a:xfrm>
              <a:off x="2994" y="2144"/>
              <a:ext cx="336" cy="310"/>
              <a:chOff x="2994" y="2144"/>
              <a:chExt cx="336" cy="310"/>
            </a:xfrm>
          </p:grpSpPr>
          <p:sp>
            <p:nvSpPr>
              <p:cNvPr id="40" name="Text Box 17">
                <a:extLst>
                  <a:ext uri="{FF2B5EF4-FFF2-40B4-BE49-F238E27FC236}">
                    <a16:creationId xmlns:a16="http://schemas.microsoft.com/office/drawing/2014/main" id="{9F552C79-49EC-5C4C-B858-52FE65A4EF69}"/>
                  </a:ext>
                </a:extLst>
              </p:cNvPr>
              <p:cNvSpPr txBox="1">
                <a:spLocks noChangeArrowheads="1"/>
              </p:cNvSpPr>
              <p:nvPr/>
            </p:nvSpPr>
            <p:spPr bwMode="auto">
              <a:xfrm>
                <a:off x="2994" y="2144"/>
                <a:ext cx="269"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K </a:t>
                </a:r>
              </a:p>
            </p:txBody>
          </p:sp>
          <p:sp>
            <p:nvSpPr>
              <p:cNvPr id="41" name="Text Box 18">
                <a:extLst>
                  <a:ext uri="{FF2B5EF4-FFF2-40B4-BE49-F238E27FC236}">
                    <a16:creationId xmlns:a16="http://schemas.microsoft.com/office/drawing/2014/main" id="{56339FF9-7A5C-A049-BF66-D38AA279363F}"/>
                  </a:ext>
                </a:extLst>
              </p:cNvPr>
              <p:cNvSpPr txBox="1">
                <a:spLocks noChangeArrowheads="1"/>
              </p:cNvSpPr>
              <p:nvPr/>
            </p:nvSpPr>
            <p:spPr bwMode="auto">
              <a:xfrm>
                <a:off x="3128" y="2241"/>
                <a:ext cx="202"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B</a:t>
                </a:r>
              </a:p>
            </p:txBody>
          </p:sp>
        </p:grpSp>
        <p:sp>
          <p:nvSpPr>
            <p:cNvPr id="39" name="Text Box 19">
              <a:extLst>
                <a:ext uri="{FF2B5EF4-FFF2-40B4-BE49-F238E27FC236}">
                  <a16:creationId xmlns:a16="http://schemas.microsoft.com/office/drawing/2014/main" id="{ED944B1D-3083-2A49-B687-9F8D79D0BAFA}"/>
                </a:ext>
              </a:extLst>
            </p:cNvPr>
            <p:cNvSpPr txBox="1">
              <a:spLocks noChangeArrowheads="1"/>
            </p:cNvSpPr>
            <p:nvPr/>
          </p:nvSpPr>
          <p:spPr bwMode="auto">
            <a:xfrm>
              <a:off x="3140" y="2058"/>
              <a:ext cx="16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grpSp>
      <p:sp>
        <p:nvSpPr>
          <p:cNvPr id="42" name="Line 20">
            <a:extLst>
              <a:ext uri="{FF2B5EF4-FFF2-40B4-BE49-F238E27FC236}">
                <a16:creationId xmlns:a16="http://schemas.microsoft.com/office/drawing/2014/main" id="{38C448CC-0BC5-6A41-917E-B897438AC175}"/>
              </a:ext>
            </a:extLst>
          </p:cNvPr>
          <p:cNvSpPr>
            <a:spLocks noChangeShapeType="1"/>
          </p:cNvSpPr>
          <p:nvPr/>
        </p:nvSpPr>
        <p:spPr bwMode="auto">
          <a:xfrm>
            <a:off x="5430354" y="4578489"/>
            <a:ext cx="1588" cy="469900"/>
          </a:xfrm>
          <a:prstGeom prst="line">
            <a:avLst/>
          </a:prstGeom>
          <a:noFill/>
          <a:ln w="38100">
            <a:solidFill>
              <a:srgbClr val="000000"/>
            </a:solidFill>
            <a:prstDash val="sysDot"/>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 name="Line 21">
            <a:extLst>
              <a:ext uri="{FF2B5EF4-FFF2-40B4-BE49-F238E27FC236}">
                <a16:creationId xmlns:a16="http://schemas.microsoft.com/office/drawing/2014/main" id="{553D03E9-7542-F443-A643-1F22BEEF7D76}"/>
              </a:ext>
            </a:extLst>
          </p:cNvPr>
          <p:cNvSpPr>
            <a:spLocks noChangeShapeType="1"/>
          </p:cNvSpPr>
          <p:nvPr/>
        </p:nvSpPr>
        <p:spPr bwMode="auto">
          <a:xfrm>
            <a:off x="6720784" y="5518289"/>
            <a:ext cx="674688" cy="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0" name="Group 59">
            <a:extLst>
              <a:ext uri="{FF2B5EF4-FFF2-40B4-BE49-F238E27FC236}">
                <a16:creationId xmlns:a16="http://schemas.microsoft.com/office/drawing/2014/main" id="{F9865779-4372-244B-AC15-D7C762A8A14C}"/>
              </a:ext>
            </a:extLst>
          </p:cNvPr>
          <p:cNvGrpSpPr/>
          <p:nvPr/>
        </p:nvGrpSpPr>
        <p:grpSpPr>
          <a:xfrm>
            <a:off x="7968289" y="4143377"/>
            <a:ext cx="1164873" cy="638175"/>
            <a:chOff x="8750169" y="4275897"/>
            <a:chExt cx="1164873" cy="638175"/>
          </a:xfrm>
        </p:grpSpPr>
        <p:sp>
          <p:nvSpPr>
            <p:cNvPr id="45" name="Text Box 25">
              <a:extLst>
                <a:ext uri="{FF2B5EF4-FFF2-40B4-BE49-F238E27FC236}">
                  <a16:creationId xmlns:a16="http://schemas.microsoft.com/office/drawing/2014/main" id="{AE8BE604-17AC-3A49-8448-5944CE37F557}"/>
                </a:ext>
              </a:extLst>
            </p:cNvPr>
            <p:cNvSpPr txBox="1">
              <a:spLocks noChangeArrowheads="1"/>
            </p:cNvSpPr>
            <p:nvPr/>
          </p:nvSpPr>
          <p:spPr bwMode="auto">
            <a:xfrm>
              <a:off x="8750169" y="4421947"/>
              <a:ext cx="640645"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m,K </a:t>
              </a:r>
            </a:p>
          </p:txBody>
        </p:sp>
        <p:grpSp>
          <p:nvGrpSpPr>
            <p:cNvPr id="51" name="Group 50">
              <a:extLst>
                <a:ext uri="{FF2B5EF4-FFF2-40B4-BE49-F238E27FC236}">
                  <a16:creationId xmlns:a16="http://schemas.microsoft.com/office/drawing/2014/main" id="{E8DB8BE5-9950-C849-BB63-EABFBCCE07AF}"/>
                </a:ext>
              </a:extLst>
            </p:cNvPr>
            <p:cNvGrpSpPr/>
            <p:nvPr/>
          </p:nvGrpSpPr>
          <p:grpSpPr>
            <a:xfrm>
              <a:off x="9211779" y="4275897"/>
              <a:ext cx="703263" cy="638175"/>
              <a:chOff x="9211779" y="4275897"/>
              <a:chExt cx="703263" cy="638175"/>
            </a:xfrm>
          </p:grpSpPr>
          <p:sp>
            <p:nvSpPr>
              <p:cNvPr id="46" name="Text Box 26">
                <a:extLst>
                  <a:ext uri="{FF2B5EF4-FFF2-40B4-BE49-F238E27FC236}">
                    <a16:creationId xmlns:a16="http://schemas.microsoft.com/office/drawing/2014/main" id="{6CBE6BCA-4044-F741-9C69-F056784B3E1C}"/>
                  </a:ext>
                </a:extLst>
              </p:cNvPr>
              <p:cNvSpPr txBox="1">
                <a:spLocks noChangeArrowheads="1"/>
              </p:cNvSpPr>
              <p:nvPr/>
            </p:nvSpPr>
            <p:spPr bwMode="auto">
              <a:xfrm>
                <a:off x="9211779" y="4575935"/>
                <a:ext cx="320675" cy="33813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B</a:t>
                </a:r>
              </a:p>
            </p:txBody>
          </p:sp>
          <p:sp>
            <p:nvSpPr>
              <p:cNvPr id="47" name="Text Box 27">
                <a:extLst>
                  <a:ext uri="{FF2B5EF4-FFF2-40B4-BE49-F238E27FC236}">
                    <a16:creationId xmlns:a16="http://schemas.microsoft.com/office/drawing/2014/main" id="{20A71881-8E33-EF48-B5B1-0594382BD80B}"/>
                  </a:ext>
                </a:extLst>
              </p:cNvPr>
              <p:cNvSpPr txBox="1">
                <a:spLocks noChangeArrowheads="1"/>
              </p:cNvSpPr>
              <p:nvPr/>
            </p:nvSpPr>
            <p:spPr bwMode="auto">
              <a:xfrm>
                <a:off x="9218129" y="4275897"/>
                <a:ext cx="254000" cy="338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sp>
            <p:nvSpPr>
              <p:cNvPr id="48" name="Text Box 28">
                <a:extLst>
                  <a:ext uri="{FF2B5EF4-FFF2-40B4-BE49-F238E27FC236}">
                    <a16:creationId xmlns:a16="http://schemas.microsoft.com/office/drawing/2014/main" id="{31057607-073D-AA4E-A320-B65BF92EF2C3}"/>
                  </a:ext>
                </a:extLst>
              </p:cNvPr>
              <p:cNvSpPr txBox="1">
                <a:spLocks noChangeArrowheads="1"/>
              </p:cNvSpPr>
              <p:nvPr/>
            </p:nvSpPr>
            <p:spPr bwMode="auto">
              <a:xfrm>
                <a:off x="9237179" y="4391785"/>
                <a:ext cx="677863" cy="396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 (m)</a:t>
                </a:r>
              </a:p>
            </p:txBody>
          </p:sp>
        </p:grpSp>
      </p:grpSp>
      <p:grpSp>
        <p:nvGrpSpPr>
          <p:cNvPr id="50" name="Group 49">
            <a:extLst>
              <a:ext uri="{FF2B5EF4-FFF2-40B4-BE49-F238E27FC236}">
                <a16:creationId xmlns:a16="http://schemas.microsoft.com/office/drawing/2014/main" id="{82478CAE-5B04-A34F-8C28-C2A810B84E28}"/>
              </a:ext>
            </a:extLst>
          </p:cNvPr>
          <p:cNvGrpSpPr/>
          <p:nvPr/>
        </p:nvGrpSpPr>
        <p:grpSpPr>
          <a:xfrm>
            <a:off x="1918529" y="4679033"/>
            <a:ext cx="2217806" cy="1630659"/>
            <a:chOff x="1096894" y="4771797"/>
            <a:chExt cx="2217806" cy="1630659"/>
          </a:xfrm>
        </p:grpSpPr>
        <p:pic>
          <p:nvPicPr>
            <p:cNvPr id="49" name="Picture 48">
              <a:extLst>
                <a:ext uri="{FF2B5EF4-FFF2-40B4-BE49-F238E27FC236}">
                  <a16:creationId xmlns:a16="http://schemas.microsoft.com/office/drawing/2014/main" id="{A0305A02-B8E0-3346-A22A-2F64FC1E428D}"/>
                </a:ext>
              </a:extLst>
            </p:cNvPr>
            <p:cNvPicPr>
              <a:picLocks noChangeAspect="1"/>
            </p:cNvPicPr>
            <p:nvPr/>
          </p:nvPicPr>
          <p:blipFill>
            <a:blip r:embed="rId4"/>
            <a:stretch>
              <a:fillRect/>
            </a:stretch>
          </p:blipFill>
          <p:spPr>
            <a:xfrm>
              <a:off x="1096894" y="4771797"/>
              <a:ext cx="2217806" cy="1630659"/>
            </a:xfrm>
            <a:prstGeom prst="rect">
              <a:avLst/>
            </a:prstGeom>
          </p:spPr>
        </p:pic>
        <p:sp>
          <p:nvSpPr>
            <p:cNvPr id="30" name="Text Box 8">
              <a:extLst>
                <a:ext uri="{FF2B5EF4-FFF2-40B4-BE49-F238E27FC236}">
                  <a16:creationId xmlns:a16="http://schemas.microsoft.com/office/drawing/2014/main" id="{5F1CFD14-B851-C04A-89E6-CDCFCF528323}"/>
                </a:ext>
              </a:extLst>
            </p:cNvPr>
            <p:cNvSpPr txBox="1">
              <a:spLocks noChangeArrowheads="1"/>
            </p:cNvSpPr>
            <p:nvPr/>
          </p:nvSpPr>
          <p:spPr bwMode="auto">
            <a:xfrm>
              <a:off x="1260614" y="4804604"/>
              <a:ext cx="2054086"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50000"/>
                </a:spcBef>
                <a:spcAft>
                  <a:spcPct val="0"/>
                </a:spcAft>
                <a:defRPr/>
              </a:pPr>
              <a:r>
                <a:rPr lang="en-US" sz="1800" dirty="0">
                  <a:solidFill>
                    <a:srgbClr val="000000"/>
                  </a:solidFill>
                  <a:latin typeface="+mn-lt"/>
                  <a:ea typeface="Arial Unicode MS" charset="0"/>
                  <a:cs typeface="Arial" charset="0"/>
                </a:rPr>
                <a:t>Dear Alice</a:t>
              </a:r>
            </a:p>
            <a:p>
              <a:pPr eaLnBrk="0" fontAlgn="base" hangingPunct="0">
                <a:spcBef>
                  <a:spcPct val="50000"/>
                </a:spcBef>
                <a:spcAft>
                  <a:spcPct val="0"/>
                </a:spcAft>
                <a:defRPr/>
              </a:pPr>
              <a:r>
                <a:rPr lang="en-US" sz="1400" dirty="0">
                  <a:solidFill>
                    <a:srgbClr val="000000"/>
                  </a:solidFill>
                  <a:latin typeface="+mn-lt"/>
                  <a:ea typeface="Arial Unicode MS" charset="0"/>
                  <a:cs typeface="Arial" charset="0"/>
                </a:rPr>
                <a:t>Oh, how I have missed you. I think of you all the time! …(blah blah blah)</a:t>
              </a:r>
            </a:p>
            <a:p>
              <a:pPr eaLnBrk="0" fontAlgn="base" hangingPunct="0">
                <a:spcBef>
                  <a:spcPct val="50000"/>
                </a:spcBef>
                <a:spcAft>
                  <a:spcPct val="0"/>
                </a:spcAft>
                <a:defRPr/>
              </a:pPr>
              <a:r>
                <a:rPr lang="en-US" sz="1800" dirty="0">
                  <a:solidFill>
                    <a:srgbClr val="000000"/>
                  </a:solidFill>
                  <a:latin typeface="+mn-lt"/>
                  <a:ea typeface="Arial Unicode MS" charset="0"/>
                  <a:cs typeface="Arial" charset="0"/>
                </a:rPr>
                <a:t>Bob</a:t>
              </a:r>
            </a:p>
          </p:txBody>
        </p:sp>
      </p:grpSp>
      <p:grpSp>
        <p:nvGrpSpPr>
          <p:cNvPr id="53" name="Group 52">
            <a:extLst>
              <a:ext uri="{FF2B5EF4-FFF2-40B4-BE49-F238E27FC236}">
                <a16:creationId xmlns:a16="http://schemas.microsoft.com/office/drawing/2014/main" id="{50CDB89D-9227-A14E-80AF-B6C57E3CEDD2}"/>
              </a:ext>
            </a:extLst>
          </p:cNvPr>
          <p:cNvGrpSpPr/>
          <p:nvPr/>
        </p:nvGrpSpPr>
        <p:grpSpPr>
          <a:xfrm>
            <a:off x="7451311" y="4685661"/>
            <a:ext cx="2217806" cy="1630659"/>
            <a:chOff x="1096894" y="4771797"/>
            <a:chExt cx="2217806" cy="1630659"/>
          </a:xfrm>
        </p:grpSpPr>
        <p:pic>
          <p:nvPicPr>
            <p:cNvPr id="54" name="Picture 53">
              <a:extLst>
                <a:ext uri="{FF2B5EF4-FFF2-40B4-BE49-F238E27FC236}">
                  <a16:creationId xmlns:a16="http://schemas.microsoft.com/office/drawing/2014/main" id="{E361D2D9-6A81-6349-AADE-8311053081AE}"/>
                </a:ext>
              </a:extLst>
            </p:cNvPr>
            <p:cNvPicPr>
              <a:picLocks noChangeAspect="1"/>
            </p:cNvPicPr>
            <p:nvPr/>
          </p:nvPicPr>
          <p:blipFill>
            <a:blip r:embed="rId4"/>
            <a:stretch>
              <a:fillRect/>
            </a:stretch>
          </p:blipFill>
          <p:spPr>
            <a:xfrm>
              <a:off x="1096894" y="4771797"/>
              <a:ext cx="2217806" cy="1630659"/>
            </a:xfrm>
            <a:prstGeom prst="rect">
              <a:avLst/>
            </a:prstGeom>
          </p:spPr>
        </p:pic>
        <p:sp>
          <p:nvSpPr>
            <p:cNvPr id="55" name="Text Box 8">
              <a:extLst>
                <a:ext uri="{FF2B5EF4-FFF2-40B4-BE49-F238E27FC236}">
                  <a16:creationId xmlns:a16="http://schemas.microsoft.com/office/drawing/2014/main" id="{CD849CC5-702A-8144-BED4-A4DAF7980424}"/>
                </a:ext>
              </a:extLst>
            </p:cNvPr>
            <p:cNvSpPr txBox="1">
              <a:spLocks noChangeArrowheads="1"/>
            </p:cNvSpPr>
            <p:nvPr/>
          </p:nvSpPr>
          <p:spPr bwMode="auto">
            <a:xfrm>
              <a:off x="1260614" y="4804604"/>
              <a:ext cx="2054086" cy="1524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50000"/>
                </a:spcBef>
                <a:spcAft>
                  <a:spcPct val="0"/>
                </a:spcAft>
                <a:defRPr/>
              </a:pPr>
              <a:r>
                <a:rPr lang="en-US" sz="1800" dirty="0">
                  <a:solidFill>
                    <a:srgbClr val="000000"/>
                  </a:solidFill>
                  <a:latin typeface="+mn-lt"/>
                  <a:ea typeface="Arial Unicode MS" charset="0"/>
                  <a:cs typeface="Arial" charset="0"/>
                </a:rPr>
                <a:t>Dear Alice</a:t>
              </a:r>
            </a:p>
            <a:p>
              <a:pPr eaLnBrk="0" fontAlgn="base" hangingPunct="0">
                <a:spcBef>
                  <a:spcPct val="50000"/>
                </a:spcBef>
                <a:spcAft>
                  <a:spcPct val="0"/>
                </a:spcAft>
                <a:defRPr/>
              </a:pPr>
              <a:r>
                <a:rPr lang="en-US" sz="1400" dirty="0">
                  <a:solidFill>
                    <a:srgbClr val="000000"/>
                  </a:solidFill>
                  <a:latin typeface="+mn-lt"/>
                  <a:ea typeface="Arial Unicode MS" charset="0"/>
                  <a:cs typeface="Arial" charset="0"/>
                </a:rPr>
                <a:t>Oh, how I have missed you. I think of you all the time! …(blah blah blah)</a:t>
              </a:r>
            </a:p>
            <a:p>
              <a:pPr eaLnBrk="0" fontAlgn="base" hangingPunct="0">
                <a:spcBef>
                  <a:spcPct val="50000"/>
                </a:spcBef>
                <a:spcAft>
                  <a:spcPct val="0"/>
                </a:spcAft>
                <a:defRPr/>
              </a:pPr>
              <a:r>
                <a:rPr lang="en-US" sz="1800" dirty="0">
                  <a:solidFill>
                    <a:srgbClr val="000000"/>
                  </a:solidFill>
                  <a:latin typeface="+mn-lt"/>
                  <a:ea typeface="Arial Unicode MS" charset="0"/>
                  <a:cs typeface="Arial" charset="0"/>
                </a:rPr>
                <a:t>Bob</a:t>
              </a:r>
            </a:p>
          </p:txBody>
        </p:sp>
      </p:grpSp>
      <p:grpSp>
        <p:nvGrpSpPr>
          <p:cNvPr id="61" name="Group 60">
            <a:extLst>
              <a:ext uri="{FF2B5EF4-FFF2-40B4-BE49-F238E27FC236}">
                <a16:creationId xmlns:a16="http://schemas.microsoft.com/office/drawing/2014/main" id="{03A31556-A1E4-394E-A667-BE16E2A81C1A}"/>
              </a:ext>
            </a:extLst>
          </p:cNvPr>
          <p:cNvGrpSpPr/>
          <p:nvPr/>
        </p:nvGrpSpPr>
        <p:grpSpPr>
          <a:xfrm>
            <a:off x="8720518" y="5674301"/>
            <a:ext cx="893521" cy="638175"/>
            <a:chOff x="9021521" y="4275897"/>
            <a:chExt cx="893521" cy="638175"/>
          </a:xfrm>
        </p:grpSpPr>
        <p:sp>
          <p:nvSpPr>
            <p:cNvPr id="62" name="Text Box 25">
              <a:extLst>
                <a:ext uri="{FF2B5EF4-FFF2-40B4-BE49-F238E27FC236}">
                  <a16:creationId xmlns:a16="http://schemas.microsoft.com/office/drawing/2014/main" id="{60E20416-5EA0-7543-AEAC-9857362CEEB6}"/>
                </a:ext>
              </a:extLst>
            </p:cNvPr>
            <p:cNvSpPr txBox="1">
              <a:spLocks noChangeArrowheads="1"/>
            </p:cNvSpPr>
            <p:nvPr/>
          </p:nvSpPr>
          <p:spPr bwMode="auto">
            <a:xfrm>
              <a:off x="9021521" y="4421947"/>
              <a:ext cx="426720" cy="40011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K </a:t>
              </a:r>
            </a:p>
          </p:txBody>
        </p:sp>
        <p:grpSp>
          <p:nvGrpSpPr>
            <p:cNvPr id="63" name="Group 62">
              <a:extLst>
                <a:ext uri="{FF2B5EF4-FFF2-40B4-BE49-F238E27FC236}">
                  <a16:creationId xmlns:a16="http://schemas.microsoft.com/office/drawing/2014/main" id="{6AA3E933-BCD9-CF44-97BC-401ADFE6D39B}"/>
                </a:ext>
              </a:extLst>
            </p:cNvPr>
            <p:cNvGrpSpPr/>
            <p:nvPr/>
          </p:nvGrpSpPr>
          <p:grpSpPr>
            <a:xfrm>
              <a:off x="9211779" y="4275897"/>
              <a:ext cx="703263" cy="638175"/>
              <a:chOff x="9211779" y="4275897"/>
              <a:chExt cx="703263" cy="638175"/>
            </a:xfrm>
          </p:grpSpPr>
          <p:sp>
            <p:nvSpPr>
              <p:cNvPr id="64" name="Text Box 26">
                <a:extLst>
                  <a:ext uri="{FF2B5EF4-FFF2-40B4-BE49-F238E27FC236}">
                    <a16:creationId xmlns:a16="http://schemas.microsoft.com/office/drawing/2014/main" id="{11AB5857-3B67-DC42-A125-978DBBA95080}"/>
                  </a:ext>
                </a:extLst>
              </p:cNvPr>
              <p:cNvSpPr txBox="1">
                <a:spLocks noChangeArrowheads="1"/>
              </p:cNvSpPr>
              <p:nvPr/>
            </p:nvSpPr>
            <p:spPr bwMode="auto">
              <a:xfrm>
                <a:off x="9211779" y="4575935"/>
                <a:ext cx="320675" cy="33813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B</a:t>
                </a:r>
              </a:p>
            </p:txBody>
          </p:sp>
          <p:sp>
            <p:nvSpPr>
              <p:cNvPr id="65" name="Text Box 27">
                <a:extLst>
                  <a:ext uri="{FF2B5EF4-FFF2-40B4-BE49-F238E27FC236}">
                    <a16:creationId xmlns:a16="http://schemas.microsoft.com/office/drawing/2014/main" id="{C46E62AB-3611-114F-AA86-E18C2ED70BEF}"/>
                  </a:ext>
                </a:extLst>
              </p:cNvPr>
              <p:cNvSpPr txBox="1">
                <a:spLocks noChangeArrowheads="1"/>
              </p:cNvSpPr>
              <p:nvPr/>
            </p:nvSpPr>
            <p:spPr bwMode="auto">
              <a:xfrm>
                <a:off x="9218129" y="4275897"/>
                <a:ext cx="254000" cy="338138"/>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sp>
            <p:nvSpPr>
              <p:cNvPr id="66" name="Text Box 28">
                <a:extLst>
                  <a:ext uri="{FF2B5EF4-FFF2-40B4-BE49-F238E27FC236}">
                    <a16:creationId xmlns:a16="http://schemas.microsoft.com/office/drawing/2014/main" id="{9AD6C1D1-4C86-BA42-8F13-7D865186012E}"/>
                  </a:ext>
                </a:extLst>
              </p:cNvPr>
              <p:cNvSpPr txBox="1">
                <a:spLocks noChangeArrowheads="1"/>
              </p:cNvSpPr>
              <p:nvPr/>
            </p:nvSpPr>
            <p:spPr bwMode="auto">
              <a:xfrm>
                <a:off x="9237179" y="4391785"/>
                <a:ext cx="677863" cy="396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 (m)</a:t>
                </a:r>
              </a:p>
            </p:txBody>
          </p:sp>
        </p:grpSp>
      </p:grpSp>
    </p:spTree>
    <p:extLst>
      <p:ext uri="{BB962C8B-B14F-4D97-AF65-F5344CB8AC3E}">
        <p14:creationId xmlns:p14="http://schemas.microsoft.com/office/powerpoint/2010/main" val="210365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Friends and enemies: Alice, Bob, Trudy</a:t>
            </a:r>
            <a:endParaRPr lang="en-US" sz="4400" dirty="0"/>
          </a:p>
        </p:txBody>
      </p:sp>
      <p:sp>
        <p:nvSpPr>
          <p:cNvPr id="32" name="Rectangle 3">
            <a:extLst>
              <a:ext uri="{FF2B5EF4-FFF2-40B4-BE49-F238E27FC236}">
                <a16:creationId xmlns:a16="http://schemas.microsoft.com/office/drawing/2014/main" id="{8057751E-3E4F-294C-8F32-0BB39399E070}"/>
              </a:ext>
            </a:extLst>
          </p:cNvPr>
          <p:cNvSpPr txBox="1">
            <a:spLocks noChangeArrowheads="1"/>
          </p:cNvSpPr>
          <p:nvPr/>
        </p:nvSpPr>
        <p:spPr>
          <a:xfrm>
            <a:off x="884582" y="1480929"/>
            <a:ext cx="11082130" cy="449580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117475">
              <a:buNone/>
            </a:pPr>
            <a:r>
              <a:rPr lang="en-US" sz="3200" dirty="0"/>
              <a:t>Who might Bob and Alice be?</a:t>
            </a:r>
          </a:p>
          <a:p>
            <a:pPr marL="461963" indent="-250825"/>
            <a:r>
              <a:rPr lang="en-US" dirty="0"/>
              <a:t>… well, </a:t>
            </a:r>
            <a:r>
              <a:rPr lang="en-US" i="1" dirty="0"/>
              <a:t>real-life</a:t>
            </a:r>
            <a:r>
              <a:rPr lang="en-US" dirty="0"/>
              <a:t> Bobs and Alices!</a:t>
            </a:r>
          </a:p>
          <a:p>
            <a:pPr marL="461963" indent="-250825"/>
            <a:r>
              <a:rPr lang="en-US" dirty="0"/>
              <a:t>Web browser/server for electronic transactions (e.g., on-line purchases)</a:t>
            </a:r>
          </a:p>
          <a:p>
            <a:pPr marL="461963" indent="-250825"/>
            <a:r>
              <a:rPr lang="en-US" dirty="0"/>
              <a:t>on-line banking client/server</a:t>
            </a:r>
          </a:p>
          <a:p>
            <a:pPr marL="461963" indent="-250825"/>
            <a:r>
              <a:rPr lang="en-US" dirty="0"/>
              <a:t>DNS servers</a:t>
            </a:r>
          </a:p>
          <a:p>
            <a:pPr marL="461963" indent="-250825"/>
            <a:r>
              <a:rPr lang="en-US" dirty="0"/>
              <a:t>BGP routers exchanging routing table updates</a:t>
            </a:r>
          </a:p>
          <a:p>
            <a:pPr marL="461963" indent="-250825"/>
            <a:r>
              <a:rPr lang="en-US" dirty="0"/>
              <a:t>other examples?</a:t>
            </a:r>
          </a:p>
        </p:txBody>
      </p:sp>
    </p:spTree>
    <p:extLst>
      <p:ext uri="{BB962C8B-B14F-4D97-AF65-F5344CB8AC3E}">
        <p14:creationId xmlns:p14="http://schemas.microsoft.com/office/powerpoint/2010/main" val="173869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4396161" cy="894622"/>
          </a:xfrm>
        </p:spPr>
        <p:txBody>
          <a:bodyPr>
            <a:normAutofit/>
          </a:bodyPr>
          <a:lstStyle/>
          <a:p>
            <a:r>
              <a:rPr lang="en-US" b="0" dirty="0">
                <a:latin typeface="+mn-lt"/>
              </a:rPr>
              <a:t>Digital signatures </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60</a:t>
            </a:fld>
            <a:endParaRPr lang="en-US" dirty="0"/>
          </a:p>
        </p:txBody>
      </p:sp>
      <p:sp>
        <p:nvSpPr>
          <p:cNvPr id="44" name="Text Box 7">
            <a:extLst>
              <a:ext uri="{FF2B5EF4-FFF2-40B4-BE49-F238E27FC236}">
                <a16:creationId xmlns:a16="http://schemas.microsoft.com/office/drawing/2014/main" id="{CE86042F-3271-1D4E-B8DA-ABF933504E99}"/>
              </a:ext>
            </a:extLst>
          </p:cNvPr>
          <p:cNvSpPr txBox="1">
            <a:spLocks noChangeArrowheads="1"/>
          </p:cNvSpPr>
          <p:nvPr/>
        </p:nvSpPr>
        <p:spPr bwMode="auto">
          <a:xfrm>
            <a:off x="8134143" y="1129265"/>
            <a:ext cx="736600"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grpSp>
        <p:nvGrpSpPr>
          <p:cNvPr id="3" name="Group 2">
            <a:extLst>
              <a:ext uri="{FF2B5EF4-FFF2-40B4-BE49-F238E27FC236}">
                <a16:creationId xmlns:a16="http://schemas.microsoft.com/office/drawing/2014/main" id="{83AB8D43-8150-1B49-AF72-A5318307076B}"/>
              </a:ext>
            </a:extLst>
          </p:cNvPr>
          <p:cNvGrpSpPr/>
          <p:nvPr/>
        </p:nvGrpSpPr>
        <p:grpSpPr>
          <a:xfrm>
            <a:off x="911086" y="3648075"/>
            <a:ext cx="10976113" cy="2792482"/>
            <a:chOff x="911086" y="3648075"/>
            <a:chExt cx="10976113" cy="2792482"/>
          </a:xfrm>
        </p:grpSpPr>
        <p:sp>
          <p:nvSpPr>
            <p:cNvPr id="56" name="Rectangle 11">
              <a:extLst>
                <a:ext uri="{FF2B5EF4-FFF2-40B4-BE49-F238E27FC236}">
                  <a16:creationId xmlns:a16="http://schemas.microsoft.com/office/drawing/2014/main" id="{02B7BF4C-C3E8-E34C-B98E-4BD63E5307C8}"/>
                </a:ext>
              </a:extLst>
            </p:cNvPr>
            <p:cNvSpPr txBox="1">
              <a:spLocks noChangeArrowheads="1"/>
            </p:cNvSpPr>
            <p:nvPr/>
          </p:nvSpPr>
          <p:spPr>
            <a:xfrm>
              <a:off x="911086" y="3648075"/>
              <a:ext cx="10976113" cy="2792482"/>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rtlCol="0">
              <a:normAutofit fontScale="92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1000" indent="-381000">
                <a:buFont typeface="Wingdings" charset="0"/>
                <a:buNone/>
              </a:pPr>
              <a:r>
                <a:rPr lang="en-US" sz="3000" dirty="0">
                  <a:solidFill>
                    <a:srgbClr val="C00000"/>
                  </a:solidFill>
                </a:rPr>
                <a:t>Alice thus verifies that:</a:t>
              </a:r>
            </a:p>
            <a:p>
              <a:pPr marL="522288" lvl="1" indent="-287338">
                <a:buClr>
                  <a:srgbClr val="0012A0"/>
                </a:buClr>
                <a:buFont typeface="Wingdings" charset="2"/>
                <a:buChar char="§"/>
              </a:pPr>
              <a:r>
                <a:rPr lang="en-US" sz="3000" dirty="0"/>
                <a:t>Bob signed m</a:t>
              </a:r>
            </a:p>
            <a:p>
              <a:pPr marL="522288" lvl="1" indent="-287338">
                <a:buClr>
                  <a:srgbClr val="0012A0"/>
                </a:buClr>
                <a:buFont typeface="Wingdings" charset="2"/>
                <a:buChar char="§"/>
              </a:pPr>
              <a:r>
                <a:rPr lang="en-US" sz="3000" dirty="0"/>
                <a:t>no one else signed m</a:t>
              </a:r>
            </a:p>
            <a:p>
              <a:pPr marL="522288" lvl="1" indent="-287338">
                <a:buClr>
                  <a:srgbClr val="0012A0"/>
                </a:buClr>
                <a:buFont typeface="Wingdings" charset="2"/>
                <a:buChar char="§"/>
              </a:pPr>
              <a:r>
                <a:rPr lang="en-US" sz="3000" dirty="0"/>
                <a:t>Bob signed m and not m’</a:t>
              </a:r>
              <a:endParaRPr lang="en-US" altLang="ja-JP" sz="3000" dirty="0"/>
            </a:p>
            <a:p>
              <a:pPr marL="381000" indent="-381000">
                <a:buFont typeface="Wingdings" charset="0"/>
                <a:buNone/>
              </a:pPr>
              <a:r>
                <a:rPr lang="en-US" sz="3000" dirty="0">
                  <a:solidFill>
                    <a:srgbClr val="C00000"/>
                  </a:solidFill>
                </a:rPr>
                <a:t>non-repudiation:</a:t>
              </a:r>
            </a:p>
            <a:p>
              <a:pPr marL="800100" lvl="1" indent="-342900">
                <a:buFont typeface="Wingdings" charset="0"/>
                <a:buChar char="ü"/>
              </a:pPr>
              <a:r>
                <a:rPr lang="en-US" sz="3000" dirty="0"/>
                <a:t>Alice can take m, and signature K</a:t>
              </a:r>
              <a:r>
                <a:rPr lang="en-US" sz="3000" baseline="-25000" dirty="0"/>
                <a:t>B</a:t>
              </a:r>
              <a:r>
                <a:rPr lang="en-US" sz="3000" dirty="0"/>
                <a:t>(m) to court and prove that Bob signed m</a:t>
              </a:r>
            </a:p>
            <a:p>
              <a:pPr marL="381000" indent="-381000">
                <a:buFont typeface="Wingdings" charset="0"/>
                <a:buChar char="ü"/>
              </a:pPr>
              <a:endParaRPr lang="en-US" sz="2400" dirty="0">
                <a:latin typeface="Gill Sans MT" charset="0"/>
              </a:endParaRPr>
            </a:p>
          </p:txBody>
        </p:sp>
        <p:sp>
          <p:nvSpPr>
            <p:cNvPr id="57" name="Text Box 12">
              <a:extLst>
                <a:ext uri="{FF2B5EF4-FFF2-40B4-BE49-F238E27FC236}">
                  <a16:creationId xmlns:a16="http://schemas.microsoft.com/office/drawing/2014/main" id="{C773B6DE-E51B-254E-B064-733EB2A7F138}"/>
                </a:ext>
              </a:extLst>
            </p:cNvPr>
            <p:cNvSpPr txBox="1">
              <a:spLocks noChangeArrowheads="1"/>
            </p:cNvSpPr>
            <p:nvPr/>
          </p:nvSpPr>
          <p:spPr bwMode="auto">
            <a:xfrm>
              <a:off x="6230316" y="5250071"/>
              <a:ext cx="736600" cy="422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grpSp>
      <p:sp>
        <p:nvSpPr>
          <p:cNvPr id="58" name="Rectangle 3">
            <a:extLst>
              <a:ext uri="{FF2B5EF4-FFF2-40B4-BE49-F238E27FC236}">
                <a16:creationId xmlns:a16="http://schemas.microsoft.com/office/drawing/2014/main" id="{5E59394B-2781-2E4C-8768-154AB5B6D7E0}"/>
              </a:ext>
            </a:extLst>
          </p:cNvPr>
          <p:cNvSpPr txBox="1">
            <a:spLocks noChangeArrowheads="1"/>
          </p:cNvSpPr>
          <p:nvPr/>
        </p:nvSpPr>
        <p:spPr bwMode="auto">
          <a:xfrm>
            <a:off x="982525" y="1239838"/>
            <a:ext cx="11209475"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lvl1pPr marL="342900" indent="-342900">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277813" indent="-277813">
              <a:lnSpc>
                <a:spcPct val="110000"/>
              </a:lnSpc>
              <a:spcBef>
                <a:spcPct val="20000"/>
              </a:spcBef>
              <a:buClr>
                <a:srgbClr val="0012A0"/>
              </a:buClr>
              <a:buSzPct val="100000"/>
              <a:buFont typeface="Wingdings" charset="2"/>
              <a:buChar char="§"/>
            </a:pPr>
            <a:r>
              <a:rPr lang="en-US" sz="2800" dirty="0">
                <a:latin typeface="+mn-lt"/>
              </a:rPr>
              <a:t>suppose Alice receives msg m, with signature: m, K</a:t>
            </a:r>
            <a:r>
              <a:rPr lang="en-US" sz="2800" baseline="-25000" dirty="0">
                <a:latin typeface="+mn-lt"/>
              </a:rPr>
              <a:t>B</a:t>
            </a:r>
            <a:r>
              <a:rPr lang="en-US" sz="2800" dirty="0">
                <a:latin typeface="+mn-lt"/>
              </a:rPr>
              <a:t>(m)</a:t>
            </a:r>
          </a:p>
          <a:p>
            <a:pPr marL="277813" indent="-277813">
              <a:lnSpc>
                <a:spcPct val="110000"/>
              </a:lnSpc>
              <a:spcBef>
                <a:spcPct val="20000"/>
              </a:spcBef>
              <a:buClr>
                <a:srgbClr val="0012A0"/>
              </a:buClr>
              <a:buSzPct val="100000"/>
              <a:buFont typeface="Wingdings" charset="2"/>
              <a:buChar char="§"/>
            </a:pPr>
            <a:r>
              <a:rPr lang="en-US" sz="2800" dirty="0">
                <a:latin typeface="+mn-lt"/>
              </a:rPr>
              <a:t>Alice verifies m signed by Bob by applying Bob’</a:t>
            </a:r>
            <a:r>
              <a:rPr lang="en-US" altLang="ja-JP" sz="2800" dirty="0">
                <a:latin typeface="+mn-lt"/>
              </a:rPr>
              <a:t>s public key K</a:t>
            </a:r>
            <a:r>
              <a:rPr lang="en-US" altLang="ja-JP" sz="2800" baseline="-25000" dirty="0">
                <a:latin typeface="+mn-lt"/>
              </a:rPr>
              <a:t>B</a:t>
            </a:r>
            <a:r>
              <a:rPr lang="en-US" altLang="ja-JP" sz="2800" dirty="0">
                <a:latin typeface="+mn-lt"/>
              </a:rPr>
              <a:t> to K</a:t>
            </a:r>
            <a:r>
              <a:rPr lang="en-US" altLang="ja-JP" sz="2800" baseline="-25000" dirty="0">
                <a:latin typeface="+mn-lt"/>
              </a:rPr>
              <a:t>B</a:t>
            </a:r>
            <a:r>
              <a:rPr lang="en-US" altLang="ja-JP" sz="2800" dirty="0">
                <a:latin typeface="+mn-lt"/>
              </a:rPr>
              <a:t>(m) then checks K</a:t>
            </a:r>
            <a:r>
              <a:rPr lang="en-US" altLang="ja-JP" sz="2800" baseline="-25000" dirty="0">
                <a:latin typeface="+mn-lt"/>
              </a:rPr>
              <a:t>B</a:t>
            </a:r>
            <a:r>
              <a:rPr lang="en-US" altLang="ja-JP" sz="2800" dirty="0">
                <a:latin typeface="+mn-lt"/>
              </a:rPr>
              <a:t>(K</a:t>
            </a:r>
            <a:r>
              <a:rPr lang="en-US" altLang="ja-JP" sz="2800" baseline="-25000" dirty="0">
                <a:latin typeface="+mn-lt"/>
              </a:rPr>
              <a:t>B</a:t>
            </a:r>
            <a:r>
              <a:rPr lang="en-US" altLang="ja-JP" sz="2800" dirty="0">
                <a:latin typeface="+mn-lt"/>
              </a:rPr>
              <a:t>(m) ) = m.</a:t>
            </a:r>
          </a:p>
          <a:p>
            <a:pPr marL="277813" indent="-277813">
              <a:lnSpc>
                <a:spcPct val="110000"/>
              </a:lnSpc>
              <a:spcBef>
                <a:spcPct val="20000"/>
              </a:spcBef>
              <a:buClr>
                <a:srgbClr val="0012A0"/>
              </a:buClr>
              <a:buSzPct val="100000"/>
              <a:buFont typeface="Wingdings" charset="2"/>
              <a:buChar char="§"/>
            </a:pPr>
            <a:r>
              <a:rPr lang="en-US" sz="2800" dirty="0">
                <a:latin typeface="+mn-lt"/>
              </a:rPr>
              <a:t>If K</a:t>
            </a:r>
            <a:r>
              <a:rPr lang="en-US" sz="2800" baseline="-25000" dirty="0">
                <a:latin typeface="+mn-lt"/>
              </a:rPr>
              <a:t>B</a:t>
            </a:r>
            <a:r>
              <a:rPr lang="en-US" sz="2800" dirty="0">
                <a:latin typeface="+mn-lt"/>
              </a:rPr>
              <a:t>(K</a:t>
            </a:r>
            <a:r>
              <a:rPr lang="en-US" sz="2800" baseline="-25000" dirty="0">
                <a:latin typeface="+mn-lt"/>
              </a:rPr>
              <a:t>B</a:t>
            </a:r>
            <a:r>
              <a:rPr lang="en-US" sz="2800" dirty="0">
                <a:latin typeface="+mn-lt"/>
              </a:rPr>
              <a:t>(m) ) = m, whoever signed m must have used Bob’</a:t>
            </a:r>
            <a:r>
              <a:rPr lang="en-US" altLang="ja-JP" sz="2800" dirty="0">
                <a:latin typeface="+mn-lt"/>
              </a:rPr>
              <a:t>s private key</a:t>
            </a:r>
          </a:p>
        </p:txBody>
      </p:sp>
      <p:sp>
        <p:nvSpPr>
          <p:cNvPr id="59" name="Text Box 7">
            <a:extLst>
              <a:ext uri="{FF2B5EF4-FFF2-40B4-BE49-F238E27FC236}">
                <a16:creationId xmlns:a16="http://schemas.microsoft.com/office/drawing/2014/main" id="{047B424C-87AE-D342-8A27-BAEB832E00E5}"/>
              </a:ext>
            </a:extLst>
          </p:cNvPr>
          <p:cNvSpPr txBox="1">
            <a:spLocks noChangeArrowheads="1"/>
          </p:cNvSpPr>
          <p:nvPr/>
        </p:nvSpPr>
        <p:spPr bwMode="auto">
          <a:xfrm>
            <a:off x="1703388" y="2433638"/>
            <a:ext cx="736600"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sp>
        <p:nvSpPr>
          <p:cNvPr id="67" name="Text Box 7">
            <a:extLst>
              <a:ext uri="{FF2B5EF4-FFF2-40B4-BE49-F238E27FC236}">
                <a16:creationId xmlns:a16="http://schemas.microsoft.com/office/drawing/2014/main" id="{956480F6-18F7-0C41-A084-D1D19E4881D1}"/>
              </a:ext>
            </a:extLst>
          </p:cNvPr>
          <p:cNvSpPr txBox="1">
            <a:spLocks noChangeArrowheads="1"/>
          </p:cNvSpPr>
          <p:nvPr/>
        </p:nvSpPr>
        <p:spPr bwMode="auto">
          <a:xfrm>
            <a:off x="3201642" y="2148164"/>
            <a:ext cx="736600"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sp>
        <p:nvSpPr>
          <p:cNvPr id="68" name="Text Box 7">
            <a:extLst>
              <a:ext uri="{FF2B5EF4-FFF2-40B4-BE49-F238E27FC236}">
                <a16:creationId xmlns:a16="http://schemas.microsoft.com/office/drawing/2014/main" id="{6726CCD4-8193-2F40-8804-69A46F7E82E8}"/>
              </a:ext>
            </a:extLst>
          </p:cNvPr>
          <p:cNvSpPr txBox="1">
            <a:spLocks noChangeArrowheads="1"/>
          </p:cNvSpPr>
          <p:nvPr/>
        </p:nvSpPr>
        <p:spPr bwMode="auto">
          <a:xfrm>
            <a:off x="10242895" y="1671638"/>
            <a:ext cx="736600" cy="463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sp>
        <p:nvSpPr>
          <p:cNvPr id="69" name="Text Box 7">
            <a:extLst>
              <a:ext uri="{FF2B5EF4-FFF2-40B4-BE49-F238E27FC236}">
                <a16:creationId xmlns:a16="http://schemas.microsoft.com/office/drawing/2014/main" id="{B813668F-F8DE-834D-BFAE-B0EF33363C15}"/>
              </a:ext>
            </a:extLst>
          </p:cNvPr>
          <p:cNvSpPr txBox="1">
            <a:spLocks noChangeArrowheads="1"/>
          </p:cNvSpPr>
          <p:nvPr/>
        </p:nvSpPr>
        <p:spPr bwMode="auto">
          <a:xfrm>
            <a:off x="1295400" y="2466975"/>
            <a:ext cx="736600" cy="41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sp>
        <p:nvSpPr>
          <p:cNvPr id="70" name="Text Box 7">
            <a:extLst>
              <a:ext uri="{FF2B5EF4-FFF2-40B4-BE49-F238E27FC236}">
                <a16:creationId xmlns:a16="http://schemas.microsoft.com/office/drawing/2014/main" id="{546520CC-303A-8840-BFA6-458DDF08C03B}"/>
              </a:ext>
            </a:extLst>
          </p:cNvPr>
          <p:cNvSpPr txBox="1">
            <a:spLocks noChangeArrowheads="1"/>
          </p:cNvSpPr>
          <p:nvPr/>
        </p:nvSpPr>
        <p:spPr bwMode="auto">
          <a:xfrm>
            <a:off x="9487245" y="1687513"/>
            <a:ext cx="736600" cy="4143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sp>
        <p:nvSpPr>
          <p:cNvPr id="71" name="Text Box 7">
            <a:extLst>
              <a:ext uri="{FF2B5EF4-FFF2-40B4-BE49-F238E27FC236}">
                <a16:creationId xmlns:a16="http://schemas.microsoft.com/office/drawing/2014/main" id="{7EE7C6A5-3E58-3B4D-A409-4A9F3B4DE478}"/>
              </a:ext>
            </a:extLst>
          </p:cNvPr>
          <p:cNvSpPr txBox="1">
            <a:spLocks noChangeArrowheads="1"/>
          </p:cNvSpPr>
          <p:nvPr/>
        </p:nvSpPr>
        <p:spPr bwMode="auto">
          <a:xfrm>
            <a:off x="2779367" y="2165626"/>
            <a:ext cx="736600" cy="4159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120000"/>
              </a:lnSpc>
              <a:spcBef>
                <a:spcPct val="50000"/>
              </a:spcBef>
              <a:defRPr/>
            </a:pPr>
            <a:r>
              <a:rPr lang="en-US" sz="1800" dirty="0">
                <a:latin typeface="Arial Unicode MS" charset="0"/>
                <a:cs typeface="Arial Unicode MS" charset="0"/>
              </a:rPr>
              <a:t>+</a:t>
            </a:r>
          </a:p>
        </p:txBody>
      </p:sp>
    </p:spTree>
    <p:extLst>
      <p:ext uri="{BB962C8B-B14F-4D97-AF65-F5344CB8AC3E}">
        <p14:creationId xmlns:p14="http://schemas.microsoft.com/office/powerpoint/2010/main" val="220522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207360" cy="894622"/>
          </a:xfrm>
        </p:spPr>
        <p:txBody>
          <a:bodyPr>
            <a:normAutofit/>
          </a:bodyPr>
          <a:lstStyle/>
          <a:p>
            <a:r>
              <a:rPr lang="en-US" b="0" dirty="0">
                <a:latin typeface="+mn-lt"/>
              </a:rPr>
              <a:t>Message digests (message hashing)</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61</a:t>
            </a:fld>
            <a:endParaRPr lang="en-US" dirty="0"/>
          </a:p>
        </p:txBody>
      </p:sp>
      <p:sp>
        <p:nvSpPr>
          <p:cNvPr id="18" name="Rectangle 4">
            <a:extLst>
              <a:ext uri="{FF2B5EF4-FFF2-40B4-BE49-F238E27FC236}">
                <a16:creationId xmlns:a16="http://schemas.microsoft.com/office/drawing/2014/main" id="{5609ECB0-3A94-1341-9EBB-C98248A1F3FF}"/>
              </a:ext>
            </a:extLst>
          </p:cNvPr>
          <p:cNvSpPr txBox="1">
            <a:spLocks noChangeArrowheads="1"/>
          </p:cNvSpPr>
          <p:nvPr/>
        </p:nvSpPr>
        <p:spPr>
          <a:xfrm>
            <a:off x="715618" y="4531897"/>
            <a:ext cx="10853530" cy="2097503"/>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500" dirty="0">
                <a:solidFill>
                  <a:srgbClr val="C00000"/>
                </a:solidFill>
              </a:rPr>
              <a:t>Hash function properties:</a:t>
            </a:r>
          </a:p>
          <a:p>
            <a:pPr marL="574675" indent="-274638">
              <a:spcBef>
                <a:spcPts val="600"/>
              </a:spcBef>
            </a:pPr>
            <a:r>
              <a:rPr lang="en-US" dirty="0"/>
              <a:t>many-to-1</a:t>
            </a:r>
          </a:p>
          <a:p>
            <a:pPr marL="574675" indent="-274638">
              <a:spcBef>
                <a:spcPts val="600"/>
              </a:spcBef>
            </a:pPr>
            <a:r>
              <a:rPr lang="en-US" dirty="0"/>
              <a:t>produces fixed-size msg digest (fingerprint)</a:t>
            </a:r>
          </a:p>
          <a:p>
            <a:pPr marL="574675" indent="-274638">
              <a:spcBef>
                <a:spcPts val="600"/>
              </a:spcBef>
            </a:pPr>
            <a:r>
              <a:rPr lang="en-US" dirty="0"/>
              <a:t>given message digest </a:t>
            </a:r>
            <a:r>
              <a:rPr lang="en-US" i="1" dirty="0"/>
              <a:t>x</a:t>
            </a:r>
            <a:r>
              <a:rPr lang="en-US" dirty="0"/>
              <a:t>, computationally infeasible to find </a:t>
            </a:r>
            <a:r>
              <a:rPr lang="en-US" i="1" dirty="0"/>
              <a:t>m</a:t>
            </a:r>
            <a:r>
              <a:rPr lang="en-US" dirty="0"/>
              <a:t> such that </a:t>
            </a:r>
            <a:r>
              <a:rPr lang="en-US" i="1" dirty="0"/>
              <a:t>x = H(m)</a:t>
            </a:r>
          </a:p>
          <a:p>
            <a:pPr>
              <a:buFont typeface="Wingdings" charset="0"/>
              <a:buNone/>
            </a:pPr>
            <a:endParaRPr lang="en-US" dirty="0"/>
          </a:p>
          <a:p>
            <a:pPr>
              <a:buFont typeface="Wingdings" charset="0"/>
              <a:buNone/>
            </a:pPr>
            <a:endParaRPr lang="en-US" sz="2000" dirty="0">
              <a:latin typeface="Gill Sans MT" charset="0"/>
            </a:endParaRPr>
          </a:p>
        </p:txBody>
      </p:sp>
      <p:grpSp>
        <p:nvGrpSpPr>
          <p:cNvPr id="5" name="Group 4">
            <a:extLst>
              <a:ext uri="{FF2B5EF4-FFF2-40B4-BE49-F238E27FC236}">
                <a16:creationId xmlns:a16="http://schemas.microsoft.com/office/drawing/2014/main" id="{D76711DE-5BCA-8145-BDA5-E821E6B7FBF9}"/>
              </a:ext>
            </a:extLst>
          </p:cNvPr>
          <p:cNvGrpSpPr/>
          <p:nvPr/>
        </p:nvGrpSpPr>
        <p:grpSpPr>
          <a:xfrm>
            <a:off x="3588165" y="3273286"/>
            <a:ext cx="4575174" cy="1008822"/>
            <a:chOff x="6463887" y="636104"/>
            <a:chExt cx="4575174" cy="1008822"/>
          </a:xfrm>
        </p:grpSpPr>
        <p:grpSp>
          <p:nvGrpSpPr>
            <p:cNvPr id="4" name="Group 3">
              <a:extLst>
                <a:ext uri="{FF2B5EF4-FFF2-40B4-BE49-F238E27FC236}">
                  <a16:creationId xmlns:a16="http://schemas.microsoft.com/office/drawing/2014/main" id="{8EDFE7CF-2327-6543-8885-7E6CEA2AE74D}"/>
                </a:ext>
              </a:extLst>
            </p:cNvPr>
            <p:cNvGrpSpPr/>
            <p:nvPr/>
          </p:nvGrpSpPr>
          <p:grpSpPr>
            <a:xfrm>
              <a:off x="6463887" y="636104"/>
              <a:ext cx="1384938" cy="1008822"/>
              <a:chOff x="434147" y="4121426"/>
              <a:chExt cx="1384938" cy="1008822"/>
            </a:xfrm>
          </p:grpSpPr>
          <p:pic>
            <p:nvPicPr>
              <p:cNvPr id="16" name="Picture 15">
                <a:extLst>
                  <a:ext uri="{FF2B5EF4-FFF2-40B4-BE49-F238E27FC236}">
                    <a16:creationId xmlns:a16="http://schemas.microsoft.com/office/drawing/2014/main" id="{8F172699-9F33-624E-8D39-A7D9A08A61D7}"/>
                  </a:ext>
                </a:extLst>
              </p:cNvPr>
              <p:cNvPicPr>
                <a:picLocks noChangeAspect="1"/>
              </p:cNvPicPr>
              <p:nvPr/>
            </p:nvPicPr>
            <p:blipFill>
              <a:blip r:embed="rId3"/>
              <a:stretch>
                <a:fillRect/>
              </a:stretch>
            </p:blipFill>
            <p:spPr>
              <a:xfrm>
                <a:off x="447019" y="4121426"/>
                <a:ext cx="1372066" cy="1008822"/>
              </a:xfrm>
              <a:prstGeom prst="rect">
                <a:avLst/>
              </a:prstGeom>
            </p:spPr>
          </p:pic>
          <p:sp>
            <p:nvSpPr>
              <p:cNvPr id="21" name="Text Box 7">
                <a:extLst>
                  <a:ext uri="{FF2B5EF4-FFF2-40B4-BE49-F238E27FC236}">
                    <a16:creationId xmlns:a16="http://schemas.microsoft.com/office/drawing/2014/main" id="{486B9566-CED3-D045-B265-EC988F3660A5}"/>
                  </a:ext>
                </a:extLst>
              </p:cNvPr>
              <p:cNvSpPr txBox="1">
                <a:spLocks noChangeArrowheads="1"/>
              </p:cNvSpPr>
              <p:nvPr/>
            </p:nvSpPr>
            <p:spPr bwMode="auto">
              <a:xfrm>
                <a:off x="434147" y="4139580"/>
                <a:ext cx="1343025" cy="986104"/>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sz="2400" dirty="0">
                    <a:solidFill>
                      <a:srgbClr val="C00000"/>
                    </a:solidFill>
                    <a:latin typeface="+mn-lt"/>
                    <a:cs typeface="Arial" charset="0"/>
                  </a:rPr>
                  <a:t>large </a:t>
                </a:r>
              </a:p>
              <a:p>
                <a:pPr algn="ctr">
                  <a:lnSpc>
                    <a:spcPct val="80000"/>
                  </a:lnSpc>
                  <a:defRPr/>
                </a:pPr>
                <a:r>
                  <a:rPr lang="en-US" sz="2400" dirty="0">
                    <a:solidFill>
                      <a:srgbClr val="C00000"/>
                    </a:solidFill>
                    <a:latin typeface="+mn-lt"/>
                    <a:cs typeface="Arial" charset="0"/>
                  </a:rPr>
                  <a:t>message</a:t>
                </a:r>
              </a:p>
              <a:p>
                <a:pPr algn="ctr">
                  <a:lnSpc>
                    <a:spcPct val="80000"/>
                  </a:lnSpc>
                  <a:defRPr/>
                </a:pPr>
                <a:r>
                  <a:rPr lang="en-US" sz="2400" dirty="0">
                    <a:solidFill>
                      <a:srgbClr val="C00000"/>
                    </a:solidFill>
                    <a:latin typeface="+mn-lt"/>
                    <a:cs typeface="Arial" charset="0"/>
                  </a:rPr>
                  <a:t>m</a:t>
                </a:r>
              </a:p>
            </p:txBody>
          </p:sp>
        </p:grpSp>
        <p:sp>
          <p:nvSpPr>
            <p:cNvPr id="22" name="Rectangle 8">
              <a:extLst>
                <a:ext uri="{FF2B5EF4-FFF2-40B4-BE49-F238E27FC236}">
                  <a16:creationId xmlns:a16="http://schemas.microsoft.com/office/drawing/2014/main" id="{5199ACEC-B6E5-AA4B-809E-E39426DE3BA8}"/>
                </a:ext>
              </a:extLst>
            </p:cNvPr>
            <p:cNvSpPr>
              <a:spLocks noChangeArrowheads="1"/>
            </p:cNvSpPr>
            <p:nvPr/>
          </p:nvSpPr>
          <p:spPr bwMode="auto">
            <a:xfrm>
              <a:off x="8362607" y="781257"/>
              <a:ext cx="1108075" cy="758825"/>
            </a:xfrm>
            <a:prstGeom prst="rect">
              <a:avLst/>
            </a:prstGeom>
            <a:solidFill>
              <a:srgbClr val="0012A0"/>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23" name="Text Box 9">
              <a:extLst>
                <a:ext uri="{FF2B5EF4-FFF2-40B4-BE49-F238E27FC236}">
                  <a16:creationId xmlns:a16="http://schemas.microsoft.com/office/drawing/2014/main" id="{0D215AFC-9F10-E34D-9606-16C9F04FD853}"/>
                </a:ext>
              </a:extLst>
            </p:cNvPr>
            <p:cNvSpPr txBox="1">
              <a:spLocks noChangeArrowheads="1"/>
            </p:cNvSpPr>
            <p:nvPr/>
          </p:nvSpPr>
          <p:spPr bwMode="auto">
            <a:xfrm>
              <a:off x="8349423" y="802999"/>
              <a:ext cx="1190625" cy="7016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chemeClr val="bg1"/>
                  </a:solidFill>
                  <a:latin typeface="Arial" charset="0"/>
                  <a:cs typeface="Arial" charset="0"/>
                </a:rPr>
                <a:t>H: Hash</a:t>
              </a:r>
            </a:p>
            <a:p>
              <a:pPr algn="ctr">
                <a:defRPr/>
              </a:pPr>
              <a:r>
                <a:rPr lang="en-US" dirty="0">
                  <a:solidFill>
                    <a:schemeClr val="bg1"/>
                  </a:solidFill>
                  <a:latin typeface="Arial" charset="0"/>
                  <a:cs typeface="Arial" charset="0"/>
                </a:rPr>
                <a:t>Function</a:t>
              </a:r>
            </a:p>
          </p:txBody>
        </p:sp>
        <p:sp>
          <p:nvSpPr>
            <p:cNvPr id="24" name="Line 10">
              <a:extLst>
                <a:ext uri="{FF2B5EF4-FFF2-40B4-BE49-F238E27FC236}">
                  <a16:creationId xmlns:a16="http://schemas.microsoft.com/office/drawing/2014/main" id="{4352C06B-013A-3C40-A71C-475F92FB7612}"/>
                </a:ext>
              </a:extLst>
            </p:cNvPr>
            <p:cNvSpPr>
              <a:spLocks noChangeShapeType="1"/>
            </p:cNvSpPr>
            <p:nvPr/>
          </p:nvSpPr>
          <p:spPr bwMode="auto">
            <a:xfrm>
              <a:off x="7842390" y="1161774"/>
              <a:ext cx="5064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25" name="Text Box 11">
              <a:extLst>
                <a:ext uri="{FF2B5EF4-FFF2-40B4-BE49-F238E27FC236}">
                  <a16:creationId xmlns:a16="http://schemas.microsoft.com/office/drawing/2014/main" id="{40C2249D-AF39-5D43-890D-EB0748821E8D}"/>
                </a:ext>
              </a:extLst>
            </p:cNvPr>
            <p:cNvSpPr txBox="1">
              <a:spLocks noChangeArrowheads="1"/>
            </p:cNvSpPr>
            <p:nvPr/>
          </p:nvSpPr>
          <p:spPr bwMode="auto">
            <a:xfrm>
              <a:off x="9872180" y="924133"/>
              <a:ext cx="1166881"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dirty="0">
                  <a:solidFill>
                    <a:srgbClr val="C00000"/>
                  </a:solidFill>
                  <a:latin typeface="+mn-lt"/>
                  <a:cs typeface="Arial" charset="0"/>
                </a:rPr>
                <a:t>H(m)</a:t>
              </a:r>
            </a:p>
          </p:txBody>
        </p:sp>
        <p:sp>
          <p:nvSpPr>
            <p:cNvPr id="28" name="Line 10">
              <a:extLst>
                <a:ext uri="{FF2B5EF4-FFF2-40B4-BE49-F238E27FC236}">
                  <a16:creationId xmlns:a16="http://schemas.microsoft.com/office/drawing/2014/main" id="{9AD0E0FC-0316-CA4F-8777-C03580EC38E3}"/>
                </a:ext>
              </a:extLst>
            </p:cNvPr>
            <p:cNvSpPr>
              <a:spLocks noChangeShapeType="1"/>
            </p:cNvSpPr>
            <p:nvPr/>
          </p:nvSpPr>
          <p:spPr bwMode="auto">
            <a:xfrm>
              <a:off x="9518790" y="1194904"/>
              <a:ext cx="506413"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sp>
        <p:nvSpPr>
          <p:cNvPr id="29" name="Rectangle 3">
            <a:extLst>
              <a:ext uri="{FF2B5EF4-FFF2-40B4-BE49-F238E27FC236}">
                <a16:creationId xmlns:a16="http://schemas.microsoft.com/office/drawing/2014/main" id="{FDC35326-ED1E-FE4D-9A93-19CE679A25DE}"/>
              </a:ext>
            </a:extLst>
          </p:cNvPr>
          <p:cNvSpPr txBox="1">
            <a:spLocks noChangeArrowheads="1"/>
          </p:cNvSpPr>
          <p:nvPr/>
        </p:nvSpPr>
        <p:spPr>
          <a:xfrm>
            <a:off x="862977" y="1368840"/>
            <a:ext cx="11050726" cy="16129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0"/>
              <a:buNone/>
            </a:pPr>
            <a:r>
              <a:rPr lang="en-US" sz="3200" dirty="0"/>
              <a:t>computationally expensive to public-key-encrypt long messages </a:t>
            </a:r>
          </a:p>
          <a:p>
            <a:pPr marL="0" indent="0">
              <a:buFont typeface="Wingdings" charset="0"/>
              <a:buNone/>
            </a:pPr>
            <a:r>
              <a:rPr lang="en-US" sz="3600" dirty="0">
                <a:solidFill>
                  <a:srgbClr val="C00000"/>
                </a:solidFill>
              </a:rPr>
              <a:t>goal: </a:t>
            </a:r>
            <a:r>
              <a:rPr lang="en-US" sz="3200" dirty="0"/>
              <a:t>fixed-length, easy- to-compute digital “</a:t>
            </a:r>
            <a:r>
              <a:rPr lang="en-US" altLang="ja-JP" sz="3200" dirty="0"/>
              <a:t>fingerprint”</a:t>
            </a:r>
          </a:p>
          <a:p>
            <a:pPr>
              <a:spcBef>
                <a:spcPts val="400"/>
              </a:spcBef>
            </a:pPr>
            <a:r>
              <a:rPr lang="en-US" dirty="0"/>
              <a:t>apply hash function H to </a:t>
            </a:r>
            <a:r>
              <a:rPr lang="en-US" i="1" dirty="0"/>
              <a:t>m</a:t>
            </a:r>
            <a:r>
              <a:rPr lang="en-US" dirty="0"/>
              <a:t>, get fixed size message digest, </a:t>
            </a:r>
            <a:r>
              <a:rPr lang="en-US" i="1" dirty="0"/>
              <a:t>H(m)</a:t>
            </a:r>
            <a:endParaRPr lang="en-US" sz="2400" dirty="0"/>
          </a:p>
        </p:txBody>
      </p:sp>
    </p:spTree>
    <p:extLst>
      <p:ext uri="{BB962C8B-B14F-4D97-AF65-F5344CB8AC3E}">
        <p14:creationId xmlns:p14="http://schemas.microsoft.com/office/powerpoint/2010/main" val="35830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fontScale="90000"/>
          </a:bodyPr>
          <a:lstStyle/>
          <a:p>
            <a:r>
              <a:rPr lang="en-US" b="0" dirty="0">
                <a:latin typeface="+mn-lt"/>
              </a:rPr>
              <a:t>Internet checksum: poor crypto hash function</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62</a:t>
            </a:fld>
            <a:endParaRPr lang="en-US" dirty="0"/>
          </a:p>
        </p:txBody>
      </p:sp>
      <p:sp>
        <p:nvSpPr>
          <p:cNvPr id="15" name="Rectangle 3">
            <a:extLst>
              <a:ext uri="{FF2B5EF4-FFF2-40B4-BE49-F238E27FC236}">
                <a16:creationId xmlns:a16="http://schemas.microsoft.com/office/drawing/2014/main" id="{A5CFB9A6-2751-1D40-8575-CD4D580963CA}"/>
              </a:ext>
            </a:extLst>
          </p:cNvPr>
          <p:cNvSpPr txBox="1">
            <a:spLocks noChangeArrowheads="1"/>
          </p:cNvSpPr>
          <p:nvPr/>
        </p:nvSpPr>
        <p:spPr>
          <a:xfrm>
            <a:off x="876300" y="1400244"/>
            <a:ext cx="10282030" cy="212248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t>Internet checksum has some properties of hash function:</a:t>
            </a:r>
          </a:p>
          <a:p>
            <a:pPr marL="457200" indent="-274638">
              <a:spcBef>
                <a:spcPts val="600"/>
              </a:spcBef>
            </a:pPr>
            <a:r>
              <a:rPr lang="en-US" dirty="0"/>
              <a:t>produces fixed length digest (16-bit sum) of message</a:t>
            </a:r>
          </a:p>
          <a:p>
            <a:pPr marL="457200" indent="-274638">
              <a:spcBef>
                <a:spcPts val="600"/>
              </a:spcBef>
            </a:pPr>
            <a:r>
              <a:rPr lang="en-US" dirty="0"/>
              <a:t>is many-to-one</a:t>
            </a:r>
          </a:p>
        </p:txBody>
      </p:sp>
      <p:sp>
        <p:nvSpPr>
          <p:cNvPr id="17" name="Rectangle 4">
            <a:extLst>
              <a:ext uri="{FF2B5EF4-FFF2-40B4-BE49-F238E27FC236}">
                <a16:creationId xmlns:a16="http://schemas.microsoft.com/office/drawing/2014/main" id="{5E386E9F-CFF2-D246-BE26-B962F1FE1938}"/>
              </a:ext>
            </a:extLst>
          </p:cNvPr>
          <p:cNvSpPr>
            <a:spLocks noChangeArrowheads="1"/>
          </p:cNvSpPr>
          <p:nvPr/>
        </p:nvSpPr>
        <p:spPr bwMode="auto">
          <a:xfrm>
            <a:off x="1031667" y="2995405"/>
            <a:ext cx="10282029" cy="976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a:lnSpc>
                <a:spcPct val="90000"/>
              </a:lnSpc>
              <a:spcBef>
                <a:spcPts val="600"/>
              </a:spcBef>
              <a:buClr>
                <a:srgbClr val="000099"/>
              </a:buClr>
              <a:buSzPct val="75000"/>
              <a:buFont typeface="Wingdings" charset="0"/>
              <a:buNone/>
              <a:defRPr/>
            </a:pPr>
            <a:r>
              <a:rPr lang="en-US" sz="2800" dirty="0">
                <a:cs typeface="+mn-cs"/>
              </a:rPr>
              <a:t>but given message with given hash value, it is easy to find another message with same hash value: </a:t>
            </a:r>
          </a:p>
        </p:txBody>
      </p:sp>
      <p:sp>
        <p:nvSpPr>
          <p:cNvPr id="19" name="Text Box 5">
            <a:extLst>
              <a:ext uri="{FF2B5EF4-FFF2-40B4-BE49-F238E27FC236}">
                <a16:creationId xmlns:a16="http://schemas.microsoft.com/office/drawing/2014/main" id="{2E96B89F-97B8-114A-A04F-39793039F015}"/>
              </a:ext>
            </a:extLst>
          </p:cNvPr>
          <p:cNvSpPr txBox="1">
            <a:spLocks noChangeArrowheads="1"/>
          </p:cNvSpPr>
          <p:nvPr/>
        </p:nvSpPr>
        <p:spPr bwMode="auto">
          <a:xfrm>
            <a:off x="1804366" y="4331390"/>
            <a:ext cx="1109663"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dirty="0">
                <a:latin typeface="Arial" charset="0"/>
                <a:cs typeface="Arial" charset="0"/>
              </a:rPr>
              <a:t>I O U 1</a:t>
            </a:r>
          </a:p>
          <a:p>
            <a:pPr algn="ctr">
              <a:defRPr/>
            </a:pPr>
            <a:r>
              <a:rPr lang="en-US" b="1" dirty="0">
                <a:latin typeface="Arial" charset="0"/>
                <a:cs typeface="Arial" charset="0"/>
              </a:rPr>
              <a:t>0 0 . 9</a:t>
            </a:r>
          </a:p>
          <a:p>
            <a:pPr algn="ctr">
              <a:defRPr/>
            </a:pPr>
            <a:r>
              <a:rPr lang="en-US" b="1" dirty="0">
                <a:latin typeface="Arial" charset="0"/>
                <a:cs typeface="Arial" charset="0"/>
              </a:rPr>
              <a:t>9 B O B</a:t>
            </a:r>
          </a:p>
        </p:txBody>
      </p:sp>
      <p:sp>
        <p:nvSpPr>
          <p:cNvPr id="20" name="Text Box 6">
            <a:extLst>
              <a:ext uri="{FF2B5EF4-FFF2-40B4-BE49-F238E27FC236}">
                <a16:creationId xmlns:a16="http://schemas.microsoft.com/office/drawing/2014/main" id="{8DC27A76-C869-6B4B-B25D-846EBAE95B08}"/>
              </a:ext>
            </a:extLst>
          </p:cNvPr>
          <p:cNvSpPr txBox="1">
            <a:spLocks noChangeArrowheads="1"/>
          </p:cNvSpPr>
          <p:nvPr/>
        </p:nvSpPr>
        <p:spPr bwMode="auto">
          <a:xfrm>
            <a:off x="3210891" y="4331390"/>
            <a:ext cx="1581150"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dirty="0">
                <a:latin typeface="Arial" charset="0"/>
                <a:cs typeface="Arial" charset="0"/>
              </a:rPr>
              <a:t>49 4F 55 31</a:t>
            </a:r>
          </a:p>
          <a:p>
            <a:pPr algn="ctr">
              <a:defRPr/>
            </a:pPr>
            <a:r>
              <a:rPr lang="en-US" b="1" dirty="0">
                <a:latin typeface="Arial" charset="0"/>
                <a:cs typeface="Arial" charset="0"/>
              </a:rPr>
              <a:t>30 30 2E 39</a:t>
            </a:r>
          </a:p>
          <a:p>
            <a:pPr algn="ctr">
              <a:defRPr/>
            </a:pPr>
            <a:r>
              <a:rPr lang="en-US" b="1" dirty="0">
                <a:latin typeface="Arial" charset="0"/>
                <a:cs typeface="Arial" charset="0"/>
              </a:rPr>
              <a:t>39 42 D2 42</a:t>
            </a:r>
          </a:p>
        </p:txBody>
      </p:sp>
      <p:sp>
        <p:nvSpPr>
          <p:cNvPr id="26" name="Text Box 7">
            <a:extLst>
              <a:ext uri="{FF2B5EF4-FFF2-40B4-BE49-F238E27FC236}">
                <a16:creationId xmlns:a16="http://schemas.microsoft.com/office/drawing/2014/main" id="{327CE0C7-929E-3D43-819A-1FC457662EB6}"/>
              </a:ext>
            </a:extLst>
          </p:cNvPr>
          <p:cNvSpPr txBox="1">
            <a:spLocks noChangeArrowheads="1"/>
          </p:cNvSpPr>
          <p:nvPr/>
        </p:nvSpPr>
        <p:spPr bwMode="auto">
          <a:xfrm>
            <a:off x="1721816" y="3972615"/>
            <a:ext cx="122396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dirty="0">
                <a:latin typeface="Arial" charset="0"/>
                <a:cs typeface="Arial" charset="0"/>
              </a:rPr>
              <a:t>message</a:t>
            </a:r>
          </a:p>
        </p:txBody>
      </p:sp>
      <p:sp>
        <p:nvSpPr>
          <p:cNvPr id="27" name="Text Box 8">
            <a:extLst>
              <a:ext uri="{FF2B5EF4-FFF2-40B4-BE49-F238E27FC236}">
                <a16:creationId xmlns:a16="http://schemas.microsoft.com/office/drawing/2014/main" id="{7CC79AF2-A056-4F4A-A6D7-116CB8909516}"/>
              </a:ext>
            </a:extLst>
          </p:cNvPr>
          <p:cNvSpPr txBox="1">
            <a:spLocks noChangeArrowheads="1"/>
          </p:cNvSpPr>
          <p:nvPr/>
        </p:nvSpPr>
        <p:spPr bwMode="auto">
          <a:xfrm>
            <a:off x="3210891" y="3967853"/>
            <a:ext cx="164941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dirty="0">
                <a:latin typeface="Arial" charset="0"/>
                <a:cs typeface="Arial" charset="0"/>
              </a:rPr>
              <a:t>ASCII format</a:t>
            </a:r>
          </a:p>
        </p:txBody>
      </p:sp>
      <p:sp>
        <p:nvSpPr>
          <p:cNvPr id="30" name="Line 9">
            <a:extLst>
              <a:ext uri="{FF2B5EF4-FFF2-40B4-BE49-F238E27FC236}">
                <a16:creationId xmlns:a16="http://schemas.microsoft.com/office/drawing/2014/main" id="{80AE841F-F61F-A44E-825C-CBE56280003E}"/>
              </a:ext>
            </a:extLst>
          </p:cNvPr>
          <p:cNvSpPr>
            <a:spLocks noChangeShapeType="1"/>
          </p:cNvSpPr>
          <p:nvPr/>
        </p:nvSpPr>
        <p:spPr bwMode="auto">
          <a:xfrm>
            <a:off x="3191841" y="5350565"/>
            <a:ext cx="16033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1" name="Text Box 10">
            <a:extLst>
              <a:ext uri="{FF2B5EF4-FFF2-40B4-BE49-F238E27FC236}">
                <a16:creationId xmlns:a16="http://schemas.microsoft.com/office/drawing/2014/main" id="{180C5637-141F-164F-9BF7-AF14F2A44AEF}"/>
              </a:ext>
            </a:extLst>
          </p:cNvPr>
          <p:cNvSpPr txBox="1">
            <a:spLocks noChangeArrowheads="1"/>
          </p:cNvSpPr>
          <p:nvPr/>
        </p:nvSpPr>
        <p:spPr bwMode="auto">
          <a:xfrm>
            <a:off x="3142629" y="5383903"/>
            <a:ext cx="17446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dirty="0">
                <a:latin typeface="Arial" charset="0"/>
                <a:cs typeface="Arial" charset="0"/>
              </a:rPr>
              <a:t>B2 C1 D2 AC</a:t>
            </a:r>
          </a:p>
        </p:txBody>
      </p:sp>
      <p:sp>
        <p:nvSpPr>
          <p:cNvPr id="32" name="Text Box 11">
            <a:extLst>
              <a:ext uri="{FF2B5EF4-FFF2-40B4-BE49-F238E27FC236}">
                <a16:creationId xmlns:a16="http://schemas.microsoft.com/office/drawing/2014/main" id="{68A9DA2C-57D1-A24F-B730-BCD4A1871C67}"/>
              </a:ext>
            </a:extLst>
          </p:cNvPr>
          <p:cNvSpPr txBox="1">
            <a:spLocks noChangeArrowheads="1"/>
          </p:cNvSpPr>
          <p:nvPr/>
        </p:nvSpPr>
        <p:spPr bwMode="auto">
          <a:xfrm>
            <a:off x="6825629" y="4315515"/>
            <a:ext cx="1109662"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dirty="0">
                <a:latin typeface="Arial" charset="0"/>
                <a:cs typeface="Arial" charset="0"/>
              </a:rPr>
              <a:t>I O U </a:t>
            </a:r>
            <a:r>
              <a:rPr lang="en-US" b="1" u="sng" dirty="0">
                <a:solidFill>
                  <a:srgbClr val="C00000"/>
                </a:solidFill>
                <a:latin typeface="Arial" charset="0"/>
                <a:cs typeface="Arial" charset="0"/>
              </a:rPr>
              <a:t>9</a:t>
            </a:r>
          </a:p>
          <a:p>
            <a:pPr algn="ctr">
              <a:defRPr/>
            </a:pPr>
            <a:r>
              <a:rPr lang="en-US" b="1" dirty="0">
                <a:latin typeface="Arial" charset="0"/>
                <a:cs typeface="Arial" charset="0"/>
              </a:rPr>
              <a:t>0 0 . </a:t>
            </a:r>
            <a:r>
              <a:rPr lang="en-US" b="1" u="sng" dirty="0">
                <a:solidFill>
                  <a:srgbClr val="C00000"/>
                </a:solidFill>
                <a:latin typeface="Arial" charset="0"/>
                <a:cs typeface="Arial" charset="0"/>
              </a:rPr>
              <a:t>1</a:t>
            </a:r>
          </a:p>
          <a:p>
            <a:pPr algn="ctr">
              <a:defRPr/>
            </a:pPr>
            <a:r>
              <a:rPr lang="en-US" b="1" dirty="0">
                <a:latin typeface="Arial" charset="0"/>
                <a:cs typeface="Arial" charset="0"/>
              </a:rPr>
              <a:t>9 B O B</a:t>
            </a:r>
          </a:p>
        </p:txBody>
      </p:sp>
      <p:sp>
        <p:nvSpPr>
          <p:cNvPr id="33" name="Text Box 12">
            <a:extLst>
              <a:ext uri="{FF2B5EF4-FFF2-40B4-BE49-F238E27FC236}">
                <a16:creationId xmlns:a16="http://schemas.microsoft.com/office/drawing/2014/main" id="{D844FFB7-DBBC-1A4D-B3C6-E6240D7D6F6E}"/>
              </a:ext>
            </a:extLst>
          </p:cNvPr>
          <p:cNvSpPr txBox="1">
            <a:spLocks noChangeArrowheads="1"/>
          </p:cNvSpPr>
          <p:nvPr/>
        </p:nvSpPr>
        <p:spPr bwMode="auto">
          <a:xfrm>
            <a:off x="8232154" y="4315515"/>
            <a:ext cx="1581150"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dirty="0">
                <a:latin typeface="Arial" charset="0"/>
                <a:cs typeface="Arial" charset="0"/>
              </a:rPr>
              <a:t>49 4F 55 </a:t>
            </a:r>
            <a:r>
              <a:rPr lang="en-US" b="1" u="sng" dirty="0">
                <a:solidFill>
                  <a:srgbClr val="C00000"/>
                </a:solidFill>
                <a:latin typeface="Arial" charset="0"/>
                <a:cs typeface="Arial" charset="0"/>
              </a:rPr>
              <a:t>39</a:t>
            </a:r>
          </a:p>
          <a:p>
            <a:pPr algn="ctr">
              <a:defRPr/>
            </a:pPr>
            <a:r>
              <a:rPr lang="en-US" b="1" dirty="0">
                <a:latin typeface="Arial" charset="0"/>
                <a:cs typeface="Arial" charset="0"/>
              </a:rPr>
              <a:t>30 30 2E </a:t>
            </a:r>
            <a:r>
              <a:rPr lang="en-US" b="1" u="sng" dirty="0">
                <a:solidFill>
                  <a:srgbClr val="C00000"/>
                </a:solidFill>
                <a:latin typeface="Arial" charset="0"/>
                <a:cs typeface="Arial" charset="0"/>
              </a:rPr>
              <a:t>31</a:t>
            </a:r>
          </a:p>
          <a:p>
            <a:pPr algn="ctr">
              <a:defRPr/>
            </a:pPr>
            <a:r>
              <a:rPr lang="en-US" b="1" dirty="0">
                <a:latin typeface="Arial" charset="0"/>
                <a:cs typeface="Arial" charset="0"/>
              </a:rPr>
              <a:t>39 42 D2 42</a:t>
            </a:r>
          </a:p>
        </p:txBody>
      </p:sp>
      <p:sp>
        <p:nvSpPr>
          <p:cNvPr id="34" name="Text Box 13">
            <a:extLst>
              <a:ext uri="{FF2B5EF4-FFF2-40B4-BE49-F238E27FC236}">
                <a16:creationId xmlns:a16="http://schemas.microsoft.com/office/drawing/2014/main" id="{B6EB42E9-A7D7-A949-973D-75A7C204E3C1}"/>
              </a:ext>
            </a:extLst>
          </p:cNvPr>
          <p:cNvSpPr txBox="1">
            <a:spLocks noChangeArrowheads="1"/>
          </p:cNvSpPr>
          <p:nvPr/>
        </p:nvSpPr>
        <p:spPr bwMode="auto">
          <a:xfrm>
            <a:off x="6743079" y="3956740"/>
            <a:ext cx="122396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dirty="0">
                <a:latin typeface="Arial" charset="0"/>
                <a:cs typeface="Arial" charset="0"/>
              </a:rPr>
              <a:t>message</a:t>
            </a:r>
          </a:p>
        </p:txBody>
      </p:sp>
      <p:sp>
        <p:nvSpPr>
          <p:cNvPr id="35" name="Text Box 14">
            <a:extLst>
              <a:ext uri="{FF2B5EF4-FFF2-40B4-BE49-F238E27FC236}">
                <a16:creationId xmlns:a16="http://schemas.microsoft.com/office/drawing/2014/main" id="{3C642FAA-D19F-A64A-B465-98452562FE97}"/>
              </a:ext>
            </a:extLst>
          </p:cNvPr>
          <p:cNvSpPr txBox="1">
            <a:spLocks noChangeArrowheads="1"/>
          </p:cNvSpPr>
          <p:nvPr/>
        </p:nvSpPr>
        <p:spPr bwMode="auto">
          <a:xfrm>
            <a:off x="8232154" y="3951978"/>
            <a:ext cx="1649412"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u="sng" dirty="0">
                <a:latin typeface="Arial" charset="0"/>
                <a:cs typeface="Arial" charset="0"/>
              </a:rPr>
              <a:t>ASCII format</a:t>
            </a:r>
          </a:p>
        </p:txBody>
      </p:sp>
      <p:sp>
        <p:nvSpPr>
          <p:cNvPr id="36" name="Line 15">
            <a:extLst>
              <a:ext uri="{FF2B5EF4-FFF2-40B4-BE49-F238E27FC236}">
                <a16:creationId xmlns:a16="http://schemas.microsoft.com/office/drawing/2014/main" id="{3DF46F5E-D066-E043-AF4B-716096B09803}"/>
              </a:ext>
            </a:extLst>
          </p:cNvPr>
          <p:cNvSpPr>
            <a:spLocks noChangeShapeType="1"/>
          </p:cNvSpPr>
          <p:nvPr/>
        </p:nvSpPr>
        <p:spPr bwMode="auto">
          <a:xfrm>
            <a:off x="8213104" y="5334690"/>
            <a:ext cx="1603375"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37" name="Text Box 16">
            <a:extLst>
              <a:ext uri="{FF2B5EF4-FFF2-40B4-BE49-F238E27FC236}">
                <a16:creationId xmlns:a16="http://schemas.microsoft.com/office/drawing/2014/main" id="{1516AFD8-E50A-A842-BB2A-6F9336429FFB}"/>
              </a:ext>
            </a:extLst>
          </p:cNvPr>
          <p:cNvSpPr txBox="1">
            <a:spLocks noChangeArrowheads="1"/>
          </p:cNvSpPr>
          <p:nvPr/>
        </p:nvSpPr>
        <p:spPr bwMode="auto">
          <a:xfrm>
            <a:off x="8163891" y="5368028"/>
            <a:ext cx="174466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b="1" dirty="0">
                <a:latin typeface="Arial" charset="0"/>
                <a:cs typeface="Arial" charset="0"/>
              </a:rPr>
              <a:t>B2 C1 D2 AC</a:t>
            </a:r>
          </a:p>
        </p:txBody>
      </p:sp>
      <p:sp>
        <p:nvSpPr>
          <p:cNvPr id="38" name="Text Box 17">
            <a:extLst>
              <a:ext uri="{FF2B5EF4-FFF2-40B4-BE49-F238E27FC236}">
                <a16:creationId xmlns:a16="http://schemas.microsoft.com/office/drawing/2014/main" id="{888A2083-7EA3-994F-ABA1-BC6B9E23EA9B}"/>
              </a:ext>
            </a:extLst>
          </p:cNvPr>
          <p:cNvSpPr txBox="1">
            <a:spLocks noChangeArrowheads="1"/>
          </p:cNvSpPr>
          <p:nvPr/>
        </p:nvSpPr>
        <p:spPr bwMode="auto">
          <a:xfrm>
            <a:off x="4944635" y="5442640"/>
            <a:ext cx="3242875"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400" i="1" dirty="0">
                <a:solidFill>
                  <a:srgbClr val="000099"/>
                </a:solidFill>
                <a:latin typeface="+mn-lt"/>
                <a:cs typeface="Arial" charset="0"/>
              </a:rPr>
              <a:t>different messages</a:t>
            </a:r>
          </a:p>
          <a:p>
            <a:pPr algn="ctr">
              <a:defRPr/>
            </a:pPr>
            <a:r>
              <a:rPr lang="en-US" sz="2400" i="1" dirty="0">
                <a:solidFill>
                  <a:srgbClr val="0012A0"/>
                </a:solidFill>
                <a:latin typeface="+mn-lt"/>
                <a:cs typeface="Arial" charset="0"/>
              </a:rPr>
              <a:t>but identical checksums</a:t>
            </a:r>
            <a:r>
              <a:rPr lang="en-US" i="1" dirty="0">
                <a:latin typeface="+mn-lt"/>
                <a:cs typeface="Arial" charset="0"/>
              </a:rPr>
              <a:t>!</a:t>
            </a:r>
          </a:p>
        </p:txBody>
      </p:sp>
      <p:sp>
        <p:nvSpPr>
          <p:cNvPr id="39" name="Line 18">
            <a:extLst>
              <a:ext uri="{FF2B5EF4-FFF2-40B4-BE49-F238E27FC236}">
                <a16:creationId xmlns:a16="http://schemas.microsoft.com/office/drawing/2014/main" id="{91B6FCEC-BF46-924C-A488-4FF98F7C3499}"/>
              </a:ext>
            </a:extLst>
          </p:cNvPr>
          <p:cNvSpPr>
            <a:spLocks noChangeShapeType="1"/>
          </p:cNvSpPr>
          <p:nvPr/>
        </p:nvSpPr>
        <p:spPr bwMode="auto">
          <a:xfrm flipH="1" flipV="1">
            <a:off x="4879354" y="5575990"/>
            <a:ext cx="381000" cy="84138"/>
          </a:xfrm>
          <a:prstGeom prst="line">
            <a:avLst/>
          </a:prstGeom>
          <a:noFill/>
          <a:ln w="28575">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40" name="Line 19">
            <a:extLst>
              <a:ext uri="{FF2B5EF4-FFF2-40B4-BE49-F238E27FC236}">
                <a16:creationId xmlns:a16="http://schemas.microsoft.com/office/drawing/2014/main" id="{8CCCD314-5330-6D49-9052-E25A95933402}"/>
              </a:ext>
            </a:extLst>
          </p:cNvPr>
          <p:cNvSpPr>
            <a:spLocks noChangeShapeType="1"/>
          </p:cNvSpPr>
          <p:nvPr/>
        </p:nvSpPr>
        <p:spPr bwMode="auto">
          <a:xfrm flipV="1">
            <a:off x="7789241" y="5560115"/>
            <a:ext cx="381000" cy="84138"/>
          </a:xfrm>
          <a:prstGeom prst="line">
            <a:avLst/>
          </a:prstGeom>
          <a:noFill/>
          <a:ln w="28575">
            <a:solidFill>
              <a:srgbClr val="C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Tree>
    <p:extLst>
      <p:ext uri="{BB962C8B-B14F-4D97-AF65-F5344CB8AC3E}">
        <p14:creationId xmlns:p14="http://schemas.microsoft.com/office/powerpoint/2010/main" val="183285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b="0" dirty="0">
                <a:latin typeface="+mn-lt"/>
              </a:rPr>
              <a:t>Digital signature = signed message digest</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63</a:t>
            </a:fld>
            <a:endParaRPr lang="en-US" dirty="0"/>
          </a:p>
        </p:txBody>
      </p:sp>
      <p:grpSp>
        <p:nvGrpSpPr>
          <p:cNvPr id="189" name="Group 188">
            <a:extLst>
              <a:ext uri="{FF2B5EF4-FFF2-40B4-BE49-F238E27FC236}">
                <a16:creationId xmlns:a16="http://schemas.microsoft.com/office/drawing/2014/main" id="{DEF39249-C525-1044-B18E-5DF6B1F9C731}"/>
              </a:ext>
            </a:extLst>
          </p:cNvPr>
          <p:cNvGrpSpPr/>
          <p:nvPr/>
        </p:nvGrpSpPr>
        <p:grpSpPr>
          <a:xfrm>
            <a:off x="4296054" y="3224833"/>
            <a:ext cx="1196163" cy="955675"/>
            <a:chOff x="4296054" y="3224833"/>
            <a:chExt cx="1196163" cy="955675"/>
          </a:xfrm>
        </p:grpSpPr>
        <p:sp>
          <p:nvSpPr>
            <p:cNvPr id="84" name="Rectangle 14">
              <a:extLst>
                <a:ext uri="{FF2B5EF4-FFF2-40B4-BE49-F238E27FC236}">
                  <a16:creationId xmlns:a16="http://schemas.microsoft.com/office/drawing/2014/main" id="{CCD41351-883C-8B49-B15E-99ECE2D4EFD9}"/>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85" name="Text Box 15">
              <a:extLst>
                <a:ext uri="{FF2B5EF4-FFF2-40B4-BE49-F238E27FC236}">
                  <a16:creationId xmlns:a16="http://schemas.microsoft.com/office/drawing/2014/main" id="{F444D081-AA34-024E-8458-B708CC89377A}"/>
                </a:ext>
              </a:extLst>
            </p:cNvPr>
            <p:cNvSpPr txBox="1">
              <a:spLocks noChangeArrowheads="1"/>
            </p:cNvSpPr>
            <p:nvPr/>
          </p:nvSpPr>
          <p:spPr bwMode="auto">
            <a:xfrm>
              <a:off x="4329719" y="3295856"/>
              <a:ext cx="1162498" cy="83715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digital</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signature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(encrypt)</a:t>
              </a:r>
            </a:p>
          </p:txBody>
        </p:sp>
      </p:grpSp>
      <p:grpSp>
        <p:nvGrpSpPr>
          <p:cNvPr id="95" name="Group 25">
            <a:extLst>
              <a:ext uri="{FF2B5EF4-FFF2-40B4-BE49-F238E27FC236}">
                <a16:creationId xmlns:a16="http://schemas.microsoft.com/office/drawing/2014/main" id="{F24A5ECF-CB3B-9542-8A84-EB2D480B9C98}"/>
              </a:ext>
            </a:extLst>
          </p:cNvPr>
          <p:cNvGrpSpPr>
            <a:grpSpLocks/>
          </p:cNvGrpSpPr>
          <p:nvPr/>
        </p:nvGrpSpPr>
        <p:grpSpPr bwMode="auto">
          <a:xfrm>
            <a:off x="1199737" y="4905030"/>
            <a:ext cx="846138" cy="519112"/>
            <a:chOff x="984" y="2831"/>
            <a:chExt cx="533" cy="327"/>
          </a:xfrm>
        </p:grpSpPr>
        <p:sp>
          <p:nvSpPr>
            <p:cNvPr id="96" name="Text Box 26">
              <a:extLst>
                <a:ext uri="{FF2B5EF4-FFF2-40B4-BE49-F238E27FC236}">
                  <a16:creationId xmlns:a16="http://schemas.microsoft.com/office/drawing/2014/main" id="{43036DA1-DAA5-E64D-BD4A-16183B595102}"/>
                </a:ext>
              </a:extLst>
            </p:cNvPr>
            <p:cNvSpPr txBox="1">
              <a:spLocks noChangeArrowheads="1"/>
            </p:cNvSpPr>
            <p:nvPr/>
          </p:nvSpPr>
          <p:spPr bwMode="auto">
            <a:xfrm>
              <a:off x="984" y="2831"/>
              <a:ext cx="533" cy="327"/>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97" name="Oval 27">
              <a:extLst>
                <a:ext uri="{FF2B5EF4-FFF2-40B4-BE49-F238E27FC236}">
                  <a16:creationId xmlns:a16="http://schemas.microsoft.com/office/drawing/2014/main" id="{D0190EA0-B1F1-BB41-8527-B7DE7B3CB548}"/>
                </a:ext>
              </a:extLst>
            </p:cNvPr>
            <p:cNvSpPr>
              <a:spLocks noChangeArrowheads="1"/>
            </p:cNvSpPr>
            <p:nvPr/>
          </p:nvSpPr>
          <p:spPr bwMode="auto">
            <a:xfrm>
              <a:off x="1152" y="2924"/>
              <a:ext cx="195" cy="160"/>
            </a:xfrm>
            <a:prstGeom prst="ellipse">
              <a:avLst/>
            </a:prstGeom>
            <a:noFill/>
            <a:ln w="952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sp>
        <p:nvSpPr>
          <p:cNvPr id="98" name="Line 28">
            <a:extLst>
              <a:ext uri="{FF2B5EF4-FFF2-40B4-BE49-F238E27FC236}">
                <a16:creationId xmlns:a16="http://schemas.microsoft.com/office/drawing/2014/main" id="{F58C3779-4B81-0744-9C3C-6395CFBCD803}"/>
              </a:ext>
            </a:extLst>
          </p:cNvPr>
          <p:cNvSpPr>
            <a:spLocks noChangeShapeType="1"/>
          </p:cNvSpPr>
          <p:nvPr/>
        </p:nvSpPr>
        <p:spPr bwMode="auto">
          <a:xfrm>
            <a:off x="1647412" y="3034955"/>
            <a:ext cx="0" cy="19812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 name="Line 29">
            <a:extLst>
              <a:ext uri="{FF2B5EF4-FFF2-40B4-BE49-F238E27FC236}">
                <a16:creationId xmlns:a16="http://schemas.microsoft.com/office/drawing/2014/main" id="{074B9069-12AF-DC46-BFF3-3DD97A29C3A0}"/>
              </a:ext>
            </a:extLst>
          </p:cNvPr>
          <p:cNvSpPr>
            <a:spLocks noChangeShapeType="1"/>
          </p:cNvSpPr>
          <p:nvPr/>
        </p:nvSpPr>
        <p:spPr bwMode="auto">
          <a:xfrm>
            <a:off x="1620425" y="5328892"/>
            <a:ext cx="3175" cy="3048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pic>
        <p:nvPicPr>
          <p:cNvPr id="100" name="Picture 30" descr="BS00592_[1]">
            <a:extLst>
              <a:ext uri="{FF2B5EF4-FFF2-40B4-BE49-F238E27FC236}">
                <a16:creationId xmlns:a16="http://schemas.microsoft.com/office/drawing/2014/main" id="{A353C0C9-83AB-CB4A-B367-C0C0237B10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837" y="5657505"/>
            <a:ext cx="627063" cy="768350"/>
          </a:xfrm>
          <a:prstGeom prst="rect">
            <a:avLst/>
          </a:prstGeom>
          <a:noFill/>
          <a:ln>
            <a:noFill/>
          </a:ln>
          <a:extLs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01" name="Rectangle 31">
            <a:extLst>
              <a:ext uri="{FF2B5EF4-FFF2-40B4-BE49-F238E27FC236}">
                <a16:creationId xmlns:a16="http://schemas.microsoft.com/office/drawing/2014/main" id="{B1BDC4E1-DD74-DE4C-8F80-855E91E8D88B}"/>
              </a:ext>
            </a:extLst>
          </p:cNvPr>
          <p:cNvSpPr>
            <a:spLocks noChangeArrowheads="1"/>
          </p:cNvSpPr>
          <p:nvPr/>
        </p:nvSpPr>
        <p:spPr bwMode="auto">
          <a:xfrm>
            <a:off x="796788" y="1348754"/>
            <a:ext cx="5389769" cy="5463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spcBef>
                <a:spcPct val="20000"/>
              </a:spcBef>
              <a:spcAft>
                <a:spcPct val="0"/>
              </a:spcAft>
              <a:buClr>
                <a:srgbClr val="000099"/>
              </a:buClr>
              <a:buSzPct val="75000"/>
              <a:buFont typeface="Wingdings" charset="0"/>
              <a:buNone/>
              <a:defRPr/>
            </a:pPr>
            <a:r>
              <a:rPr lang="en-US" sz="2800" dirty="0">
                <a:solidFill>
                  <a:srgbClr val="000000"/>
                </a:solidFill>
                <a:ea typeface="ＭＳ Ｐゴシック" charset="0"/>
              </a:rPr>
              <a:t>Bob sends digitally signed message:</a:t>
            </a:r>
          </a:p>
        </p:txBody>
      </p:sp>
      <p:grpSp>
        <p:nvGrpSpPr>
          <p:cNvPr id="110" name="Group 109">
            <a:extLst>
              <a:ext uri="{FF2B5EF4-FFF2-40B4-BE49-F238E27FC236}">
                <a16:creationId xmlns:a16="http://schemas.microsoft.com/office/drawing/2014/main" id="{6BAC604B-FEED-1542-8940-C030E497366C}"/>
              </a:ext>
            </a:extLst>
          </p:cNvPr>
          <p:cNvGrpSpPr/>
          <p:nvPr/>
        </p:nvGrpSpPr>
        <p:grpSpPr>
          <a:xfrm>
            <a:off x="1123264" y="2107094"/>
            <a:ext cx="1343025" cy="855306"/>
            <a:chOff x="434147" y="4121426"/>
            <a:chExt cx="1343025" cy="855306"/>
          </a:xfrm>
        </p:grpSpPr>
        <p:pic>
          <p:nvPicPr>
            <p:cNvPr id="116" name="Picture 115">
              <a:extLst>
                <a:ext uri="{FF2B5EF4-FFF2-40B4-BE49-F238E27FC236}">
                  <a16:creationId xmlns:a16="http://schemas.microsoft.com/office/drawing/2014/main" id="{5BB42433-5DF6-C44F-BDD6-65779EEAEC84}"/>
                </a:ext>
              </a:extLst>
            </p:cNvPr>
            <p:cNvPicPr>
              <a:picLocks noChangeAspect="1"/>
            </p:cNvPicPr>
            <p:nvPr/>
          </p:nvPicPr>
          <p:blipFill>
            <a:blip r:embed="rId4"/>
            <a:stretch>
              <a:fillRect/>
            </a:stretch>
          </p:blipFill>
          <p:spPr>
            <a:xfrm>
              <a:off x="533035" y="4121426"/>
              <a:ext cx="1153528" cy="848140"/>
            </a:xfrm>
            <a:prstGeom prst="rect">
              <a:avLst/>
            </a:prstGeom>
          </p:spPr>
        </p:pic>
        <p:sp>
          <p:nvSpPr>
            <p:cNvPr id="117" name="Text Box 7">
              <a:extLst>
                <a:ext uri="{FF2B5EF4-FFF2-40B4-BE49-F238E27FC236}">
                  <a16:creationId xmlns:a16="http://schemas.microsoft.com/office/drawing/2014/main" id="{66B66418-0805-9348-B4DF-667D4778D445}"/>
                </a:ext>
              </a:extLst>
            </p:cNvPr>
            <p:cNvSpPr txBox="1">
              <a:spLocks noChangeArrowheads="1"/>
            </p:cNvSpPr>
            <p:nvPr/>
          </p:nvSpPr>
          <p:spPr bwMode="auto">
            <a:xfrm>
              <a:off x="434147" y="4139580"/>
              <a:ext cx="1343025" cy="8371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dirty="0">
                  <a:solidFill>
                    <a:srgbClr val="C00000"/>
                  </a:solidFill>
                  <a:latin typeface="+mn-lt"/>
                  <a:cs typeface="Arial" charset="0"/>
                </a:rPr>
                <a:t>large </a:t>
              </a:r>
            </a:p>
            <a:p>
              <a:pPr algn="ctr">
                <a:lnSpc>
                  <a:spcPct val="80000"/>
                </a:lnSpc>
                <a:defRPr/>
              </a:pPr>
              <a:r>
                <a:rPr lang="en-US" dirty="0">
                  <a:solidFill>
                    <a:srgbClr val="C00000"/>
                  </a:solidFill>
                  <a:latin typeface="+mn-lt"/>
                  <a:cs typeface="Arial" charset="0"/>
                </a:rPr>
                <a:t>message</a:t>
              </a:r>
            </a:p>
            <a:p>
              <a:pPr algn="ctr">
                <a:lnSpc>
                  <a:spcPct val="80000"/>
                </a:lnSpc>
                <a:defRPr/>
              </a:pPr>
              <a:r>
                <a:rPr lang="en-US" dirty="0">
                  <a:solidFill>
                    <a:srgbClr val="C00000"/>
                  </a:solidFill>
                  <a:latin typeface="+mn-lt"/>
                  <a:cs typeface="Arial" charset="0"/>
                </a:rPr>
                <a:t>m</a:t>
              </a:r>
              <a:endParaRPr lang="en-US" sz="2400" dirty="0">
                <a:solidFill>
                  <a:srgbClr val="C00000"/>
                </a:solidFill>
                <a:latin typeface="+mn-lt"/>
                <a:cs typeface="Arial" charset="0"/>
              </a:endParaRPr>
            </a:p>
          </p:txBody>
        </p:sp>
      </p:grpSp>
      <p:sp>
        <p:nvSpPr>
          <p:cNvPr id="111" name="Rectangle 8">
            <a:extLst>
              <a:ext uri="{FF2B5EF4-FFF2-40B4-BE49-F238E27FC236}">
                <a16:creationId xmlns:a16="http://schemas.microsoft.com/office/drawing/2014/main" id="{CA3DAA77-64B7-1042-8DCB-7AF45A2F0327}"/>
              </a:ext>
            </a:extLst>
          </p:cNvPr>
          <p:cNvSpPr>
            <a:spLocks noChangeArrowheads="1"/>
          </p:cNvSpPr>
          <p:nvPr/>
        </p:nvSpPr>
        <p:spPr bwMode="auto">
          <a:xfrm>
            <a:off x="2889461" y="2185987"/>
            <a:ext cx="1108075" cy="758825"/>
          </a:xfrm>
          <a:prstGeom prst="rect">
            <a:avLst/>
          </a:prstGeom>
          <a:solidFill>
            <a:srgbClr val="0012A0"/>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12" name="Text Box 9">
            <a:extLst>
              <a:ext uri="{FF2B5EF4-FFF2-40B4-BE49-F238E27FC236}">
                <a16:creationId xmlns:a16="http://schemas.microsoft.com/office/drawing/2014/main" id="{77F65553-DFEE-A044-B301-608E86F75723}"/>
              </a:ext>
            </a:extLst>
          </p:cNvPr>
          <p:cNvSpPr txBox="1">
            <a:spLocks noChangeArrowheads="1"/>
          </p:cNvSpPr>
          <p:nvPr/>
        </p:nvSpPr>
        <p:spPr bwMode="auto">
          <a:xfrm>
            <a:off x="2876277" y="2207729"/>
            <a:ext cx="1190625" cy="7016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chemeClr val="bg1"/>
                </a:solidFill>
                <a:latin typeface="Arial" charset="0"/>
                <a:cs typeface="Arial" charset="0"/>
              </a:rPr>
              <a:t>H: Hash</a:t>
            </a:r>
          </a:p>
          <a:p>
            <a:pPr algn="ctr">
              <a:defRPr/>
            </a:pPr>
            <a:r>
              <a:rPr lang="en-US" dirty="0">
                <a:solidFill>
                  <a:schemeClr val="bg1"/>
                </a:solidFill>
                <a:latin typeface="Arial" charset="0"/>
                <a:cs typeface="Arial" charset="0"/>
              </a:rPr>
              <a:t>Function</a:t>
            </a:r>
          </a:p>
        </p:txBody>
      </p:sp>
      <p:sp>
        <p:nvSpPr>
          <p:cNvPr id="113" name="Line 10">
            <a:extLst>
              <a:ext uri="{FF2B5EF4-FFF2-40B4-BE49-F238E27FC236}">
                <a16:creationId xmlns:a16="http://schemas.microsoft.com/office/drawing/2014/main" id="{5E5DB4D6-107F-2548-A010-967052CB7DDF}"/>
              </a:ext>
            </a:extLst>
          </p:cNvPr>
          <p:cNvSpPr>
            <a:spLocks noChangeShapeType="1"/>
          </p:cNvSpPr>
          <p:nvPr/>
        </p:nvSpPr>
        <p:spPr bwMode="auto">
          <a:xfrm>
            <a:off x="2425148" y="2553252"/>
            <a:ext cx="371061"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14" name="Text Box 11">
            <a:extLst>
              <a:ext uri="{FF2B5EF4-FFF2-40B4-BE49-F238E27FC236}">
                <a16:creationId xmlns:a16="http://schemas.microsoft.com/office/drawing/2014/main" id="{CCE58BB5-B800-3541-BEAF-15DF6A072C6C}"/>
              </a:ext>
            </a:extLst>
          </p:cNvPr>
          <p:cNvSpPr txBox="1">
            <a:spLocks noChangeArrowheads="1"/>
          </p:cNvSpPr>
          <p:nvPr/>
        </p:nvSpPr>
        <p:spPr bwMode="auto">
          <a:xfrm>
            <a:off x="4399034" y="2328863"/>
            <a:ext cx="1166881" cy="52322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2800" dirty="0">
                <a:solidFill>
                  <a:srgbClr val="C00000"/>
                </a:solidFill>
                <a:latin typeface="+mn-lt"/>
                <a:cs typeface="Arial" charset="0"/>
              </a:rPr>
              <a:t>H(m)</a:t>
            </a:r>
          </a:p>
        </p:txBody>
      </p:sp>
      <p:sp>
        <p:nvSpPr>
          <p:cNvPr id="115" name="Line 10">
            <a:extLst>
              <a:ext uri="{FF2B5EF4-FFF2-40B4-BE49-F238E27FC236}">
                <a16:creationId xmlns:a16="http://schemas.microsoft.com/office/drawing/2014/main" id="{E853EA3C-9A61-EF49-AA07-C25D3B9A43FA}"/>
              </a:ext>
            </a:extLst>
          </p:cNvPr>
          <p:cNvSpPr>
            <a:spLocks noChangeShapeType="1"/>
          </p:cNvSpPr>
          <p:nvPr/>
        </p:nvSpPr>
        <p:spPr bwMode="auto">
          <a:xfrm>
            <a:off x="4072149" y="2599634"/>
            <a:ext cx="380582"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cxnSp>
        <p:nvCxnSpPr>
          <p:cNvPr id="4" name="Straight Arrow Connector 3">
            <a:extLst>
              <a:ext uri="{FF2B5EF4-FFF2-40B4-BE49-F238E27FC236}">
                <a16:creationId xmlns:a16="http://schemas.microsoft.com/office/drawing/2014/main" id="{D6FE9FE0-FA56-1246-BBC9-6609138EAE40}"/>
              </a:ext>
            </a:extLst>
          </p:cNvPr>
          <p:cNvCxnSpPr>
            <a:cxnSpLocks/>
          </p:cNvCxnSpPr>
          <p:nvPr/>
        </p:nvCxnSpPr>
        <p:spPr>
          <a:xfrm flipH="1">
            <a:off x="1815550" y="5155096"/>
            <a:ext cx="20275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8BB38349-24AF-A040-AE21-18FF1706C30D}"/>
              </a:ext>
            </a:extLst>
          </p:cNvPr>
          <p:cNvCxnSpPr>
            <a:cxnSpLocks/>
          </p:cNvCxnSpPr>
          <p:nvPr/>
        </p:nvCxnSpPr>
        <p:spPr>
          <a:xfrm>
            <a:off x="4896678" y="2763079"/>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58AB17B7-C101-3B4C-8B67-952A3ECA45AB}"/>
              </a:ext>
            </a:extLst>
          </p:cNvPr>
          <p:cNvCxnSpPr>
            <a:cxnSpLocks/>
          </p:cNvCxnSpPr>
          <p:nvPr/>
        </p:nvCxnSpPr>
        <p:spPr>
          <a:xfrm>
            <a:off x="4890054" y="4227444"/>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Rectangle 32">
            <a:extLst>
              <a:ext uri="{FF2B5EF4-FFF2-40B4-BE49-F238E27FC236}">
                <a16:creationId xmlns:a16="http://schemas.microsoft.com/office/drawing/2014/main" id="{2B56B630-D20C-0E48-AAD7-E33AEE101543}"/>
              </a:ext>
            </a:extLst>
          </p:cNvPr>
          <p:cNvSpPr txBox="1">
            <a:spLocks noChangeArrowheads="1"/>
          </p:cNvSpPr>
          <p:nvPr/>
        </p:nvSpPr>
        <p:spPr>
          <a:xfrm>
            <a:off x="6599583" y="1436272"/>
            <a:ext cx="5088834" cy="1057275"/>
          </a:xfrm>
          <a:prstGeom prst="rect">
            <a:avLst/>
          </a:prstGeo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charset="0"/>
              <a:buNone/>
            </a:pPr>
            <a:r>
              <a:rPr lang="en-US" dirty="0"/>
              <a:t>Alice verifies signature, integrity of digitally signed message:</a:t>
            </a:r>
          </a:p>
        </p:txBody>
      </p:sp>
      <p:pic>
        <p:nvPicPr>
          <p:cNvPr id="130" name="Picture 40" descr="BS00592_[1]">
            <a:extLst>
              <a:ext uri="{FF2B5EF4-FFF2-40B4-BE49-F238E27FC236}">
                <a16:creationId xmlns:a16="http://schemas.microsoft.com/office/drawing/2014/main" id="{F490BD09-6CB3-B246-B4D6-6CD3F15CA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5074" y="2413071"/>
            <a:ext cx="627062"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 name="Text Box 53">
            <a:extLst>
              <a:ext uri="{FF2B5EF4-FFF2-40B4-BE49-F238E27FC236}">
                <a16:creationId xmlns:a16="http://schemas.microsoft.com/office/drawing/2014/main" id="{A1C55E3A-B8B7-9549-95DA-6B2B3FCA14A3}"/>
              </a:ext>
            </a:extLst>
          </p:cNvPr>
          <p:cNvSpPr txBox="1">
            <a:spLocks noChangeArrowheads="1"/>
          </p:cNvSpPr>
          <p:nvPr/>
        </p:nvSpPr>
        <p:spPr bwMode="auto">
          <a:xfrm>
            <a:off x="7335079" y="4651511"/>
            <a:ext cx="1017588" cy="646113"/>
          </a:xfrm>
          <a:prstGeom prst="rect">
            <a:avLst/>
          </a:prstGeom>
          <a:solidFill>
            <a:srgbClr val="0012A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sz="1800" dirty="0">
                <a:solidFill>
                  <a:schemeClr val="bg1"/>
                </a:solidFill>
                <a:latin typeface="Arial" charset="0"/>
                <a:cs typeface="Arial" charset="0"/>
              </a:rPr>
              <a:t>H: Hash</a:t>
            </a:r>
          </a:p>
          <a:p>
            <a:pPr algn="ctr">
              <a:defRPr/>
            </a:pPr>
            <a:r>
              <a:rPr lang="en-US" sz="1800" dirty="0">
                <a:solidFill>
                  <a:schemeClr val="bg1"/>
                </a:solidFill>
                <a:latin typeface="Arial" charset="0"/>
                <a:cs typeface="Arial" charset="0"/>
              </a:rPr>
              <a:t>function</a:t>
            </a:r>
          </a:p>
        </p:txBody>
      </p:sp>
      <p:sp>
        <p:nvSpPr>
          <p:cNvPr id="146" name="Text Box 56">
            <a:extLst>
              <a:ext uri="{FF2B5EF4-FFF2-40B4-BE49-F238E27FC236}">
                <a16:creationId xmlns:a16="http://schemas.microsoft.com/office/drawing/2014/main" id="{C0071582-0553-9D4C-A577-8ED0337856AC}"/>
              </a:ext>
            </a:extLst>
          </p:cNvPr>
          <p:cNvSpPr txBox="1">
            <a:spLocks noChangeArrowheads="1"/>
          </p:cNvSpPr>
          <p:nvPr/>
        </p:nvSpPr>
        <p:spPr bwMode="auto">
          <a:xfrm>
            <a:off x="7346691" y="5467929"/>
            <a:ext cx="873125" cy="396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Arial" charset="0"/>
                <a:cs typeface="Arial" charset="0"/>
              </a:rPr>
              <a:t>H(m)</a:t>
            </a:r>
          </a:p>
        </p:txBody>
      </p:sp>
      <p:sp>
        <p:nvSpPr>
          <p:cNvPr id="153" name="Text Box 63">
            <a:extLst>
              <a:ext uri="{FF2B5EF4-FFF2-40B4-BE49-F238E27FC236}">
                <a16:creationId xmlns:a16="http://schemas.microsoft.com/office/drawing/2014/main" id="{9E337D23-C848-8145-B079-D4D6C7C11384}"/>
              </a:ext>
            </a:extLst>
          </p:cNvPr>
          <p:cNvSpPr txBox="1">
            <a:spLocks noChangeArrowheads="1"/>
          </p:cNvSpPr>
          <p:nvPr/>
        </p:nvSpPr>
        <p:spPr bwMode="auto">
          <a:xfrm>
            <a:off x="10294041" y="5444295"/>
            <a:ext cx="784778" cy="396875"/>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defRPr/>
            </a:pPr>
            <a:r>
              <a:rPr lang="en-US" dirty="0">
                <a:solidFill>
                  <a:srgbClr val="C00000"/>
                </a:solidFill>
                <a:latin typeface="Arial" charset="0"/>
                <a:cs typeface="Arial" charset="0"/>
              </a:rPr>
              <a:t>H(m)</a:t>
            </a:r>
          </a:p>
        </p:txBody>
      </p:sp>
      <p:sp>
        <p:nvSpPr>
          <p:cNvPr id="154" name="Line 64">
            <a:extLst>
              <a:ext uri="{FF2B5EF4-FFF2-40B4-BE49-F238E27FC236}">
                <a16:creationId xmlns:a16="http://schemas.microsoft.com/office/drawing/2014/main" id="{C9E8F389-B8AB-5043-9CC6-A9A006D5E185}"/>
              </a:ext>
            </a:extLst>
          </p:cNvPr>
          <p:cNvSpPr>
            <a:spLocks noChangeShapeType="1"/>
          </p:cNvSpPr>
          <p:nvPr/>
        </p:nvSpPr>
        <p:spPr bwMode="auto">
          <a:xfrm flipH="1">
            <a:off x="8190534" y="2863020"/>
            <a:ext cx="1449388" cy="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66" name="Line 76">
            <a:extLst>
              <a:ext uri="{FF2B5EF4-FFF2-40B4-BE49-F238E27FC236}">
                <a16:creationId xmlns:a16="http://schemas.microsoft.com/office/drawing/2014/main" id="{E136B6C7-FA1F-EA4C-8639-CE1F2D4A9B39}"/>
              </a:ext>
            </a:extLst>
          </p:cNvPr>
          <p:cNvSpPr>
            <a:spLocks noChangeShapeType="1"/>
          </p:cNvSpPr>
          <p:nvPr/>
        </p:nvSpPr>
        <p:spPr bwMode="auto">
          <a:xfrm>
            <a:off x="7868272" y="5872920"/>
            <a:ext cx="873125" cy="2111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sp>
        <p:nvSpPr>
          <p:cNvPr id="167" name="Line 77">
            <a:extLst>
              <a:ext uri="{FF2B5EF4-FFF2-40B4-BE49-F238E27FC236}">
                <a16:creationId xmlns:a16="http://schemas.microsoft.com/office/drawing/2014/main" id="{928DBF80-B664-AF47-AAD2-41EAC21640A1}"/>
              </a:ext>
            </a:extLst>
          </p:cNvPr>
          <p:cNvSpPr>
            <a:spLocks noChangeShapeType="1"/>
          </p:cNvSpPr>
          <p:nvPr/>
        </p:nvSpPr>
        <p:spPr bwMode="auto">
          <a:xfrm flipH="1">
            <a:off x="9485934" y="5866570"/>
            <a:ext cx="873125" cy="21113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cs typeface="+mn-cs"/>
            </a:endParaRPr>
          </a:p>
        </p:txBody>
      </p:sp>
      <p:grpSp>
        <p:nvGrpSpPr>
          <p:cNvPr id="169" name="Group 168">
            <a:extLst>
              <a:ext uri="{FF2B5EF4-FFF2-40B4-BE49-F238E27FC236}">
                <a16:creationId xmlns:a16="http://schemas.microsoft.com/office/drawing/2014/main" id="{4835AEB4-A61F-0E40-BCF8-A126D96A9C7C}"/>
              </a:ext>
            </a:extLst>
          </p:cNvPr>
          <p:cNvGrpSpPr/>
          <p:nvPr/>
        </p:nvGrpSpPr>
        <p:grpSpPr>
          <a:xfrm>
            <a:off x="7225890" y="3491944"/>
            <a:ext cx="1343025" cy="855306"/>
            <a:chOff x="434147" y="4121426"/>
            <a:chExt cx="1343025" cy="855306"/>
          </a:xfrm>
        </p:grpSpPr>
        <p:pic>
          <p:nvPicPr>
            <p:cNvPr id="170" name="Picture 169">
              <a:extLst>
                <a:ext uri="{FF2B5EF4-FFF2-40B4-BE49-F238E27FC236}">
                  <a16:creationId xmlns:a16="http://schemas.microsoft.com/office/drawing/2014/main" id="{90AA764F-C6F5-F143-BF93-01B3B95A0D64}"/>
                </a:ext>
              </a:extLst>
            </p:cNvPr>
            <p:cNvPicPr>
              <a:picLocks noChangeAspect="1"/>
            </p:cNvPicPr>
            <p:nvPr/>
          </p:nvPicPr>
          <p:blipFill>
            <a:blip r:embed="rId4"/>
            <a:stretch>
              <a:fillRect/>
            </a:stretch>
          </p:blipFill>
          <p:spPr>
            <a:xfrm>
              <a:off x="533035" y="4121426"/>
              <a:ext cx="1153528" cy="848140"/>
            </a:xfrm>
            <a:prstGeom prst="rect">
              <a:avLst/>
            </a:prstGeom>
          </p:spPr>
        </p:pic>
        <p:sp>
          <p:nvSpPr>
            <p:cNvPr id="171" name="Text Box 7">
              <a:extLst>
                <a:ext uri="{FF2B5EF4-FFF2-40B4-BE49-F238E27FC236}">
                  <a16:creationId xmlns:a16="http://schemas.microsoft.com/office/drawing/2014/main" id="{ECF19F4D-E8AE-F54C-A6AD-6FA62D5ED601}"/>
                </a:ext>
              </a:extLst>
            </p:cNvPr>
            <p:cNvSpPr txBox="1">
              <a:spLocks noChangeArrowheads="1"/>
            </p:cNvSpPr>
            <p:nvPr/>
          </p:nvSpPr>
          <p:spPr bwMode="auto">
            <a:xfrm>
              <a:off x="434147" y="4139580"/>
              <a:ext cx="1343025" cy="8371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lnSpc>
                  <a:spcPct val="80000"/>
                </a:lnSpc>
                <a:defRPr/>
              </a:pPr>
              <a:r>
                <a:rPr lang="en-US" dirty="0">
                  <a:solidFill>
                    <a:srgbClr val="C00000"/>
                  </a:solidFill>
                  <a:latin typeface="+mn-lt"/>
                  <a:cs typeface="Arial" charset="0"/>
                </a:rPr>
                <a:t>large </a:t>
              </a:r>
            </a:p>
            <a:p>
              <a:pPr algn="ctr">
                <a:lnSpc>
                  <a:spcPct val="80000"/>
                </a:lnSpc>
                <a:defRPr/>
              </a:pPr>
              <a:r>
                <a:rPr lang="en-US" dirty="0">
                  <a:solidFill>
                    <a:srgbClr val="C00000"/>
                  </a:solidFill>
                  <a:latin typeface="+mn-lt"/>
                  <a:cs typeface="Arial" charset="0"/>
                </a:rPr>
                <a:t>message</a:t>
              </a:r>
            </a:p>
            <a:p>
              <a:pPr algn="ctr">
                <a:lnSpc>
                  <a:spcPct val="80000"/>
                </a:lnSpc>
                <a:defRPr/>
              </a:pPr>
              <a:r>
                <a:rPr lang="en-US" dirty="0">
                  <a:solidFill>
                    <a:srgbClr val="C00000"/>
                  </a:solidFill>
                  <a:latin typeface="+mn-lt"/>
                  <a:cs typeface="Arial" charset="0"/>
                </a:rPr>
                <a:t>m</a:t>
              </a:r>
              <a:endParaRPr lang="en-US" sz="2400" dirty="0">
                <a:solidFill>
                  <a:srgbClr val="C00000"/>
                </a:solidFill>
                <a:latin typeface="+mn-lt"/>
                <a:cs typeface="Arial" charset="0"/>
              </a:endParaRPr>
            </a:p>
          </p:txBody>
        </p:sp>
      </p:grpSp>
      <p:grpSp>
        <p:nvGrpSpPr>
          <p:cNvPr id="9" name="Group 8">
            <a:extLst>
              <a:ext uri="{FF2B5EF4-FFF2-40B4-BE49-F238E27FC236}">
                <a16:creationId xmlns:a16="http://schemas.microsoft.com/office/drawing/2014/main" id="{84E33964-896C-AF4C-92FD-F359907E3C57}"/>
              </a:ext>
            </a:extLst>
          </p:cNvPr>
          <p:cNvGrpSpPr/>
          <p:nvPr/>
        </p:nvGrpSpPr>
        <p:grpSpPr>
          <a:xfrm>
            <a:off x="2762875" y="3478075"/>
            <a:ext cx="1491075" cy="812454"/>
            <a:chOff x="1914734" y="3557588"/>
            <a:chExt cx="1491075" cy="812454"/>
          </a:xfrm>
        </p:grpSpPr>
        <p:sp>
          <p:nvSpPr>
            <p:cNvPr id="86" name="Text Box 16">
              <a:extLst>
                <a:ext uri="{FF2B5EF4-FFF2-40B4-BE49-F238E27FC236}">
                  <a16:creationId xmlns:a16="http://schemas.microsoft.com/office/drawing/2014/main" id="{19E2C28C-9A5F-914E-97E0-D15A78E18720}"/>
                </a:ext>
              </a:extLst>
            </p:cNvPr>
            <p:cNvSpPr txBox="1">
              <a:spLocks noChangeArrowheads="1"/>
            </p:cNvSpPr>
            <p:nvPr/>
          </p:nvSpPr>
          <p:spPr bwMode="auto">
            <a:xfrm>
              <a:off x="1914734" y="3557588"/>
              <a:ext cx="960437" cy="688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sz="1600" dirty="0">
                  <a:solidFill>
                    <a:srgbClr val="000000"/>
                  </a:solidFill>
                  <a:latin typeface="+mn-lt"/>
                  <a:cs typeface="Arial" charset="0"/>
                </a:rPr>
                <a:t>Bob’s </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private</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key </a:t>
              </a:r>
            </a:p>
          </p:txBody>
        </p:sp>
        <p:pic>
          <p:nvPicPr>
            <p:cNvPr id="87" name="Picture 17" descr="BS00768_[1]">
              <a:extLst>
                <a:ext uri="{FF2B5EF4-FFF2-40B4-BE49-F238E27FC236}">
                  <a16:creationId xmlns:a16="http://schemas.microsoft.com/office/drawing/2014/main" id="{A3A39AD6-434F-0348-B359-E805575CB2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8" name="Group 18">
              <a:extLst>
                <a:ext uri="{FF2B5EF4-FFF2-40B4-BE49-F238E27FC236}">
                  <a16:creationId xmlns:a16="http://schemas.microsoft.com/office/drawing/2014/main" id="{9C9D4178-7FEF-594F-8CCF-1AFD1E30A824}"/>
                </a:ext>
              </a:extLst>
            </p:cNvPr>
            <p:cNvGrpSpPr>
              <a:grpSpLocks/>
            </p:cNvGrpSpPr>
            <p:nvPr/>
          </p:nvGrpSpPr>
          <p:grpSpPr bwMode="auto">
            <a:xfrm>
              <a:off x="2777712" y="3765205"/>
              <a:ext cx="490538" cy="604837"/>
              <a:chOff x="2994" y="2073"/>
              <a:chExt cx="309" cy="381"/>
            </a:xfrm>
          </p:grpSpPr>
          <p:grpSp>
            <p:nvGrpSpPr>
              <p:cNvPr id="89" name="Group 19">
                <a:extLst>
                  <a:ext uri="{FF2B5EF4-FFF2-40B4-BE49-F238E27FC236}">
                    <a16:creationId xmlns:a16="http://schemas.microsoft.com/office/drawing/2014/main" id="{A60DC2D3-52D9-8744-8609-C10E299AAB4D}"/>
                  </a:ext>
                </a:extLst>
              </p:cNvPr>
              <p:cNvGrpSpPr>
                <a:grpSpLocks/>
              </p:cNvGrpSpPr>
              <p:nvPr/>
            </p:nvGrpSpPr>
            <p:grpSpPr bwMode="auto">
              <a:xfrm>
                <a:off x="2994" y="2144"/>
                <a:ext cx="309" cy="310"/>
                <a:chOff x="2994" y="2144"/>
                <a:chExt cx="309" cy="310"/>
              </a:xfrm>
            </p:grpSpPr>
            <p:sp>
              <p:nvSpPr>
                <p:cNvPr id="91" name="Text Box 20">
                  <a:extLst>
                    <a:ext uri="{FF2B5EF4-FFF2-40B4-BE49-F238E27FC236}">
                      <a16:creationId xmlns:a16="http://schemas.microsoft.com/office/drawing/2014/main" id="{F3BED591-BCCB-2246-A254-61335DF2D6BA}"/>
                    </a:ext>
                  </a:extLst>
                </p:cNvPr>
                <p:cNvSpPr txBox="1">
                  <a:spLocks noChangeArrowheads="1"/>
                </p:cNvSpPr>
                <p:nvPr/>
              </p:nvSpPr>
              <p:spPr bwMode="auto">
                <a:xfrm>
                  <a:off x="2994" y="2144"/>
                  <a:ext cx="269"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K </a:t>
                  </a:r>
                </a:p>
              </p:txBody>
            </p:sp>
            <p:sp>
              <p:nvSpPr>
                <p:cNvPr id="92" name="Text Box 21">
                  <a:extLst>
                    <a:ext uri="{FF2B5EF4-FFF2-40B4-BE49-F238E27FC236}">
                      <a16:creationId xmlns:a16="http://schemas.microsoft.com/office/drawing/2014/main" id="{17AB0DA2-1167-2D46-8632-CC1190C16D7B}"/>
                    </a:ext>
                  </a:extLst>
                </p:cNvPr>
                <p:cNvSpPr txBox="1">
                  <a:spLocks noChangeArrowheads="1"/>
                </p:cNvSpPr>
                <p:nvPr/>
              </p:nvSpPr>
              <p:spPr bwMode="auto">
                <a:xfrm>
                  <a:off x="3101" y="2241"/>
                  <a:ext cx="202"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B</a:t>
                  </a:r>
                </a:p>
              </p:txBody>
            </p:sp>
          </p:grpSp>
          <p:sp>
            <p:nvSpPr>
              <p:cNvPr id="90" name="Text Box 22">
                <a:extLst>
                  <a:ext uri="{FF2B5EF4-FFF2-40B4-BE49-F238E27FC236}">
                    <a16:creationId xmlns:a16="http://schemas.microsoft.com/office/drawing/2014/main" id="{7587A174-D942-3D43-89B9-A23BF65DE11D}"/>
                  </a:ext>
                </a:extLst>
              </p:cNvPr>
              <p:cNvSpPr txBox="1">
                <a:spLocks noChangeArrowheads="1"/>
              </p:cNvSpPr>
              <p:nvPr/>
            </p:nvSpPr>
            <p:spPr bwMode="auto">
              <a:xfrm>
                <a:off x="3122" y="2073"/>
                <a:ext cx="16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grpSp>
        <p:cxnSp>
          <p:nvCxnSpPr>
            <p:cNvPr id="7" name="Straight Arrow Connector 6">
              <a:extLst>
                <a:ext uri="{FF2B5EF4-FFF2-40B4-BE49-F238E27FC236}">
                  <a16:creationId xmlns:a16="http://schemas.microsoft.com/office/drawing/2014/main" id="{8219823C-0FB1-8645-8287-EB4C5AA12B57}"/>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DE649D0B-607E-EE43-B217-A547BE617F99}"/>
              </a:ext>
            </a:extLst>
          </p:cNvPr>
          <p:cNvGrpSpPr/>
          <p:nvPr/>
        </p:nvGrpSpPr>
        <p:grpSpPr>
          <a:xfrm>
            <a:off x="3922645" y="4683817"/>
            <a:ext cx="1855305" cy="908600"/>
            <a:chOff x="3922645" y="4683817"/>
            <a:chExt cx="1855305" cy="908600"/>
          </a:xfrm>
        </p:grpSpPr>
        <p:grpSp>
          <p:nvGrpSpPr>
            <p:cNvPr id="12" name="Group 11">
              <a:extLst>
                <a:ext uri="{FF2B5EF4-FFF2-40B4-BE49-F238E27FC236}">
                  <a16:creationId xmlns:a16="http://schemas.microsoft.com/office/drawing/2014/main" id="{F6748C72-BC5C-0D43-9291-EF04370297D3}"/>
                </a:ext>
              </a:extLst>
            </p:cNvPr>
            <p:cNvGrpSpPr/>
            <p:nvPr/>
          </p:nvGrpSpPr>
          <p:grpSpPr>
            <a:xfrm>
              <a:off x="3940106" y="4683817"/>
              <a:ext cx="1811339" cy="869051"/>
              <a:chOff x="4006366" y="4604305"/>
              <a:chExt cx="1811339" cy="869051"/>
            </a:xfrm>
          </p:grpSpPr>
          <p:grpSp>
            <p:nvGrpSpPr>
              <p:cNvPr id="103" name="Group 34">
                <a:extLst>
                  <a:ext uri="{FF2B5EF4-FFF2-40B4-BE49-F238E27FC236}">
                    <a16:creationId xmlns:a16="http://schemas.microsoft.com/office/drawing/2014/main" id="{C9466280-BB4D-9548-9D44-4E595E9791A8}"/>
                  </a:ext>
                </a:extLst>
              </p:cNvPr>
              <p:cNvGrpSpPr>
                <a:grpSpLocks/>
              </p:cNvGrpSpPr>
              <p:nvPr/>
            </p:nvGrpSpPr>
            <p:grpSpPr bwMode="auto">
              <a:xfrm>
                <a:off x="4142479" y="4924081"/>
                <a:ext cx="1465263" cy="549275"/>
                <a:chOff x="2594" y="3062"/>
                <a:chExt cx="923" cy="346"/>
              </a:xfrm>
            </p:grpSpPr>
            <p:sp>
              <p:nvSpPr>
                <p:cNvPr id="106" name="Text Box 35">
                  <a:extLst>
                    <a:ext uri="{FF2B5EF4-FFF2-40B4-BE49-F238E27FC236}">
                      <a16:creationId xmlns:a16="http://schemas.microsoft.com/office/drawing/2014/main" id="{30C1FFBF-8C5A-3145-A216-83DF674976E5}"/>
                    </a:ext>
                  </a:extLst>
                </p:cNvPr>
                <p:cNvSpPr txBox="1">
                  <a:spLocks noChangeArrowheads="1"/>
                </p:cNvSpPr>
                <p:nvPr/>
              </p:nvSpPr>
              <p:spPr bwMode="auto">
                <a:xfrm>
                  <a:off x="2594" y="3158"/>
                  <a:ext cx="923"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K</a:t>
                  </a:r>
                  <a:r>
                    <a:rPr kumimoji="0" lang="en-US" sz="2400" b="0" i="0" u="none" strike="noStrike" kern="0" cap="none" spc="0" normalizeH="0" baseline="-25000" noProof="0" dirty="0">
                      <a:ln>
                        <a:noFill/>
                      </a:ln>
                      <a:solidFill>
                        <a:srgbClr val="C00000"/>
                      </a:solidFill>
                      <a:effectLst/>
                      <a:uLnTx/>
                      <a:uFillTx/>
                      <a:latin typeface="Arial" charset="0"/>
                      <a:ea typeface="ＭＳ Ｐゴシック" charset="0"/>
                      <a:cs typeface="Arial" charset="0"/>
                    </a:rPr>
                    <a:t>B</a:t>
                  </a: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(H(m))</a:t>
                  </a:r>
                </a:p>
              </p:txBody>
            </p:sp>
            <p:sp>
              <p:nvSpPr>
                <p:cNvPr id="107" name="Text Box 36">
                  <a:extLst>
                    <a:ext uri="{FF2B5EF4-FFF2-40B4-BE49-F238E27FC236}">
                      <a16:creationId xmlns:a16="http://schemas.microsoft.com/office/drawing/2014/main" id="{12076172-D4A5-3847-ADDD-7C31F8E94086}"/>
                    </a:ext>
                  </a:extLst>
                </p:cNvPr>
                <p:cNvSpPr txBox="1">
                  <a:spLocks noChangeArrowheads="1"/>
                </p:cNvSpPr>
                <p:nvPr/>
              </p:nvSpPr>
              <p:spPr bwMode="auto">
                <a:xfrm>
                  <a:off x="2604" y="3062"/>
                  <a:ext cx="533"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a:t>
                  </a:r>
                </a:p>
              </p:txBody>
            </p:sp>
          </p:grpSp>
          <p:sp>
            <p:nvSpPr>
              <p:cNvPr id="105" name="Text Box 38">
                <a:extLst>
                  <a:ext uri="{FF2B5EF4-FFF2-40B4-BE49-F238E27FC236}">
                    <a16:creationId xmlns:a16="http://schemas.microsoft.com/office/drawing/2014/main" id="{58FF323C-65B7-E746-A44B-832C06C63903}"/>
                  </a:ext>
                </a:extLst>
              </p:cNvPr>
              <p:cNvSpPr txBox="1">
                <a:spLocks noChangeArrowheads="1"/>
              </p:cNvSpPr>
              <p:nvPr/>
            </p:nvSpPr>
            <p:spPr bwMode="auto">
              <a:xfrm>
                <a:off x="4006366" y="4604305"/>
                <a:ext cx="1811339" cy="590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mn-lt"/>
                    <a:ea typeface="ＭＳ Ｐゴシック" charset="0"/>
                    <a:cs typeface="Arial" charset="0"/>
                  </a:rPr>
                  <a:t>encrypted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mn-lt"/>
                    <a:ea typeface="ＭＳ Ｐゴシック" charset="0"/>
                    <a:cs typeface="Arial" charset="0"/>
                  </a:rPr>
                  <a:t>message digest</a:t>
                </a:r>
                <a:endParaRPr kumimoji="0" lang="en-US" sz="1800" b="0" i="0" u="none" strike="noStrike" kern="0" cap="none" spc="0" normalizeH="0" baseline="0" noProof="0" dirty="0">
                  <a:ln>
                    <a:noFill/>
                  </a:ln>
                  <a:effectLst/>
                  <a:uLnTx/>
                  <a:uFillTx/>
                  <a:latin typeface="+mn-lt"/>
                  <a:ea typeface="ＭＳ Ｐゴシック" charset="0"/>
                  <a:cs typeface="Arial" charset="0"/>
                </a:endParaRPr>
              </a:p>
            </p:txBody>
          </p:sp>
        </p:grpSp>
        <p:sp>
          <p:nvSpPr>
            <p:cNvPr id="13" name="Rectangle 12">
              <a:extLst>
                <a:ext uri="{FF2B5EF4-FFF2-40B4-BE49-F238E27FC236}">
                  <a16:creationId xmlns:a16="http://schemas.microsoft.com/office/drawing/2014/main" id="{C7469F7B-FDF8-594E-84C7-B40FE8CE7EBF}"/>
                </a:ext>
              </a:extLst>
            </p:cNvPr>
            <p:cNvSpPr/>
            <p:nvPr/>
          </p:nvSpPr>
          <p:spPr>
            <a:xfrm>
              <a:off x="3922645" y="4691269"/>
              <a:ext cx="1855305" cy="901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7" name="Group 176">
            <a:extLst>
              <a:ext uri="{FF2B5EF4-FFF2-40B4-BE49-F238E27FC236}">
                <a16:creationId xmlns:a16="http://schemas.microsoft.com/office/drawing/2014/main" id="{3272639B-DF97-714E-8070-A7C8696F2BD7}"/>
              </a:ext>
            </a:extLst>
          </p:cNvPr>
          <p:cNvGrpSpPr/>
          <p:nvPr/>
        </p:nvGrpSpPr>
        <p:grpSpPr>
          <a:xfrm>
            <a:off x="9680714" y="2543589"/>
            <a:ext cx="1855305" cy="908600"/>
            <a:chOff x="3922645" y="4683817"/>
            <a:chExt cx="1855305" cy="908600"/>
          </a:xfrm>
        </p:grpSpPr>
        <p:grpSp>
          <p:nvGrpSpPr>
            <p:cNvPr id="178" name="Group 177">
              <a:extLst>
                <a:ext uri="{FF2B5EF4-FFF2-40B4-BE49-F238E27FC236}">
                  <a16:creationId xmlns:a16="http://schemas.microsoft.com/office/drawing/2014/main" id="{EE4BB737-59C1-474D-94B9-031695A0036A}"/>
                </a:ext>
              </a:extLst>
            </p:cNvPr>
            <p:cNvGrpSpPr/>
            <p:nvPr/>
          </p:nvGrpSpPr>
          <p:grpSpPr>
            <a:xfrm>
              <a:off x="3940106" y="4683817"/>
              <a:ext cx="1811339" cy="869051"/>
              <a:chOff x="4006366" y="4604305"/>
              <a:chExt cx="1811339" cy="869051"/>
            </a:xfrm>
          </p:grpSpPr>
          <p:grpSp>
            <p:nvGrpSpPr>
              <p:cNvPr id="180" name="Group 34">
                <a:extLst>
                  <a:ext uri="{FF2B5EF4-FFF2-40B4-BE49-F238E27FC236}">
                    <a16:creationId xmlns:a16="http://schemas.microsoft.com/office/drawing/2014/main" id="{3A474D83-98EA-0945-BE7F-EF0F3D1861AC}"/>
                  </a:ext>
                </a:extLst>
              </p:cNvPr>
              <p:cNvGrpSpPr>
                <a:grpSpLocks/>
              </p:cNvGrpSpPr>
              <p:nvPr/>
            </p:nvGrpSpPr>
            <p:grpSpPr bwMode="auto">
              <a:xfrm>
                <a:off x="4142479" y="4924081"/>
                <a:ext cx="1465263" cy="549275"/>
                <a:chOff x="2594" y="3062"/>
                <a:chExt cx="923" cy="346"/>
              </a:xfrm>
            </p:grpSpPr>
            <p:sp>
              <p:nvSpPr>
                <p:cNvPr id="182" name="Text Box 35">
                  <a:extLst>
                    <a:ext uri="{FF2B5EF4-FFF2-40B4-BE49-F238E27FC236}">
                      <a16:creationId xmlns:a16="http://schemas.microsoft.com/office/drawing/2014/main" id="{B4BFDBE1-B0AE-C944-923B-0FB222D93684}"/>
                    </a:ext>
                  </a:extLst>
                </p:cNvPr>
                <p:cNvSpPr txBox="1">
                  <a:spLocks noChangeArrowheads="1"/>
                </p:cNvSpPr>
                <p:nvPr/>
              </p:nvSpPr>
              <p:spPr bwMode="auto">
                <a:xfrm>
                  <a:off x="2594" y="3158"/>
                  <a:ext cx="923"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K</a:t>
                  </a:r>
                  <a:r>
                    <a:rPr kumimoji="0" lang="en-US" sz="2400" b="0" i="0" u="none" strike="noStrike" kern="0" cap="none" spc="0" normalizeH="0" baseline="-25000" noProof="0" dirty="0">
                      <a:ln>
                        <a:noFill/>
                      </a:ln>
                      <a:solidFill>
                        <a:srgbClr val="C00000"/>
                      </a:solidFill>
                      <a:effectLst/>
                      <a:uLnTx/>
                      <a:uFillTx/>
                      <a:latin typeface="Arial" charset="0"/>
                      <a:ea typeface="ＭＳ Ｐゴシック" charset="0"/>
                      <a:cs typeface="Arial" charset="0"/>
                    </a:rPr>
                    <a:t>B</a:t>
                  </a: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(H(m))</a:t>
                  </a:r>
                </a:p>
              </p:txBody>
            </p:sp>
            <p:sp>
              <p:nvSpPr>
                <p:cNvPr id="183" name="Text Box 36">
                  <a:extLst>
                    <a:ext uri="{FF2B5EF4-FFF2-40B4-BE49-F238E27FC236}">
                      <a16:creationId xmlns:a16="http://schemas.microsoft.com/office/drawing/2014/main" id="{72BF8384-456B-A944-BDC5-136549DED38A}"/>
                    </a:ext>
                  </a:extLst>
                </p:cNvPr>
                <p:cNvSpPr txBox="1">
                  <a:spLocks noChangeArrowheads="1"/>
                </p:cNvSpPr>
                <p:nvPr/>
              </p:nvSpPr>
              <p:spPr bwMode="auto">
                <a:xfrm>
                  <a:off x="2604" y="3062"/>
                  <a:ext cx="533" cy="2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C00000"/>
                      </a:solidFill>
                      <a:effectLst/>
                      <a:uLnTx/>
                      <a:uFillTx/>
                      <a:latin typeface="Arial" charset="0"/>
                      <a:ea typeface="ＭＳ Ｐゴシック" charset="0"/>
                      <a:cs typeface="Arial" charset="0"/>
                    </a:rPr>
                    <a:t>-</a:t>
                  </a:r>
                </a:p>
              </p:txBody>
            </p:sp>
          </p:grpSp>
          <p:sp>
            <p:nvSpPr>
              <p:cNvPr id="181" name="Text Box 38">
                <a:extLst>
                  <a:ext uri="{FF2B5EF4-FFF2-40B4-BE49-F238E27FC236}">
                    <a16:creationId xmlns:a16="http://schemas.microsoft.com/office/drawing/2014/main" id="{5C4C32ED-C92A-D34E-83F0-5A60D46E1B4A}"/>
                  </a:ext>
                </a:extLst>
              </p:cNvPr>
              <p:cNvSpPr txBox="1">
                <a:spLocks noChangeArrowheads="1"/>
              </p:cNvSpPr>
              <p:nvPr/>
            </p:nvSpPr>
            <p:spPr bwMode="auto">
              <a:xfrm>
                <a:off x="4006366" y="4604305"/>
                <a:ext cx="1811339" cy="590550"/>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mn-lt"/>
                    <a:ea typeface="ＭＳ Ｐゴシック" charset="0"/>
                    <a:cs typeface="Arial" charset="0"/>
                  </a:rPr>
                  <a:t>encrypted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effectLst/>
                    <a:uLnTx/>
                    <a:uFillTx/>
                    <a:latin typeface="+mn-lt"/>
                    <a:ea typeface="ＭＳ Ｐゴシック" charset="0"/>
                    <a:cs typeface="Arial" charset="0"/>
                  </a:rPr>
                  <a:t>message digest</a:t>
                </a:r>
                <a:endParaRPr kumimoji="0" lang="en-US" sz="1800" b="0" i="0" u="none" strike="noStrike" kern="0" cap="none" spc="0" normalizeH="0" baseline="0" noProof="0" dirty="0">
                  <a:ln>
                    <a:noFill/>
                  </a:ln>
                  <a:effectLst/>
                  <a:uLnTx/>
                  <a:uFillTx/>
                  <a:latin typeface="+mn-lt"/>
                  <a:ea typeface="ＭＳ Ｐゴシック" charset="0"/>
                  <a:cs typeface="Arial" charset="0"/>
                </a:endParaRPr>
              </a:p>
            </p:txBody>
          </p:sp>
        </p:grpSp>
        <p:sp>
          <p:nvSpPr>
            <p:cNvPr id="179" name="Rectangle 178">
              <a:extLst>
                <a:ext uri="{FF2B5EF4-FFF2-40B4-BE49-F238E27FC236}">
                  <a16:creationId xmlns:a16="http://schemas.microsoft.com/office/drawing/2014/main" id="{827611C3-F7BF-504D-BDE0-60EB822045DF}"/>
                </a:ext>
              </a:extLst>
            </p:cNvPr>
            <p:cNvSpPr/>
            <p:nvPr/>
          </p:nvSpPr>
          <p:spPr>
            <a:xfrm>
              <a:off x="3922645" y="4691269"/>
              <a:ext cx="1855305" cy="90114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4" name="Straight Arrow Connector 183">
            <a:extLst>
              <a:ext uri="{FF2B5EF4-FFF2-40B4-BE49-F238E27FC236}">
                <a16:creationId xmlns:a16="http://schemas.microsoft.com/office/drawing/2014/main" id="{834FC27D-E26C-7D45-8F7D-8D201F9D1327}"/>
              </a:ext>
            </a:extLst>
          </p:cNvPr>
          <p:cNvCxnSpPr>
            <a:cxnSpLocks/>
          </p:cNvCxnSpPr>
          <p:nvPr/>
        </p:nvCxnSpPr>
        <p:spPr>
          <a:xfrm>
            <a:off x="7848600" y="3225466"/>
            <a:ext cx="0" cy="255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C20EAE69-54A8-5647-A90F-1B7B2600C816}"/>
              </a:ext>
            </a:extLst>
          </p:cNvPr>
          <p:cNvCxnSpPr>
            <a:cxnSpLocks/>
          </p:cNvCxnSpPr>
          <p:nvPr/>
        </p:nvCxnSpPr>
        <p:spPr>
          <a:xfrm>
            <a:off x="7848600" y="4372328"/>
            <a:ext cx="0" cy="255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4A7A7AA8-3031-8E48-8587-B178226D9C5B}"/>
              </a:ext>
            </a:extLst>
          </p:cNvPr>
          <p:cNvCxnSpPr>
            <a:cxnSpLocks/>
          </p:cNvCxnSpPr>
          <p:nvPr/>
        </p:nvCxnSpPr>
        <p:spPr>
          <a:xfrm>
            <a:off x="7848600" y="5321141"/>
            <a:ext cx="0" cy="25563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0" name="Group 189">
            <a:extLst>
              <a:ext uri="{FF2B5EF4-FFF2-40B4-BE49-F238E27FC236}">
                <a16:creationId xmlns:a16="http://schemas.microsoft.com/office/drawing/2014/main" id="{57AE4029-112C-CF40-B41E-A26EECCD4A51}"/>
              </a:ext>
            </a:extLst>
          </p:cNvPr>
          <p:cNvGrpSpPr/>
          <p:nvPr/>
        </p:nvGrpSpPr>
        <p:grpSpPr>
          <a:xfrm>
            <a:off x="10040871" y="3980758"/>
            <a:ext cx="1196163" cy="955675"/>
            <a:chOff x="4296054" y="3224833"/>
            <a:chExt cx="1196163" cy="955675"/>
          </a:xfrm>
        </p:grpSpPr>
        <p:sp>
          <p:nvSpPr>
            <p:cNvPr id="191" name="Rectangle 14">
              <a:extLst>
                <a:ext uri="{FF2B5EF4-FFF2-40B4-BE49-F238E27FC236}">
                  <a16:creationId xmlns:a16="http://schemas.microsoft.com/office/drawing/2014/main" id="{2C63D620-97A5-5F45-85C2-D4A6B4ADEBE9}"/>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92" name="Text Box 15">
              <a:extLst>
                <a:ext uri="{FF2B5EF4-FFF2-40B4-BE49-F238E27FC236}">
                  <a16:creationId xmlns:a16="http://schemas.microsoft.com/office/drawing/2014/main" id="{0B18E250-70E3-444A-8ACC-CD29158E9394}"/>
                </a:ext>
              </a:extLst>
            </p:cNvPr>
            <p:cNvSpPr txBox="1">
              <a:spLocks noChangeArrowheads="1"/>
            </p:cNvSpPr>
            <p:nvPr/>
          </p:nvSpPr>
          <p:spPr bwMode="auto">
            <a:xfrm>
              <a:off x="4329719" y="3295856"/>
              <a:ext cx="1162498" cy="83715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digital</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signature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(decrypt)</a:t>
              </a:r>
            </a:p>
          </p:txBody>
        </p:sp>
      </p:grpSp>
      <p:cxnSp>
        <p:nvCxnSpPr>
          <p:cNvPr id="193" name="Straight Arrow Connector 192">
            <a:extLst>
              <a:ext uri="{FF2B5EF4-FFF2-40B4-BE49-F238E27FC236}">
                <a16:creationId xmlns:a16="http://schemas.microsoft.com/office/drawing/2014/main" id="{898EB7A9-23BB-5343-B2B1-EC1055BBBBC6}"/>
              </a:ext>
            </a:extLst>
          </p:cNvPr>
          <p:cNvCxnSpPr>
            <a:cxnSpLocks/>
          </p:cNvCxnSpPr>
          <p:nvPr/>
        </p:nvCxnSpPr>
        <p:spPr>
          <a:xfrm>
            <a:off x="10641495" y="3519004"/>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BB2E8B7A-0FF0-AD49-8BCC-0F3FA0572B12}"/>
              </a:ext>
            </a:extLst>
          </p:cNvPr>
          <p:cNvCxnSpPr>
            <a:cxnSpLocks/>
          </p:cNvCxnSpPr>
          <p:nvPr/>
        </p:nvCxnSpPr>
        <p:spPr>
          <a:xfrm>
            <a:off x="10634871" y="4983369"/>
            <a:ext cx="0" cy="404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Group 194">
            <a:extLst>
              <a:ext uri="{FF2B5EF4-FFF2-40B4-BE49-F238E27FC236}">
                <a16:creationId xmlns:a16="http://schemas.microsoft.com/office/drawing/2014/main" id="{171B8A9C-6EB6-FD43-8531-A67FEE184BB2}"/>
              </a:ext>
            </a:extLst>
          </p:cNvPr>
          <p:cNvGrpSpPr/>
          <p:nvPr/>
        </p:nvGrpSpPr>
        <p:grpSpPr>
          <a:xfrm>
            <a:off x="8507692" y="4234000"/>
            <a:ext cx="1491075" cy="812454"/>
            <a:chOff x="1914734" y="3557588"/>
            <a:chExt cx="1491075" cy="812454"/>
          </a:xfrm>
        </p:grpSpPr>
        <p:sp>
          <p:nvSpPr>
            <p:cNvPr id="196" name="Text Box 16">
              <a:extLst>
                <a:ext uri="{FF2B5EF4-FFF2-40B4-BE49-F238E27FC236}">
                  <a16:creationId xmlns:a16="http://schemas.microsoft.com/office/drawing/2014/main" id="{27560837-1C52-4C48-94FE-2E10581CC75D}"/>
                </a:ext>
              </a:extLst>
            </p:cNvPr>
            <p:cNvSpPr txBox="1">
              <a:spLocks noChangeArrowheads="1"/>
            </p:cNvSpPr>
            <p:nvPr/>
          </p:nvSpPr>
          <p:spPr bwMode="auto">
            <a:xfrm>
              <a:off x="1914734" y="3557588"/>
              <a:ext cx="960437" cy="688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sz="1600" dirty="0">
                  <a:solidFill>
                    <a:srgbClr val="000000"/>
                  </a:solidFill>
                  <a:latin typeface="+mn-lt"/>
                  <a:cs typeface="Arial" charset="0"/>
                </a:rPr>
                <a:t>Bob’s </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public</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key </a:t>
              </a:r>
            </a:p>
          </p:txBody>
        </p:sp>
        <p:pic>
          <p:nvPicPr>
            <p:cNvPr id="197" name="Picture 17" descr="BS00768_[1]">
              <a:extLst>
                <a:ext uri="{FF2B5EF4-FFF2-40B4-BE49-F238E27FC236}">
                  <a16:creationId xmlns:a16="http://schemas.microsoft.com/office/drawing/2014/main" id="{53D412DD-734D-634A-BE12-66848A93BC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98" name="Group 18">
              <a:extLst>
                <a:ext uri="{FF2B5EF4-FFF2-40B4-BE49-F238E27FC236}">
                  <a16:creationId xmlns:a16="http://schemas.microsoft.com/office/drawing/2014/main" id="{0B4DDFE1-EDF2-5B45-B8E0-30A2652C5E47}"/>
                </a:ext>
              </a:extLst>
            </p:cNvPr>
            <p:cNvGrpSpPr>
              <a:grpSpLocks/>
            </p:cNvGrpSpPr>
            <p:nvPr/>
          </p:nvGrpSpPr>
          <p:grpSpPr bwMode="auto">
            <a:xfrm>
              <a:off x="2777712" y="3765205"/>
              <a:ext cx="490538" cy="604837"/>
              <a:chOff x="2994" y="2073"/>
              <a:chExt cx="309" cy="381"/>
            </a:xfrm>
          </p:grpSpPr>
          <p:grpSp>
            <p:nvGrpSpPr>
              <p:cNvPr id="200" name="Group 19">
                <a:extLst>
                  <a:ext uri="{FF2B5EF4-FFF2-40B4-BE49-F238E27FC236}">
                    <a16:creationId xmlns:a16="http://schemas.microsoft.com/office/drawing/2014/main" id="{5383C6D8-058F-4A41-B601-80BE0F38EBA0}"/>
                  </a:ext>
                </a:extLst>
              </p:cNvPr>
              <p:cNvGrpSpPr>
                <a:grpSpLocks/>
              </p:cNvGrpSpPr>
              <p:nvPr/>
            </p:nvGrpSpPr>
            <p:grpSpPr bwMode="auto">
              <a:xfrm>
                <a:off x="2994" y="2144"/>
                <a:ext cx="309" cy="310"/>
                <a:chOff x="2994" y="2144"/>
                <a:chExt cx="309" cy="310"/>
              </a:xfrm>
            </p:grpSpPr>
            <p:sp>
              <p:nvSpPr>
                <p:cNvPr id="202" name="Text Box 20">
                  <a:extLst>
                    <a:ext uri="{FF2B5EF4-FFF2-40B4-BE49-F238E27FC236}">
                      <a16:creationId xmlns:a16="http://schemas.microsoft.com/office/drawing/2014/main" id="{8DDFD6D6-CFB2-A543-803B-E0D225340E8A}"/>
                    </a:ext>
                  </a:extLst>
                </p:cNvPr>
                <p:cNvSpPr txBox="1">
                  <a:spLocks noChangeArrowheads="1"/>
                </p:cNvSpPr>
                <p:nvPr/>
              </p:nvSpPr>
              <p:spPr bwMode="auto">
                <a:xfrm>
                  <a:off x="2994" y="2144"/>
                  <a:ext cx="269"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K </a:t>
                  </a:r>
                </a:p>
              </p:txBody>
            </p:sp>
            <p:sp>
              <p:nvSpPr>
                <p:cNvPr id="203" name="Text Box 21">
                  <a:extLst>
                    <a:ext uri="{FF2B5EF4-FFF2-40B4-BE49-F238E27FC236}">
                      <a16:creationId xmlns:a16="http://schemas.microsoft.com/office/drawing/2014/main" id="{04FCED81-808C-4B40-8559-2FE4E66FE04A}"/>
                    </a:ext>
                  </a:extLst>
                </p:cNvPr>
                <p:cNvSpPr txBox="1">
                  <a:spLocks noChangeArrowheads="1"/>
                </p:cNvSpPr>
                <p:nvPr/>
              </p:nvSpPr>
              <p:spPr bwMode="auto">
                <a:xfrm>
                  <a:off x="3101" y="2241"/>
                  <a:ext cx="202"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B</a:t>
                  </a:r>
                </a:p>
              </p:txBody>
            </p:sp>
          </p:grpSp>
          <p:sp>
            <p:nvSpPr>
              <p:cNvPr id="201" name="Text Box 22">
                <a:extLst>
                  <a:ext uri="{FF2B5EF4-FFF2-40B4-BE49-F238E27FC236}">
                    <a16:creationId xmlns:a16="http://schemas.microsoft.com/office/drawing/2014/main" id="{22667D2E-474F-C04F-9EF1-65999F53AB5F}"/>
                  </a:ext>
                </a:extLst>
              </p:cNvPr>
              <p:cNvSpPr txBox="1">
                <a:spLocks noChangeArrowheads="1"/>
              </p:cNvSpPr>
              <p:nvPr/>
            </p:nvSpPr>
            <p:spPr bwMode="auto">
              <a:xfrm>
                <a:off x="3106" y="2073"/>
                <a:ext cx="192"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grpSp>
        <p:cxnSp>
          <p:nvCxnSpPr>
            <p:cNvPr id="199" name="Straight Arrow Connector 198">
              <a:extLst>
                <a:ext uri="{FF2B5EF4-FFF2-40B4-BE49-F238E27FC236}">
                  <a16:creationId xmlns:a16="http://schemas.microsoft.com/office/drawing/2014/main" id="{C58EDE71-07B3-4841-A2B5-5F1C258FE2F2}"/>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A75C74AE-98C7-C245-9222-8EB21BF49F29}"/>
              </a:ext>
            </a:extLst>
          </p:cNvPr>
          <p:cNvGrpSpPr/>
          <p:nvPr/>
        </p:nvGrpSpPr>
        <p:grpSpPr>
          <a:xfrm>
            <a:off x="8203097" y="5653926"/>
            <a:ext cx="1789043" cy="1107996"/>
            <a:chOff x="10084905" y="1590261"/>
            <a:chExt cx="1789043" cy="1107996"/>
          </a:xfrm>
        </p:grpSpPr>
        <p:sp>
          <p:nvSpPr>
            <p:cNvPr id="205" name="TextBox 204">
              <a:extLst>
                <a:ext uri="{FF2B5EF4-FFF2-40B4-BE49-F238E27FC236}">
                  <a16:creationId xmlns:a16="http://schemas.microsoft.com/office/drawing/2014/main" id="{16C7D723-D7D8-E949-B946-5AC1C0648A21}"/>
                </a:ext>
              </a:extLst>
            </p:cNvPr>
            <p:cNvSpPr txBox="1"/>
            <p:nvPr/>
          </p:nvSpPr>
          <p:spPr>
            <a:xfrm>
              <a:off x="10707757" y="1590261"/>
              <a:ext cx="577402" cy="1107996"/>
            </a:xfrm>
            <a:prstGeom prst="rect">
              <a:avLst/>
            </a:prstGeom>
            <a:noFill/>
          </p:spPr>
          <p:txBody>
            <a:bodyPr wrap="none" rtlCol="0">
              <a:spAutoFit/>
            </a:bodyPr>
            <a:lstStyle/>
            <a:p>
              <a:r>
                <a:rPr lang="en-US" sz="6600" dirty="0">
                  <a:solidFill>
                    <a:srgbClr val="C00000"/>
                  </a:solidFill>
                </a:rPr>
                <a:t>?</a:t>
              </a:r>
            </a:p>
          </p:txBody>
        </p:sp>
        <p:sp>
          <p:nvSpPr>
            <p:cNvPr id="206" name="TextBox 205">
              <a:extLst>
                <a:ext uri="{FF2B5EF4-FFF2-40B4-BE49-F238E27FC236}">
                  <a16:creationId xmlns:a16="http://schemas.microsoft.com/office/drawing/2014/main" id="{0BCCA618-927B-9C45-B38A-F3EA61772599}"/>
                </a:ext>
              </a:extLst>
            </p:cNvPr>
            <p:cNvSpPr txBox="1"/>
            <p:nvPr/>
          </p:nvSpPr>
          <p:spPr>
            <a:xfrm>
              <a:off x="10084905" y="1881807"/>
              <a:ext cx="1789043" cy="395173"/>
            </a:xfrm>
            <a:prstGeom prst="rect">
              <a:avLst/>
            </a:prstGeom>
            <a:noFill/>
          </p:spPr>
          <p:txBody>
            <a:bodyPr wrap="square" rtlCol="0">
              <a:spAutoFit/>
            </a:bodyPr>
            <a:lstStyle/>
            <a:p>
              <a:pPr algn="ctr">
                <a:lnSpc>
                  <a:spcPct val="80000"/>
                </a:lnSpc>
              </a:pPr>
              <a:r>
                <a:rPr lang="en-US" sz="2400" i="1" dirty="0">
                  <a:solidFill>
                    <a:srgbClr val="0012A0"/>
                  </a:solidFill>
                </a:rPr>
                <a:t>equal</a:t>
              </a:r>
            </a:p>
          </p:txBody>
        </p:sp>
      </p:grpSp>
    </p:spTree>
    <p:extLst>
      <p:ext uri="{BB962C8B-B14F-4D97-AF65-F5344CB8AC3E}">
        <p14:creationId xmlns:p14="http://schemas.microsoft.com/office/powerpoint/2010/main" val="286134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dissolve">
                                      <p:cBhvr>
                                        <p:cTn id="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b="0" dirty="0">
                <a:latin typeface="+mn-lt"/>
              </a:rPr>
              <a:t>Hash function algorithms</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64</a:t>
            </a:fld>
            <a:endParaRPr lang="en-US" dirty="0"/>
          </a:p>
        </p:txBody>
      </p:sp>
      <p:sp>
        <p:nvSpPr>
          <p:cNvPr id="79" name="Rectangle 3">
            <a:extLst>
              <a:ext uri="{FF2B5EF4-FFF2-40B4-BE49-F238E27FC236}">
                <a16:creationId xmlns:a16="http://schemas.microsoft.com/office/drawing/2014/main" id="{BF9FAD4A-FE78-7446-845F-6232B124B138}"/>
              </a:ext>
            </a:extLst>
          </p:cNvPr>
          <p:cNvSpPr txBox="1">
            <a:spLocks noChangeArrowheads="1"/>
          </p:cNvSpPr>
          <p:nvPr/>
        </p:nvSpPr>
        <p:spPr>
          <a:xfrm>
            <a:off x="871400" y="1396310"/>
            <a:ext cx="10949539"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r>
              <a:rPr lang="en-US" sz="3200" dirty="0">
                <a:solidFill>
                  <a:srgbClr val="C00000"/>
                </a:solidFill>
              </a:rPr>
              <a:t>MD5 hash function widely used (RFC 1321) </a:t>
            </a:r>
          </a:p>
          <a:p>
            <a:pPr lvl="1"/>
            <a:r>
              <a:rPr lang="en-US" sz="2800" dirty="0"/>
              <a:t>computes 128-bit message digest in 4-step process. </a:t>
            </a:r>
          </a:p>
          <a:p>
            <a:pPr lvl="1"/>
            <a:r>
              <a:rPr lang="en-US" sz="2800" dirty="0"/>
              <a:t>arbitrary 128-bit string x, appears difficult to construct msg m whose MD5 hash is equal to x</a:t>
            </a:r>
          </a:p>
          <a:p>
            <a:pPr indent="-287338"/>
            <a:r>
              <a:rPr lang="en-US" sz="3200" dirty="0">
                <a:solidFill>
                  <a:srgbClr val="C00000"/>
                </a:solidFill>
              </a:rPr>
              <a:t>SHA-1 is also used</a:t>
            </a:r>
          </a:p>
          <a:p>
            <a:pPr lvl="1"/>
            <a:r>
              <a:rPr lang="en-US" sz="2800" dirty="0"/>
              <a:t>US standard [</a:t>
            </a:r>
            <a:r>
              <a:rPr lang="en-US" dirty="0"/>
              <a:t>NIST, FIPS PUB 180-1]</a:t>
            </a:r>
            <a:endParaRPr lang="en-US" sz="2800" dirty="0"/>
          </a:p>
          <a:p>
            <a:pPr lvl="1"/>
            <a:r>
              <a:rPr lang="en-US" sz="2800" dirty="0"/>
              <a:t>160-bit message digest</a:t>
            </a:r>
          </a:p>
        </p:txBody>
      </p:sp>
    </p:spTree>
    <p:extLst>
      <p:ext uri="{BB962C8B-B14F-4D97-AF65-F5344CB8AC3E}">
        <p14:creationId xmlns:p14="http://schemas.microsoft.com/office/powerpoint/2010/main" val="409278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Public key Certification Authorities (CA)</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65</a:t>
            </a:fld>
            <a:endParaRPr lang="en-US" dirty="0"/>
          </a:p>
        </p:txBody>
      </p:sp>
      <p:sp>
        <p:nvSpPr>
          <p:cNvPr id="6" name="Rectangle 3">
            <a:extLst>
              <a:ext uri="{FF2B5EF4-FFF2-40B4-BE49-F238E27FC236}">
                <a16:creationId xmlns:a16="http://schemas.microsoft.com/office/drawing/2014/main" id="{B93E8B2A-A755-5E48-807C-4B3E8C517B43}"/>
              </a:ext>
            </a:extLst>
          </p:cNvPr>
          <p:cNvSpPr txBox="1">
            <a:spLocks noChangeArrowheads="1"/>
          </p:cNvSpPr>
          <p:nvPr/>
        </p:nvSpPr>
        <p:spPr>
          <a:xfrm>
            <a:off x="747505" y="1236939"/>
            <a:ext cx="1042407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00000"/>
                </a:solidFill>
              </a:rPr>
              <a:t>certification authority (CA): </a:t>
            </a:r>
            <a:r>
              <a:rPr lang="en-US" dirty="0"/>
              <a:t>binds public key to particular entity, E</a:t>
            </a:r>
          </a:p>
          <a:p>
            <a:r>
              <a:rPr lang="en-US" dirty="0"/>
              <a:t>entity (person, website, router) registers its public key with CE provides </a:t>
            </a:r>
            <a:r>
              <a:rPr lang="en-US" altLang="ja-JP" dirty="0"/>
              <a:t>“proof of identity” to CA</a:t>
            </a:r>
          </a:p>
          <a:p>
            <a:pPr lvl="1"/>
            <a:r>
              <a:rPr lang="en-US" dirty="0"/>
              <a:t>CA creates certificate binding identity E to E’s public key</a:t>
            </a:r>
          </a:p>
          <a:p>
            <a:pPr lvl="1"/>
            <a:r>
              <a:rPr lang="en-US" dirty="0"/>
              <a:t>certificate containing E’</a:t>
            </a:r>
            <a:r>
              <a:rPr lang="en-US" altLang="ja-JP" dirty="0"/>
              <a:t>s public key digitally signed by CA: CA says “this is E’s public key”</a:t>
            </a:r>
            <a:endParaRPr lang="en-US" dirty="0"/>
          </a:p>
        </p:txBody>
      </p:sp>
      <p:pic>
        <p:nvPicPr>
          <p:cNvPr id="7" name="Picture 4" descr="j0175664[1]">
            <a:extLst>
              <a:ext uri="{FF2B5EF4-FFF2-40B4-BE49-F238E27FC236}">
                <a16:creationId xmlns:a16="http://schemas.microsoft.com/office/drawing/2014/main" id="{23CAD533-9FA9-104F-B787-25857E08AD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397651" y="4860718"/>
            <a:ext cx="1155700" cy="917575"/>
          </a:xfrm>
          <a:prstGeom prst="rect">
            <a:avLst/>
          </a:prstGeom>
          <a:noFill/>
        </p:spPr>
      </p:pic>
      <p:pic>
        <p:nvPicPr>
          <p:cNvPr id="8" name="Picture 5" descr="Bob">
            <a:extLst>
              <a:ext uri="{FF2B5EF4-FFF2-40B4-BE49-F238E27FC236}">
                <a16:creationId xmlns:a16="http://schemas.microsoft.com/office/drawing/2014/main" id="{0548BCFD-B7B1-C642-A6A8-74DD77F00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3814" y="5583030"/>
            <a:ext cx="590550" cy="60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Line 13">
            <a:extLst>
              <a:ext uri="{FF2B5EF4-FFF2-40B4-BE49-F238E27FC236}">
                <a16:creationId xmlns:a16="http://schemas.microsoft.com/office/drawing/2014/main" id="{514DEAE9-3473-A94A-B6EB-D6509081EC31}"/>
              </a:ext>
            </a:extLst>
          </p:cNvPr>
          <p:cNvSpPr>
            <a:spLocks noChangeShapeType="1"/>
          </p:cNvSpPr>
          <p:nvPr/>
        </p:nvSpPr>
        <p:spPr bwMode="auto">
          <a:xfrm>
            <a:off x="3635651" y="4532105"/>
            <a:ext cx="698500" cy="61595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17" name="Text Box 14">
            <a:extLst>
              <a:ext uri="{FF2B5EF4-FFF2-40B4-BE49-F238E27FC236}">
                <a16:creationId xmlns:a16="http://schemas.microsoft.com/office/drawing/2014/main" id="{B959E000-A13C-AB4A-B282-6A69824979D0}"/>
              </a:ext>
            </a:extLst>
          </p:cNvPr>
          <p:cNvSpPr txBox="1">
            <a:spLocks noChangeArrowheads="1"/>
          </p:cNvSpPr>
          <p:nvPr/>
        </p:nvSpPr>
        <p:spPr bwMode="auto">
          <a:xfrm>
            <a:off x="1638576" y="5387768"/>
            <a:ext cx="1309688"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a:r>
              <a:rPr lang="en-US" sz="1600" dirty="0">
                <a:latin typeface="Arial" charset="0"/>
                <a:cs typeface="Arial" charset="0"/>
              </a:rPr>
              <a:t>Bob</a:t>
            </a:r>
            <a:r>
              <a:rPr lang="ja-JP" altLang="en-US" sz="1600">
                <a:latin typeface="Arial" charset="0"/>
                <a:cs typeface="Arial" charset="0"/>
              </a:rPr>
              <a:t>’</a:t>
            </a:r>
            <a:r>
              <a:rPr lang="en-US" altLang="ja-JP" sz="1600" dirty="0">
                <a:latin typeface="Arial" charset="0"/>
                <a:cs typeface="Arial" charset="0"/>
              </a:rPr>
              <a:t>s </a:t>
            </a:r>
          </a:p>
          <a:p>
            <a:pPr algn="r"/>
            <a:r>
              <a:rPr lang="en-US" sz="1600" dirty="0">
                <a:latin typeface="Arial" charset="0"/>
                <a:cs typeface="Arial" charset="0"/>
              </a:rPr>
              <a:t>identifying information </a:t>
            </a:r>
          </a:p>
        </p:txBody>
      </p:sp>
      <p:sp>
        <p:nvSpPr>
          <p:cNvPr id="18" name="Line 15">
            <a:extLst>
              <a:ext uri="{FF2B5EF4-FFF2-40B4-BE49-F238E27FC236}">
                <a16:creationId xmlns:a16="http://schemas.microsoft.com/office/drawing/2014/main" id="{1B9863CF-92EF-BC44-9CCC-D015F7212CD7}"/>
              </a:ext>
            </a:extLst>
          </p:cNvPr>
          <p:cNvSpPr>
            <a:spLocks noChangeShapeType="1"/>
          </p:cNvSpPr>
          <p:nvPr/>
        </p:nvSpPr>
        <p:spPr bwMode="auto">
          <a:xfrm flipV="1">
            <a:off x="3599139" y="5314743"/>
            <a:ext cx="741362" cy="341312"/>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29" name="Line 26">
            <a:extLst>
              <a:ext uri="{FF2B5EF4-FFF2-40B4-BE49-F238E27FC236}">
                <a16:creationId xmlns:a16="http://schemas.microsoft.com/office/drawing/2014/main" id="{9D776C03-EA8C-2848-85F8-6B5E0D3EEAB6}"/>
              </a:ext>
            </a:extLst>
          </p:cNvPr>
          <p:cNvSpPr>
            <a:spLocks noChangeShapeType="1"/>
          </p:cNvSpPr>
          <p:nvPr/>
        </p:nvSpPr>
        <p:spPr bwMode="auto">
          <a:xfrm>
            <a:off x="3686451" y="4349543"/>
            <a:ext cx="2222500" cy="635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p>
        </p:txBody>
      </p:sp>
      <p:sp>
        <p:nvSpPr>
          <p:cNvPr id="30" name="Line 27">
            <a:extLst>
              <a:ext uri="{FF2B5EF4-FFF2-40B4-BE49-F238E27FC236}">
                <a16:creationId xmlns:a16="http://schemas.microsoft.com/office/drawing/2014/main" id="{746B9D1E-91F6-E34F-93A3-36FF0A9C8CFF}"/>
              </a:ext>
            </a:extLst>
          </p:cNvPr>
          <p:cNvSpPr>
            <a:spLocks noChangeShapeType="1"/>
          </p:cNvSpPr>
          <p:nvPr/>
        </p:nvSpPr>
        <p:spPr bwMode="auto">
          <a:xfrm flipV="1">
            <a:off x="7163076" y="4376530"/>
            <a:ext cx="1133475" cy="9525"/>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dirty="0"/>
          </a:p>
        </p:txBody>
      </p:sp>
      <p:grpSp>
        <p:nvGrpSpPr>
          <p:cNvPr id="31" name="Group 28">
            <a:extLst>
              <a:ext uri="{FF2B5EF4-FFF2-40B4-BE49-F238E27FC236}">
                <a16:creationId xmlns:a16="http://schemas.microsoft.com/office/drawing/2014/main" id="{B42AC924-4113-6146-9190-3E0B43B0D2A6}"/>
              </a:ext>
            </a:extLst>
          </p:cNvPr>
          <p:cNvGrpSpPr>
            <a:grpSpLocks/>
          </p:cNvGrpSpPr>
          <p:nvPr/>
        </p:nvGrpSpPr>
        <p:grpSpPr bwMode="auto">
          <a:xfrm>
            <a:off x="8307077" y="4044674"/>
            <a:ext cx="858838" cy="1158875"/>
            <a:chOff x="4446" y="2648"/>
            <a:chExt cx="541" cy="730"/>
          </a:xfrm>
        </p:grpSpPr>
        <p:pic>
          <p:nvPicPr>
            <p:cNvPr id="32" name="Picture 29" descr="SO00109_[1]">
              <a:extLst>
                <a:ext uri="{FF2B5EF4-FFF2-40B4-BE49-F238E27FC236}">
                  <a16:creationId xmlns:a16="http://schemas.microsoft.com/office/drawing/2014/main" id="{2A42DF74-0987-5743-815C-6D6077F50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 y="2648"/>
              <a:ext cx="541" cy="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3" name="Group 30">
              <a:extLst>
                <a:ext uri="{FF2B5EF4-FFF2-40B4-BE49-F238E27FC236}">
                  <a16:creationId xmlns:a16="http://schemas.microsoft.com/office/drawing/2014/main" id="{CABC37BB-8D37-5346-8D2F-6AEE6F2BFBCA}"/>
                </a:ext>
              </a:extLst>
            </p:cNvPr>
            <p:cNvGrpSpPr>
              <a:grpSpLocks/>
            </p:cNvGrpSpPr>
            <p:nvPr/>
          </p:nvGrpSpPr>
          <p:grpSpPr bwMode="auto">
            <a:xfrm>
              <a:off x="4610" y="2766"/>
              <a:ext cx="309" cy="381"/>
              <a:chOff x="2994" y="2073"/>
              <a:chExt cx="309" cy="381"/>
            </a:xfrm>
          </p:grpSpPr>
          <p:grpSp>
            <p:nvGrpSpPr>
              <p:cNvPr id="35" name="Group 31">
                <a:extLst>
                  <a:ext uri="{FF2B5EF4-FFF2-40B4-BE49-F238E27FC236}">
                    <a16:creationId xmlns:a16="http://schemas.microsoft.com/office/drawing/2014/main" id="{6FC90D88-FE04-9642-A206-14C100229D1C}"/>
                  </a:ext>
                </a:extLst>
              </p:cNvPr>
              <p:cNvGrpSpPr>
                <a:grpSpLocks/>
              </p:cNvGrpSpPr>
              <p:nvPr/>
            </p:nvGrpSpPr>
            <p:grpSpPr bwMode="auto">
              <a:xfrm>
                <a:off x="2994" y="2144"/>
                <a:ext cx="309" cy="310"/>
                <a:chOff x="2994" y="2144"/>
                <a:chExt cx="309" cy="310"/>
              </a:xfrm>
            </p:grpSpPr>
            <p:sp>
              <p:nvSpPr>
                <p:cNvPr id="37" name="Text Box 32">
                  <a:extLst>
                    <a:ext uri="{FF2B5EF4-FFF2-40B4-BE49-F238E27FC236}">
                      <a16:creationId xmlns:a16="http://schemas.microsoft.com/office/drawing/2014/main" id="{69E50F96-6F41-304B-AA4E-F0D481927F31}"/>
                    </a:ext>
                  </a:extLst>
                </p:cNvPr>
                <p:cNvSpPr txBox="1">
                  <a:spLocks noChangeArrowheads="1"/>
                </p:cNvSpPr>
                <p:nvPr/>
              </p:nvSpPr>
              <p:spPr bwMode="auto">
                <a:xfrm>
                  <a:off x="2994" y="2144"/>
                  <a:ext cx="269" cy="25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dirty="0">
                      <a:solidFill>
                        <a:srgbClr val="FF0000"/>
                      </a:solidFill>
                      <a:latin typeface="Arial" charset="0"/>
                      <a:cs typeface="Arial" charset="0"/>
                    </a:rPr>
                    <a:t>K </a:t>
                  </a:r>
                </a:p>
              </p:txBody>
            </p:sp>
            <p:sp>
              <p:nvSpPr>
                <p:cNvPr id="38" name="Text Box 33">
                  <a:extLst>
                    <a:ext uri="{FF2B5EF4-FFF2-40B4-BE49-F238E27FC236}">
                      <a16:creationId xmlns:a16="http://schemas.microsoft.com/office/drawing/2014/main" id="{BD9826BE-5617-2545-8BEA-DF335B11856F}"/>
                    </a:ext>
                  </a:extLst>
                </p:cNvPr>
                <p:cNvSpPr txBox="1">
                  <a:spLocks noChangeArrowheads="1"/>
                </p:cNvSpPr>
                <p:nvPr/>
              </p:nvSpPr>
              <p:spPr bwMode="auto">
                <a:xfrm>
                  <a:off x="3101" y="2241"/>
                  <a:ext cx="20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600" dirty="0">
                      <a:solidFill>
                        <a:srgbClr val="FF0000"/>
                      </a:solidFill>
                      <a:latin typeface="Arial" charset="0"/>
                      <a:cs typeface="Arial" charset="0"/>
                    </a:rPr>
                    <a:t>B</a:t>
                  </a:r>
                </a:p>
              </p:txBody>
            </p:sp>
          </p:grpSp>
          <p:sp>
            <p:nvSpPr>
              <p:cNvPr id="36" name="Text Box 34">
                <a:extLst>
                  <a:ext uri="{FF2B5EF4-FFF2-40B4-BE49-F238E27FC236}">
                    <a16:creationId xmlns:a16="http://schemas.microsoft.com/office/drawing/2014/main" id="{9DB419F6-7ACA-F647-82AC-3C6EFAC50ADE}"/>
                  </a:ext>
                </a:extLst>
              </p:cNvPr>
              <p:cNvSpPr txBox="1">
                <a:spLocks noChangeArrowheads="1"/>
              </p:cNvSpPr>
              <p:nvPr/>
            </p:nvSpPr>
            <p:spPr bwMode="auto">
              <a:xfrm>
                <a:off x="3106" y="2073"/>
                <a:ext cx="19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600" dirty="0">
                    <a:solidFill>
                      <a:srgbClr val="FF0000"/>
                    </a:solidFill>
                    <a:latin typeface="Arial" charset="0"/>
                    <a:cs typeface="Arial" charset="0"/>
                  </a:rPr>
                  <a:t>+</a:t>
                </a:r>
              </a:p>
            </p:txBody>
          </p:sp>
        </p:grpSp>
        <p:pic>
          <p:nvPicPr>
            <p:cNvPr id="34" name="Picture 35" descr="BS00768_[1]">
              <a:extLst>
                <a:ext uri="{FF2B5EF4-FFF2-40B4-BE49-F238E27FC236}">
                  <a16:creationId xmlns:a16="http://schemas.microsoft.com/office/drawing/2014/main" id="{E90EC5A6-F279-6E4A-A0F4-1F5B775A530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4640" y="3118"/>
              <a:ext cx="289" cy="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9" name="Text Box 36">
            <a:extLst>
              <a:ext uri="{FF2B5EF4-FFF2-40B4-BE49-F238E27FC236}">
                <a16:creationId xmlns:a16="http://schemas.microsoft.com/office/drawing/2014/main" id="{AEC96A95-A24E-234D-BFA0-CAD51D07B35D}"/>
              </a:ext>
            </a:extLst>
          </p:cNvPr>
          <p:cNvSpPr txBox="1">
            <a:spLocks noChangeArrowheads="1"/>
          </p:cNvSpPr>
          <p:nvPr/>
        </p:nvSpPr>
        <p:spPr bwMode="auto">
          <a:xfrm>
            <a:off x="8175142" y="5204723"/>
            <a:ext cx="3261484" cy="690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pPr>
            <a:r>
              <a:rPr lang="en-US" sz="2400" dirty="0">
                <a:latin typeface="+mn-lt"/>
                <a:cs typeface="Arial" charset="0"/>
              </a:rPr>
              <a:t>certificate for Bob’</a:t>
            </a:r>
            <a:r>
              <a:rPr lang="en-US" altLang="ja-JP" sz="2400" dirty="0">
                <a:latin typeface="+mn-lt"/>
                <a:cs typeface="Arial" charset="0"/>
              </a:rPr>
              <a:t>s public key, signed by CA</a:t>
            </a:r>
            <a:endParaRPr lang="en-US" sz="2400" dirty="0">
              <a:latin typeface="+mn-lt"/>
              <a:cs typeface="Arial" charset="0"/>
            </a:endParaRPr>
          </a:p>
        </p:txBody>
      </p:sp>
      <p:grpSp>
        <p:nvGrpSpPr>
          <p:cNvPr id="40" name="Group 39">
            <a:extLst>
              <a:ext uri="{FF2B5EF4-FFF2-40B4-BE49-F238E27FC236}">
                <a16:creationId xmlns:a16="http://schemas.microsoft.com/office/drawing/2014/main" id="{33A104D4-6597-8545-AE1E-4577D2F09F17}"/>
              </a:ext>
            </a:extLst>
          </p:cNvPr>
          <p:cNvGrpSpPr/>
          <p:nvPr/>
        </p:nvGrpSpPr>
        <p:grpSpPr>
          <a:xfrm>
            <a:off x="2120145" y="4048470"/>
            <a:ext cx="1491075" cy="812454"/>
            <a:chOff x="1914734" y="3557588"/>
            <a:chExt cx="1491075" cy="812454"/>
          </a:xfrm>
        </p:grpSpPr>
        <p:sp>
          <p:nvSpPr>
            <p:cNvPr id="41" name="Text Box 16">
              <a:extLst>
                <a:ext uri="{FF2B5EF4-FFF2-40B4-BE49-F238E27FC236}">
                  <a16:creationId xmlns:a16="http://schemas.microsoft.com/office/drawing/2014/main" id="{D5506696-77AB-1B40-A4F7-5FFAF0CC1AB8}"/>
                </a:ext>
              </a:extLst>
            </p:cNvPr>
            <p:cNvSpPr txBox="1">
              <a:spLocks noChangeArrowheads="1"/>
            </p:cNvSpPr>
            <p:nvPr/>
          </p:nvSpPr>
          <p:spPr bwMode="auto">
            <a:xfrm>
              <a:off x="1914734" y="3557588"/>
              <a:ext cx="960437" cy="688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sz="1600" dirty="0">
                  <a:solidFill>
                    <a:srgbClr val="000000"/>
                  </a:solidFill>
                  <a:latin typeface="+mn-lt"/>
                  <a:cs typeface="Arial" charset="0"/>
                </a:rPr>
                <a:t>Bob’s </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public</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key </a:t>
              </a:r>
            </a:p>
          </p:txBody>
        </p:sp>
        <p:pic>
          <p:nvPicPr>
            <p:cNvPr id="42" name="Picture 17" descr="BS00768_[1]">
              <a:extLst>
                <a:ext uri="{FF2B5EF4-FFF2-40B4-BE49-F238E27FC236}">
                  <a16:creationId xmlns:a16="http://schemas.microsoft.com/office/drawing/2014/main" id="{A7ECB05D-E6D2-A048-986D-B97CF60632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2866129" y="3559038"/>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3" name="Group 18">
              <a:extLst>
                <a:ext uri="{FF2B5EF4-FFF2-40B4-BE49-F238E27FC236}">
                  <a16:creationId xmlns:a16="http://schemas.microsoft.com/office/drawing/2014/main" id="{C75D009B-E4B0-7D46-9107-860AFBE8AC8D}"/>
                </a:ext>
              </a:extLst>
            </p:cNvPr>
            <p:cNvGrpSpPr>
              <a:grpSpLocks/>
            </p:cNvGrpSpPr>
            <p:nvPr/>
          </p:nvGrpSpPr>
          <p:grpSpPr bwMode="auto">
            <a:xfrm>
              <a:off x="2777712" y="3765205"/>
              <a:ext cx="490538" cy="604837"/>
              <a:chOff x="2994" y="2073"/>
              <a:chExt cx="309" cy="381"/>
            </a:xfrm>
          </p:grpSpPr>
          <p:grpSp>
            <p:nvGrpSpPr>
              <p:cNvPr id="45" name="Group 19">
                <a:extLst>
                  <a:ext uri="{FF2B5EF4-FFF2-40B4-BE49-F238E27FC236}">
                    <a16:creationId xmlns:a16="http://schemas.microsoft.com/office/drawing/2014/main" id="{FA341A53-980A-5C49-B6F7-E79003B3405D}"/>
                  </a:ext>
                </a:extLst>
              </p:cNvPr>
              <p:cNvGrpSpPr>
                <a:grpSpLocks/>
              </p:cNvGrpSpPr>
              <p:nvPr/>
            </p:nvGrpSpPr>
            <p:grpSpPr bwMode="auto">
              <a:xfrm>
                <a:off x="2994" y="2144"/>
                <a:ext cx="309" cy="310"/>
                <a:chOff x="2994" y="2144"/>
                <a:chExt cx="309" cy="310"/>
              </a:xfrm>
            </p:grpSpPr>
            <p:sp>
              <p:nvSpPr>
                <p:cNvPr id="47" name="Text Box 20">
                  <a:extLst>
                    <a:ext uri="{FF2B5EF4-FFF2-40B4-BE49-F238E27FC236}">
                      <a16:creationId xmlns:a16="http://schemas.microsoft.com/office/drawing/2014/main" id="{DEAC77C3-BAA5-F443-8C94-D92E5D6CD6A6}"/>
                    </a:ext>
                  </a:extLst>
                </p:cNvPr>
                <p:cNvSpPr txBox="1">
                  <a:spLocks noChangeArrowheads="1"/>
                </p:cNvSpPr>
                <p:nvPr/>
              </p:nvSpPr>
              <p:spPr bwMode="auto">
                <a:xfrm>
                  <a:off x="2994" y="2144"/>
                  <a:ext cx="269"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K </a:t>
                  </a:r>
                </a:p>
              </p:txBody>
            </p:sp>
            <p:sp>
              <p:nvSpPr>
                <p:cNvPr id="48" name="Text Box 21">
                  <a:extLst>
                    <a:ext uri="{FF2B5EF4-FFF2-40B4-BE49-F238E27FC236}">
                      <a16:creationId xmlns:a16="http://schemas.microsoft.com/office/drawing/2014/main" id="{C89B2AF0-297B-6E4C-8552-0E5F297C829B}"/>
                    </a:ext>
                  </a:extLst>
                </p:cNvPr>
                <p:cNvSpPr txBox="1">
                  <a:spLocks noChangeArrowheads="1"/>
                </p:cNvSpPr>
                <p:nvPr/>
              </p:nvSpPr>
              <p:spPr bwMode="auto">
                <a:xfrm>
                  <a:off x="3101" y="2241"/>
                  <a:ext cx="202"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B</a:t>
                  </a:r>
                </a:p>
              </p:txBody>
            </p:sp>
          </p:grpSp>
          <p:sp>
            <p:nvSpPr>
              <p:cNvPr id="46" name="Text Box 22">
                <a:extLst>
                  <a:ext uri="{FF2B5EF4-FFF2-40B4-BE49-F238E27FC236}">
                    <a16:creationId xmlns:a16="http://schemas.microsoft.com/office/drawing/2014/main" id="{FD5B6C22-76DD-BB4D-93E7-DF948453427E}"/>
                  </a:ext>
                </a:extLst>
              </p:cNvPr>
              <p:cNvSpPr txBox="1">
                <a:spLocks noChangeArrowheads="1"/>
              </p:cNvSpPr>
              <p:nvPr/>
            </p:nvSpPr>
            <p:spPr bwMode="auto">
              <a:xfrm>
                <a:off x="3106" y="2073"/>
                <a:ext cx="192"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grpSp>
        <p:cxnSp>
          <p:nvCxnSpPr>
            <p:cNvPr id="44" name="Straight Arrow Connector 43">
              <a:extLst>
                <a:ext uri="{FF2B5EF4-FFF2-40B4-BE49-F238E27FC236}">
                  <a16:creationId xmlns:a16="http://schemas.microsoft.com/office/drawing/2014/main" id="{7F59881B-A1F9-7A4D-BDB2-822CB1AC868C}"/>
                </a:ext>
              </a:extLst>
            </p:cNvPr>
            <p:cNvCxnSpPr>
              <a:cxnSpLocks/>
            </p:cNvCxnSpPr>
            <p:nvPr/>
          </p:nvCxnSpPr>
          <p:spPr>
            <a:xfrm>
              <a:off x="2809461" y="3869635"/>
              <a:ext cx="5963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EA3BB3F4-B2E4-CB40-9B41-6B747981F1D1}"/>
              </a:ext>
            </a:extLst>
          </p:cNvPr>
          <p:cNvGrpSpPr/>
          <p:nvPr/>
        </p:nvGrpSpPr>
        <p:grpSpPr>
          <a:xfrm>
            <a:off x="5939324" y="3900693"/>
            <a:ext cx="1196163" cy="955675"/>
            <a:chOff x="4296054" y="3224833"/>
            <a:chExt cx="1196163" cy="955675"/>
          </a:xfrm>
        </p:grpSpPr>
        <p:sp>
          <p:nvSpPr>
            <p:cNvPr id="50" name="Rectangle 14">
              <a:extLst>
                <a:ext uri="{FF2B5EF4-FFF2-40B4-BE49-F238E27FC236}">
                  <a16:creationId xmlns:a16="http://schemas.microsoft.com/office/drawing/2014/main" id="{9F86004E-57D3-2B47-A9C8-B12CCB4E64A4}"/>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51" name="Text Box 15">
              <a:extLst>
                <a:ext uri="{FF2B5EF4-FFF2-40B4-BE49-F238E27FC236}">
                  <a16:creationId xmlns:a16="http://schemas.microsoft.com/office/drawing/2014/main" id="{94D9C94A-2C78-EF44-95ED-65E34026B52C}"/>
                </a:ext>
              </a:extLst>
            </p:cNvPr>
            <p:cNvSpPr txBox="1">
              <a:spLocks noChangeArrowheads="1"/>
            </p:cNvSpPr>
            <p:nvPr/>
          </p:nvSpPr>
          <p:spPr bwMode="auto">
            <a:xfrm>
              <a:off x="4329719" y="3295856"/>
              <a:ext cx="1162498" cy="83715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digital</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signature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(encrypt)</a:t>
              </a:r>
            </a:p>
          </p:txBody>
        </p:sp>
      </p:grpSp>
      <p:grpSp>
        <p:nvGrpSpPr>
          <p:cNvPr id="53" name="Group 52">
            <a:extLst>
              <a:ext uri="{FF2B5EF4-FFF2-40B4-BE49-F238E27FC236}">
                <a16:creationId xmlns:a16="http://schemas.microsoft.com/office/drawing/2014/main" id="{83C9228D-7D76-B749-BF6B-5CD50A49737B}"/>
              </a:ext>
            </a:extLst>
          </p:cNvPr>
          <p:cNvGrpSpPr/>
          <p:nvPr/>
        </p:nvGrpSpPr>
        <p:grpSpPr>
          <a:xfrm>
            <a:off x="5466319" y="4883978"/>
            <a:ext cx="1517579" cy="936623"/>
            <a:chOff x="1914734" y="3458819"/>
            <a:chExt cx="1517579" cy="936623"/>
          </a:xfrm>
        </p:grpSpPr>
        <p:sp>
          <p:nvSpPr>
            <p:cNvPr id="54" name="Text Box 16">
              <a:extLst>
                <a:ext uri="{FF2B5EF4-FFF2-40B4-BE49-F238E27FC236}">
                  <a16:creationId xmlns:a16="http://schemas.microsoft.com/office/drawing/2014/main" id="{F1F72D12-E9EA-EA4E-9462-C0194DDA2F41}"/>
                </a:ext>
              </a:extLst>
            </p:cNvPr>
            <p:cNvSpPr txBox="1">
              <a:spLocks noChangeArrowheads="1"/>
            </p:cNvSpPr>
            <p:nvPr/>
          </p:nvSpPr>
          <p:spPr bwMode="auto">
            <a:xfrm>
              <a:off x="1914734" y="3623848"/>
              <a:ext cx="960437" cy="68820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sz="1600" dirty="0">
                  <a:solidFill>
                    <a:srgbClr val="000000"/>
                  </a:solidFill>
                  <a:latin typeface="+mn-lt"/>
                  <a:cs typeface="Arial" charset="0"/>
                </a:rPr>
                <a:t>CA’s </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private</a:t>
              </a:r>
            </a:p>
            <a:p>
              <a:pPr algn="r" eaLnBrk="0" fontAlgn="base" hangingPunct="0">
                <a:lnSpc>
                  <a:spcPct val="80000"/>
                </a:lnSpc>
                <a:spcBef>
                  <a:spcPct val="0"/>
                </a:spcBef>
                <a:spcAft>
                  <a:spcPct val="0"/>
                </a:spcAft>
                <a:defRPr/>
              </a:pPr>
              <a:r>
                <a:rPr lang="en-US" sz="1600" dirty="0">
                  <a:solidFill>
                    <a:srgbClr val="000000"/>
                  </a:solidFill>
                  <a:latin typeface="+mn-lt"/>
                  <a:cs typeface="Arial" charset="0"/>
                </a:rPr>
                <a:t>key </a:t>
              </a:r>
            </a:p>
          </p:txBody>
        </p:sp>
        <p:pic>
          <p:nvPicPr>
            <p:cNvPr id="55" name="Picture 17" descr="BS00768_[1]">
              <a:extLst>
                <a:ext uri="{FF2B5EF4-FFF2-40B4-BE49-F238E27FC236}">
                  <a16:creationId xmlns:a16="http://schemas.microsoft.com/office/drawing/2014/main" id="{64902A97-E370-9644-A285-6713693008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flipV="1">
              <a:off x="2879381" y="3638551"/>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6" name="Group 18">
              <a:extLst>
                <a:ext uri="{FF2B5EF4-FFF2-40B4-BE49-F238E27FC236}">
                  <a16:creationId xmlns:a16="http://schemas.microsoft.com/office/drawing/2014/main" id="{40B79DC8-6CFF-1A42-BBB2-043B5D8A6700}"/>
                </a:ext>
              </a:extLst>
            </p:cNvPr>
            <p:cNvGrpSpPr>
              <a:grpSpLocks/>
            </p:cNvGrpSpPr>
            <p:nvPr/>
          </p:nvGrpSpPr>
          <p:grpSpPr bwMode="auto">
            <a:xfrm>
              <a:off x="2777720" y="3765205"/>
              <a:ext cx="639764" cy="630237"/>
              <a:chOff x="2994" y="2073"/>
              <a:chExt cx="403" cy="397"/>
            </a:xfrm>
          </p:grpSpPr>
          <p:grpSp>
            <p:nvGrpSpPr>
              <p:cNvPr id="58" name="Group 19">
                <a:extLst>
                  <a:ext uri="{FF2B5EF4-FFF2-40B4-BE49-F238E27FC236}">
                    <a16:creationId xmlns:a16="http://schemas.microsoft.com/office/drawing/2014/main" id="{7CE30E7F-A771-CD48-8BA7-28ECDB8D7D09}"/>
                  </a:ext>
                </a:extLst>
              </p:cNvPr>
              <p:cNvGrpSpPr>
                <a:grpSpLocks/>
              </p:cNvGrpSpPr>
              <p:nvPr/>
            </p:nvGrpSpPr>
            <p:grpSpPr bwMode="auto">
              <a:xfrm>
                <a:off x="2994" y="2144"/>
                <a:ext cx="403" cy="326"/>
                <a:chOff x="2994" y="2144"/>
                <a:chExt cx="403" cy="326"/>
              </a:xfrm>
            </p:grpSpPr>
            <p:sp>
              <p:nvSpPr>
                <p:cNvPr id="60" name="Text Box 20">
                  <a:extLst>
                    <a:ext uri="{FF2B5EF4-FFF2-40B4-BE49-F238E27FC236}">
                      <a16:creationId xmlns:a16="http://schemas.microsoft.com/office/drawing/2014/main" id="{95F49427-0650-9F48-AD60-F4AD83D70445}"/>
                    </a:ext>
                  </a:extLst>
                </p:cNvPr>
                <p:cNvSpPr txBox="1">
                  <a:spLocks noChangeArrowheads="1"/>
                </p:cNvSpPr>
                <p:nvPr/>
              </p:nvSpPr>
              <p:spPr bwMode="auto">
                <a:xfrm>
                  <a:off x="2994" y="2144"/>
                  <a:ext cx="269" cy="2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dirty="0">
                      <a:solidFill>
                        <a:srgbClr val="C00000"/>
                      </a:solidFill>
                      <a:latin typeface="Arial" charset="0"/>
                      <a:cs typeface="Arial" charset="0"/>
                    </a:rPr>
                    <a:t>K </a:t>
                  </a:r>
                </a:p>
              </p:txBody>
            </p:sp>
            <p:sp>
              <p:nvSpPr>
                <p:cNvPr id="61" name="Text Box 21">
                  <a:extLst>
                    <a:ext uri="{FF2B5EF4-FFF2-40B4-BE49-F238E27FC236}">
                      <a16:creationId xmlns:a16="http://schemas.microsoft.com/office/drawing/2014/main" id="{1D3534E8-F6F2-3F40-A422-A479EAB109B1}"/>
                    </a:ext>
                  </a:extLst>
                </p:cNvPr>
                <p:cNvSpPr txBox="1">
                  <a:spLocks noChangeArrowheads="1"/>
                </p:cNvSpPr>
                <p:nvPr/>
              </p:nvSpPr>
              <p:spPr bwMode="auto">
                <a:xfrm>
                  <a:off x="3102" y="2257"/>
                  <a:ext cx="295"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CA</a:t>
                  </a:r>
                </a:p>
              </p:txBody>
            </p:sp>
          </p:grpSp>
          <p:sp>
            <p:nvSpPr>
              <p:cNvPr id="59" name="Text Box 22">
                <a:extLst>
                  <a:ext uri="{FF2B5EF4-FFF2-40B4-BE49-F238E27FC236}">
                    <a16:creationId xmlns:a16="http://schemas.microsoft.com/office/drawing/2014/main" id="{91198392-95D5-C743-A978-73224FA9A4E7}"/>
                  </a:ext>
                </a:extLst>
              </p:cNvPr>
              <p:cNvSpPr txBox="1">
                <a:spLocks noChangeArrowheads="1"/>
              </p:cNvSpPr>
              <p:nvPr/>
            </p:nvSpPr>
            <p:spPr bwMode="auto">
              <a:xfrm>
                <a:off x="3122" y="2073"/>
                <a:ext cx="160" cy="21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600" dirty="0">
                    <a:solidFill>
                      <a:srgbClr val="C00000"/>
                    </a:solidFill>
                    <a:latin typeface="Arial" charset="0"/>
                    <a:cs typeface="Arial" charset="0"/>
                  </a:rPr>
                  <a:t>-</a:t>
                </a:r>
              </a:p>
            </p:txBody>
          </p:sp>
        </p:grpSp>
        <p:cxnSp>
          <p:nvCxnSpPr>
            <p:cNvPr id="57" name="Straight Arrow Connector 56">
              <a:extLst>
                <a:ext uri="{FF2B5EF4-FFF2-40B4-BE49-F238E27FC236}">
                  <a16:creationId xmlns:a16="http://schemas.microsoft.com/office/drawing/2014/main" id="{D8B9612A-2D92-F647-989B-3FD2B6A73367}"/>
                </a:ext>
              </a:extLst>
            </p:cNvPr>
            <p:cNvCxnSpPr>
              <a:cxnSpLocks/>
            </p:cNvCxnSpPr>
            <p:nvPr/>
          </p:nvCxnSpPr>
          <p:spPr>
            <a:xfrm flipV="1">
              <a:off x="3430736" y="3458819"/>
              <a:ext cx="1577" cy="6350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309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Public key Certification Authorities (CA)</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66</a:t>
            </a:fld>
            <a:endParaRPr lang="en-US" dirty="0"/>
          </a:p>
        </p:txBody>
      </p:sp>
      <p:pic>
        <p:nvPicPr>
          <p:cNvPr id="62" name="Picture 4" descr="j0175664[1]">
            <a:extLst>
              <a:ext uri="{FF2B5EF4-FFF2-40B4-BE49-F238E27FC236}">
                <a16:creationId xmlns:a16="http://schemas.microsoft.com/office/drawing/2014/main" id="{86204907-90B2-284B-BA6F-A051EB0C0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312410" y="4380535"/>
            <a:ext cx="908948" cy="744538"/>
          </a:xfrm>
          <a:prstGeom prst="rect">
            <a:avLst/>
          </a:prstGeom>
          <a:noFill/>
        </p:spPr>
      </p:pic>
      <p:sp>
        <p:nvSpPr>
          <p:cNvPr id="63" name="Text Box 5">
            <a:extLst>
              <a:ext uri="{FF2B5EF4-FFF2-40B4-BE49-F238E27FC236}">
                <a16:creationId xmlns:a16="http://schemas.microsoft.com/office/drawing/2014/main" id="{BF16691C-9BDB-1D4F-AA2F-7065045EC2AB}"/>
              </a:ext>
            </a:extLst>
          </p:cNvPr>
          <p:cNvSpPr txBox="1">
            <a:spLocks noChangeArrowheads="1"/>
          </p:cNvSpPr>
          <p:nvPr/>
        </p:nvSpPr>
        <p:spPr bwMode="auto">
          <a:xfrm>
            <a:off x="8629926" y="3334578"/>
            <a:ext cx="960438" cy="8371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nSpc>
                <a:spcPct val="80000"/>
              </a:lnSpc>
            </a:pPr>
            <a:r>
              <a:rPr lang="en-US" dirty="0">
                <a:latin typeface="+mn-lt"/>
                <a:cs typeface="Arial" charset="0"/>
              </a:rPr>
              <a:t>Bob</a:t>
            </a:r>
            <a:r>
              <a:rPr lang="en-US" altLang="ja-JP" dirty="0">
                <a:latin typeface="+mn-lt"/>
                <a:cs typeface="Arial" charset="0"/>
              </a:rPr>
              <a:t>’s </a:t>
            </a:r>
          </a:p>
          <a:p>
            <a:pPr>
              <a:lnSpc>
                <a:spcPct val="80000"/>
              </a:lnSpc>
            </a:pPr>
            <a:r>
              <a:rPr lang="en-US" dirty="0">
                <a:latin typeface="+mn-lt"/>
                <a:cs typeface="Arial" charset="0"/>
              </a:rPr>
              <a:t>public</a:t>
            </a:r>
          </a:p>
          <a:p>
            <a:pPr>
              <a:lnSpc>
                <a:spcPct val="80000"/>
              </a:lnSpc>
            </a:pPr>
            <a:r>
              <a:rPr lang="en-US" dirty="0">
                <a:latin typeface="+mn-lt"/>
                <a:cs typeface="Arial" charset="0"/>
              </a:rPr>
              <a:t>key </a:t>
            </a:r>
          </a:p>
        </p:txBody>
      </p:sp>
      <p:pic>
        <p:nvPicPr>
          <p:cNvPr id="64" name="Picture 6" descr="BS00768_[1]">
            <a:extLst>
              <a:ext uri="{FF2B5EF4-FFF2-40B4-BE49-F238E27FC236}">
                <a16:creationId xmlns:a16="http://schemas.microsoft.com/office/drawing/2014/main" id="{8280B673-28A1-4F46-858C-8C7273B4D6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8156851" y="3393730"/>
            <a:ext cx="458788" cy="2365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5" name="Group 7">
            <a:extLst>
              <a:ext uri="{FF2B5EF4-FFF2-40B4-BE49-F238E27FC236}">
                <a16:creationId xmlns:a16="http://schemas.microsoft.com/office/drawing/2014/main" id="{47A82B01-B7E1-D846-8542-A99CD2AEA39E}"/>
              </a:ext>
            </a:extLst>
          </p:cNvPr>
          <p:cNvGrpSpPr>
            <a:grpSpLocks/>
          </p:cNvGrpSpPr>
          <p:nvPr/>
        </p:nvGrpSpPr>
        <p:grpSpPr bwMode="auto">
          <a:xfrm>
            <a:off x="8066364" y="3631855"/>
            <a:ext cx="528637" cy="604837"/>
            <a:chOff x="2994" y="2073"/>
            <a:chExt cx="333" cy="381"/>
          </a:xfrm>
        </p:grpSpPr>
        <p:grpSp>
          <p:nvGrpSpPr>
            <p:cNvPr id="66" name="Group 8">
              <a:extLst>
                <a:ext uri="{FF2B5EF4-FFF2-40B4-BE49-F238E27FC236}">
                  <a16:creationId xmlns:a16="http://schemas.microsoft.com/office/drawing/2014/main" id="{C2759B9C-729A-5343-BADB-7B154CCF89F4}"/>
                </a:ext>
              </a:extLst>
            </p:cNvPr>
            <p:cNvGrpSpPr>
              <a:grpSpLocks/>
            </p:cNvGrpSpPr>
            <p:nvPr/>
          </p:nvGrpSpPr>
          <p:grpSpPr bwMode="auto">
            <a:xfrm>
              <a:off x="2994" y="2144"/>
              <a:ext cx="333" cy="310"/>
              <a:chOff x="2994" y="2144"/>
              <a:chExt cx="333" cy="310"/>
            </a:xfrm>
          </p:grpSpPr>
          <p:sp>
            <p:nvSpPr>
              <p:cNvPr id="68" name="Text Box 9">
                <a:extLst>
                  <a:ext uri="{FF2B5EF4-FFF2-40B4-BE49-F238E27FC236}">
                    <a16:creationId xmlns:a16="http://schemas.microsoft.com/office/drawing/2014/main" id="{A77E39EC-DC13-404E-B464-ABE48C6D1B10}"/>
                  </a:ext>
                </a:extLst>
              </p:cNvPr>
              <p:cNvSpPr txBox="1">
                <a:spLocks noChangeArrowheads="1"/>
              </p:cNvSpPr>
              <p:nvPr/>
            </p:nvSpPr>
            <p:spPr bwMode="auto">
              <a:xfrm>
                <a:off x="2994" y="2144"/>
                <a:ext cx="269"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dirty="0">
                    <a:solidFill>
                      <a:srgbClr val="C00000"/>
                    </a:solidFill>
                    <a:latin typeface="Arial" charset="0"/>
                    <a:cs typeface="Arial" charset="0"/>
                  </a:rPr>
                  <a:t>K </a:t>
                </a:r>
              </a:p>
            </p:txBody>
          </p:sp>
          <p:sp>
            <p:nvSpPr>
              <p:cNvPr id="69" name="Text Box 10">
                <a:extLst>
                  <a:ext uri="{FF2B5EF4-FFF2-40B4-BE49-F238E27FC236}">
                    <a16:creationId xmlns:a16="http://schemas.microsoft.com/office/drawing/2014/main" id="{C5422436-A231-5644-8B83-73C0DDFE2D2A}"/>
                  </a:ext>
                </a:extLst>
              </p:cNvPr>
              <p:cNvSpPr txBox="1">
                <a:spLocks noChangeArrowheads="1"/>
              </p:cNvSpPr>
              <p:nvPr/>
            </p:nvSpPr>
            <p:spPr bwMode="auto">
              <a:xfrm>
                <a:off x="3125" y="2241"/>
                <a:ext cx="20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600" dirty="0">
                    <a:solidFill>
                      <a:srgbClr val="C00000"/>
                    </a:solidFill>
                    <a:latin typeface="Arial" charset="0"/>
                    <a:cs typeface="Arial" charset="0"/>
                  </a:rPr>
                  <a:t>B</a:t>
                </a:r>
              </a:p>
            </p:txBody>
          </p:sp>
        </p:grpSp>
        <p:sp>
          <p:nvSpPr>
            <p:cNvPr id="67" name="Text Box 11">
              <a:extLst>
                <a:ext uri="{FF2B5EF4-FFF2-40B4-BE49-F238E27FC236}">
                  <a16:creationId xmlns:a16="http://schemas.microsoft.com/office/drawing/2014/main" id="{C552F4B3-060D-5E41-AFB6-6B22FC0A29D0}"/>
                </a:ext>
              </a:extLst>
            </p:cNvPr>
            <p:cNvSpPr txBox="1">
              <a:spLocks noChangeArrowheads="1"/>
            </p:cNvSpPr>
            <p:nvPr/>
          </p:nvSpPr>
          <p:spPr bwMode="auto">
            <a:xfrm>
              <a:off x="3124" y="2073"/>
              <a:ext cx="19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600" dirty="0">
                  <a:solidFill>
                    <a:srgbClr val="C00000"/>
                  </a:solidFill>
                  <a:latin typeface="Arial" charset="0"/>
                  <a:cs typeface="Arial" charset="0"/>
                </a:rPr>
                <a:t>+</a:t>
              </a:r>
            </a:p>
          </p:txBody>
        </p:sp>
      </p:grpSp>
      <p:grpSp>
        <p:nvGrpSpPr>
          <p:cNvPr id="82" name="Group 24">
            <a:extLst>
              <a:ext uri="{FF2B5EF4-FFF2-40B4-BE49-F238E27FC236}">
                <a16:creationId xmlns:a16="http://schemas.microsoft.com/office/drawing/2014/main" id="{1723C1A2-8445-2D4C-A1AC-7941C67B6447}"/>
              </a:ext>
            </a:extLst>
          </p:cNvPr>
          <p:cNvGrpSpPr>
            <a:grpSpLocks/>
          </p:cNvGrpSpPr>
          <p:nvPr/>
        </p:nvGrpSpPr>
        <p:grpSpPr bwMode="auto">
          <a:xfrm>
            <a:off x="3029916" y="3212410"/>
            <a:ext cx="858838" cy="1158875"/>
            <a:chOff x="4446" y="2648"/>
            <a:chExt cx="541" cy="730"/>
          </a:xfrm>
        </p:grpSpPr>
        <p:pic>
          <p:nvPicPr>
            <p:cNvPr id="83" name="Picture 25" descr="SO00109_[1]">
              <a:extLst>
                <a:ext uri="{FF2B5EF4-FFF2-40B4-BE49-F238E27FC236}">
                  <a16:creationId xmlns:a16="http://schemas.microsoft.com/office/drawing/2014/main" id="{884E3D47-2931-0749-BC1C-167192A82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6" y="2648"/>
              <a:ext cx="541" cy="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4" name="Group 26">
              <a:extLst>
                <a:ext uri="{FF2B5EF4-FFF2-40B4-BE49-F238E27FC236}">
                  <a16:creationId xmlns:a16="http://schemas.microsoft.com/office/drawing/2014/main" id="{C26DAA83-3F07-2948-9CB4-F03941CB541A}"/>
                </a:ext>
              </a:extLst>
            </p:cNvPr>
            <p:cNvGrpSpPr>
              <a:grpSpLocks/>
            </p:cNvGrpSpPr>
            <p:nvPr/>
          </p:nvGrpSpPr>
          <p:grpSpPr bwMode="auto">
            <a:xfrm>
              <a:off x="4610" y="2766"/>
              <a:ext cx="309" cy="381"/>
              <a:chOff x="2994" y="2073"/>
              <a:chExt cx="309" cy="381"/>
            </a:xfrm>
          </p:grpSpPr>
          <p:grpSp>
            <p:nvGrpSpPr>
              <p:cNvPr id="86" name="Group 27">
                <a:extLst>
                  <a:ext uri="{FF2B5EF4-FFF2-40B4-BE49-F238E27FC236}">
                    <a16:creationId xmlns:a16="http://schemas.microsoft.com/office/drawing/2014/main" id="{3D9235A1-82B6-9A4D-B692-364CBCFC81DA}"/>
                  </a:ext>
                </a:extLst>
              </p:cNvPr>
              <p:cNvGrpSpPr>
                <a:grpSpLocks/>
              </p:cNvGrpSpPr>
              <p:nvPr/>
            </p:nvGrpSpPr>
            <p:grpSpPr bwMode="auto">
              <a:xfrm>
                <a:off x="2994" y="2144"/>
                <a:ext cx="309" cy="310"/>
                <a:chOff x="2994" y="2144"/>
                <a:chExt cx="309" cy="310"/>
              </a:xfrm>
            </p:grpSpPr>
            <p:sp>
              <p:nvSpPr>
                <p:cNvPr id="88" name="Text Box 28">
                  <a:extLst>
                    <a:ext uri="{FF2B5EF4-FFF2-40B4-BE49-F238E27FC236}">
                      <a16:creationId xmlns:a16="http://schemas.microsoft.com/office/drawing/2014/main" id="{26A0F4D4-6AF6-9E47-A61A-CF82F0B94738}"/>
                    </a:ext>
                  </a:extLst>
                </p:cNvPr>
                <p:cNvSpPr txBox="1">
                  <a:spLocks noChangeArrowheads="1"/>
                </p:cNvSpPr>
                <p:nvPr/>
              </p:nvSpPr>
              <p:spPr bwMode="auto">
                <a:xfrm>
                  <a:off x="2994" y="2144"/>
                  <a:ext cx="269" cy="25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dirty="0">
                      <a:solidFill>
                        <a:srgbClr val="FF0000"/>
                      </a:solidFill>
                      <a:latin typeface="Arial" charset="0"/>
                      <a:cs typeface="Arial" charset="0"/>
                    </a:rPr>
                    <a:t>K </a:t>
                  </a:r>
                </a:p>
              </p:txBody>
            </p:sp>
            <p:sp>
              <p:nvSpPr>
                <p:cNvPr id="89" name="Text Box 29">
                  <a:extLst>
                    <a:ext uri="{FF2B5EF4-FFF2-40B4-BE49-F238E27FC236}">
                      <a16:creationId xmlns:a16="http://schemas.microsoft.com/office/drawing/2014/main" id="{61B19EC3-D708-D648-BBA1-846CA65A0D48}"/>
                    </a:ext>
                  </a:extLst>
                </p:cNvPr>
                <p:cNvSpPr txBox="1">
                  <a:spLocks noChangeArrowheads="1"/>
                </p:cNvSpPr>
                <p:nvPr/>
              </p:nvSpPr>
              <p:spPr bwMode="auto">
                <a:xfrm>
                  <a:off x="3101" y="2241"/>
                  <a:ext cx="20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600" dirty="0">
                      <a:solidFill>
                        <a:srgbClr val="FF0000"/>
                      </a:solidFill>
                      <a:latin typeface="Arial" charset="0"/>
                      <a:cs typeface="Arial" charset="0"/>
                    </a:rPr>
                    <a:t>B</a:t>
                  </a:r>
                </a:p>
              </p:txBody>
            </p:sp>
          </p:grpSp>
          <p:sp>
            <p:nvSpPr>
              <p:cNvPr id="87" name="Text Box 30">
                <a:extLst>
                  <a:ext uri="{FF2B5EF4-FFF2-40B4-BE49-F238E27FC236}">
                    <a16:creationId xmlns:a16="http://schemas.microsoft.com/office/drawing/2014/main" id="{8115967C-E3FB-BE48-ABEF-FBE72FA5419F}"/>
                  </a:ext>
                </a:extLst>
              </p:cNvPr>
              <p:cNvSpPr txBox="1">
                <a:spLocks noChangeArrowheads="1"/>
              </p:cNvSpPr>
              <p:nvPr/>
            </p:nvSpPr>
            <p:spPr bwMode="auto">
              <a:xfrm>
                <a:off x="3106" y="2073"/>
                <a:ext cx="192" cy="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1600" dirty="0">
                    <a:solidFill>
                      <a:srgbClr val="FF0000"/>
                    </a:solidFill>
                    <a:latin typeface="Arial" charset="0"/>
                    <a:cs typeface="Arial" charset="0"/>
                  </a:rPr>
                  <a:t>+</a:t>
                </a:r>
              </a:p>
            </p:txBody>
          </p:sp>
        </p:grpSp>
        <p:pic>
          <p:nvPicPr>
            <p:cNvPr id="85" name="Picture 31" descr="BS00768_[1]">
              <a:extLst>
                <a:ext uri="{FF2B5EF4-FFF2-40B4-BE49-F238E27FC236}">
                  <a16:creationId xmlns:a16="http://schemas.microsoft.com/office/drawing/2014/main" id="{00CF9311-3C9B-3A4F-9436-75CF9002F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4640" y="3118"/>
              <a:ext cx="289" cy="1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0" name="Rectangle 3">
            <a:extLst>
              <a:ext uri="{FF2B5EF4-FFF2-40B4-BE49-F238E27FC236}">
                <a16:creationId xmlns:a16="http://schemas.microsoft.com/office/drawing/2014/main" id="{A9D3E564-4A02-0341-99A6-4CA77C4481EE}"/>
              </a:ext>
            </a:extLst>
          </p:cNvPr>
          <p:cNvSpPr txBox="1">
            <a:spLocks noChangeArrowheads="1"/>
          </p:cNvSpPr>
          <p:nvPr/>
        </p:nvSpPr>
        <p:spPr>
          <a:xfrm>
            <a:off x="809901" y="1325563"/>
            <a:ext cx="11196568" cy="1642924"/>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r>
              <a:rPr lang="en-US" sz="3200" dirty="0">
                <a:solidFill>
                  <a:schemeClr val="tx2"/>
                </a:solidFill>
              </a:rPr>
              <a:t>when Alice wants Bob</a:t>
            </a:r>
            <a:r>
              <a:rPr lang="en-US" altLang="ja-JP" sz="3200" dirty="0">
                <a:solidFill>
                  <a:schemeClr val="tx2"/>
                </a:solidFill>
              </a:rPr>
              <a:t>’s public key</a:t>
            </a:r>
            <a:r>
              <a:rPr lang="en-US" altLang="ja-JP" dirty="0">
                <a:solidFill>
                  <a:schemeClr val="tx2"/>
                </a:solidFill>
              </a:rPr>
              <a:t>:</a:t>
            </a:r>
          </a:p>
          <a:p>
            <a:pPr lvl="1"/>
            <a:r>
              <a:rPr lang="en-US" sz="2800" dirty="0">
                <a:solidFill>
                  <a:schemeClr val="tx2"/>
                </a:solidFill>
              </a:rPr>
              <a:t>gets Bob</a:t>
            </a:r>
            <a:r>
              <a:rPr lang="en-US" altLang="ja-JP" sz="2800" dirty="0">
                <a:solidFill>
                  <a:schemeClr val="tx2"/>
                </a:solidFill>
              </a:rPr>
              <a:t>’s certificate (Bob or elsewhere) </a:t>
            </a:r>
          </a:p>
          <a:p>
            <a:pPr lvl="1"/>
            <a:r>
              <a:rPr lang="en-US" sz="2800" dirty="0">
                <a:solidFill>
                  <a:schemeClr val="tx2"/>
                </a:solidFill>
              </a:rPr>
              <a:t>apply CA</a:t>
            </a:r>
            <a:r>
              <a:rPr lang="en-US" altLang="ja-JP" sz="2800" dirty="0">
                <a:solidFill>
                  <a:schemeClr val="tx2"/>
                </a:solidFill>
              </a:rPr>
              <a:t>’s public key to Bob</a:t>
            </a:r>
            <a:r>
              <a:rPr lang="ja-JP" altLang="en-US" sz="2800">
                <a:solidFill>
                  <a:schemeClr val="tx2"/>
                </a:solidFill>
              </a:rPr>
              <a:t>’</a:t>
            </a:r>
            <a:r>
              <a:rPr lang="en-US" altLang="ja-JP" sz="2800" dirty="0">
                <a:solidFill>
                  <a:schemeClr val="tx2"/>
                </a:solidFill>
              </a:rPr>
              <a:t>s certificate, get Bob’s public key</a:t>
            </a:r>
            <a:endParaRPr lang="en-US" sz="2800" dirty="0">
              <a:solidFill>
                <a:schemeClr val="tx2"/>
              </a:solidFill>
            </a:endParaRPr>
          </a:p>
        </p:txBody>
      </p:sp>
      <p:grpSp>
        <p:nvGrpSpPr>
          <p:cNvPr id="91" name="Group 90">
            <a:extLst>
              <a:ext uri="{FF2B5EF4-FFF2-40B4-BE49-F238E27FC236}">
                <a16:creationId xmlns:a16="http://schemas.microsoft.com/office/drawing/2014/main" id="{F18F6ED6-01A5-0E45-82CA-E5937DA040AC}"/>
              </a:ext>
            </a:extLst>
          </p:cNvPr>
          <p:cNvGrpSpPr/>
          <p:nvPr/>
        </p:nvGrpSpPr>
        <p:grpSpPr>
          <a:xfrm>
            <a:off x="5042250" y="4300884"/>
            <a:ext cx="1571020" cy="993773"/>
            <a:chOff x="1914734" y="3458819"/>
            <a:chExt cx="1571020" cy="993773"/>
          </a:xfrm>
        </p:grpSpPr>
        <p:sp>
          <p:nvSpPr>
            <p:cNvPr id="92" name="Text Box 16">
              <a:extLst>
                <a:ext uri="{FF2B5EF4-FFF2-40B4-BE49-F238E27FC236}">
                  <a16:creationId xmlns:a16="http://schemas.microsoft.com/office/drawing/2014/main" id="{623C5444-33AE-A745-BE15-55AD9A0EE115}"/>
                </a:ext>
              </a:extLst>
            </p:cNvPr>
            <p:cNvSpPr txBox="1">
              <a:spLocks noChangeArrowheads="1"/>
            </p:cNvSpPr>
            <p:nvPr/>
          </p:nvSpPr>
          <p:spPr bwMode="auto">
            <a:xfrm>
              <a:off x="1914734" y="3570839"/>
              <a:ext cx="960437" cy="837152"/>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r" eaLnBrk="0" fontAlgn="base" hangingPunct="0">
                <a:lnSpc>
                  <a:spcPct val="80000"/>
                </a:lnSpc>
                <a:spcBef>
                  <a:spcPct val="0"/>
                </a:spcBef>
                <a:spcAft>
                  <a:spcPct val="0"/>
                </a:spcAft>
                <a:defRPr/>
              </a:pPr>
              <a:r>
                <a:rPr lang="en-US" dirty="0">
                  <a:solidFill>
                    <a:srgbClr val="000000"/>
                  </a:solidFill>
                  <a:latin typeface="+mn-lt"/>
                  <a:cs typeface="Arial" charset="0"/>
                </a:rPr>
                <a:t>CA’s </a:t>
              </a:r>
            </a:p>
            <a:p>
              <a:pPr algn="r" eaLnBrk="0" fontAlgn="base" hangingPunct="0">
                <a:lnSpc>
                  <a:spcPct val="80000"/>
                </a:lnSpc>
                <a:spcBef>
                  <a:spcPct val="0"/>
                </a:spcBef>
                <a:spcAft>
                  <a:spcPct val="0"/>
                </a:spcAft>
                <a:defRPr/>
              </a:pPr>
              <a:r>
                <a:rPr lang="en-US" dirty="0">
                  <a:solidFill>
                    <a:srgbClr val="000000"/>
                  </a:solidFill>
                  <a:latin typeface="+mn-lt"/>
                  <a:cs typeface="Arial" charset="0"/>
                </a:rPr>
                <a:t>public</a:t>
              </a:r>
            </a:p>
            <a:p>
              <a:pPr algn="r" eaLnBrk="0" fontAlgn="base" hangingPunct="0">
                <a:lnSpc>
                  <a:spcPct val="80000"/>
                </a:lnSpc>
                <a:spcBef>
                  <a:spcPct val="0"/>
                </a:spcBef>
                <a:spcAft>
                  <a:spcPct val="0"/>
                </a:spcAft>
                <a:defRPr/>
              </a:pPr>
              <a:r>
                <a:rPr lang="en-US" dirty="0">
                  <a:solidFill>
                    <a:srgbClr val="000000"/>
                  </a:solidFill>
                  <a:latin typeface="+mn-lt"/>
                  <a:cs typeface="Arial" charset="0"/>
                </a:rPr>
                <a:t>key</a:t>
              </a:r>
              <a:r>
                <a:rPr lang="en-US" sz="1800" dirty="0">
                  <a:solidFill>
                    <a:srgbClr val="000000"/>
                  </a:solidFill>
                  <a:latin typeface="+mn-lt"/>
                  <a:cs typeface="Arial" charset="0"/>
                </a:rPr>
                <a:t> </a:t>
              </a:r>
            </a:p>
          </p:txBody>
        </p:sp>
        <p:pic>
          <p:nvPicPr>
            <p:cNvPr id="93" name="Picture 17" descr="BS00768_[1]">
              <a:extLst>
                <a:ext uri="{FF2B5EF4-FFF2-40B4-BE49-F238E27FC236}">
                  <a16:creationId xmlns:a16="http://schemas.microsoft.com/office/drawing/2014/main" id="{D7837F94-C73E-4F4B-9E5D-BA3F3F58A1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flipV="1">
              <a:off x="2879381" y="3638551"/>
              <a:ext cx="458787" cy="236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4" name="Group 18">
              <a:extLst>
                <a:ext uri="{FF2B5EF4-FFF2-40B4-BE49-F238E27FC236}">
                  <a16:creationId xmlns:a16="http://schemas.microsoft.com/office/drawing/2014/main" id="{74911AEB-DF5A-1C40-B94B-9013E3477B1F}"/>
                </a:ext>
              </a:extLst>
            </p:cNvPr>
            <p:cNvGrpSpPr>
              <a:grpSpLocks/>
            </p:cNvGrpSpPr>
            <p:nvPr/>
          </p:nvGrpSpPr>
          <p:grpSpPr bwMode="auto">
            <a:xfrm>
              <a:off x="2753914" y="3765205"/>
              <a:ext cx="731840" cy="687387"/>
              <a:chOff x="2979" y="2073"/>
              <a:chExt cx="461" cy="433"/>
            </a:xfrm>
          </p:grpSpPr>
          <p:grpSp>
            <p:nvGrpSpPr>
              <p:cNvPr id="96" name="Group 19">
                <a:extLst>
                  <a:ext uri="{FF2B5EF4-FFF2-40B4-BE49-F238E27FC236}">
                    <a16:creationId xmlns:a16="http://schemas.microsoft.com/office/drawing/2014/main" id="{4CA1F0FD-4828-2144-A75D-FDE3A8678777}"/>
                  </a:ext>
                </a:extLst>
              </p:cNvPr>
              <p:cNvGrpSpPr>
                <a:grpSpLocks/>
              </p:cNvGrpSpPr>
              <p:nvPr/>
            </p:nvGrpSpPr>
            <p:grpSpPr bwMode="auto">
              <a:xfrm>
                <a:off x="2979" y="2144"/>
                <a:ext cx="461" cy="362"/>
                <a:chOff x="2979" y="2144"/>
                <a:chExt cx="461" cy="362"/>
              </a:xfrm>
            </p:grpSpPr>
            <p:sp>
              <p:nvSpPr>
                <p:cNvPr id="98" name="Text Box 20">
                  <a:extLst>
                    <a:ext uri="{FF2B5EF4-FFF2-40B4-BE49-F238E27FC236}">
                      <a16:creationId xmlns:a16="http://schemas.microsoft.com/office/drawing/2014/main" id="{B3D79FB7-1C2B-C94B-B437-7A8ECA448205}"/>
                    </a:ext>
                  </a:extLst>
                </p:cNvPr>
                <p:cNvSpPr txBox="1">
                  <a:spLocks noChangeArrowheads="1"/>
                </p:cNvSpPr>
                <p:nvPr/>
              </p:nvSpPr>
              <p:spPr bwMode="auto">
                <a:xfrm>
                  <a:off x="2979" y="2144"/>
                  <a:ext cx="299" cy="291"/>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2400" dirty="0">
                      <a:solidFill>
                        <a:srgbClr val="C00000"/>
                      </a:solidFill>
                      <a:latin typeface="Arial" charset="0"/>
                      <a:cs typeface="Arial" charset="0"/>
                    </a:rPr>
                    <a:t>K </a:t>
                  </a:r>
                </a:p>
              </p:txBody>
            </p:sp>
            <p:sp>
              <p:nvSpPr>
                <p:cNvPr id="99" name="Text Box 21">
                  <a:extLst>
                    <a:ext uri="{FF2B5EF4-FFF2-40B4-BE49-F238E27FC236}">
                      <a16:creationId xmlns:a16="http://schemas.microsoft.com/office/drawing/2014/main" id="{E3966B90-5436-A04E-8C64-3707CB2188F6}"/>
                    </a:ext>
                  </a:extLst>
                </p:cNvPr>
                <p:cNvSpPr txBox="1">
                  <a:spLocks noChangeArrowheads="1"/>
                </p:cNvSpPr>
                <p:nvPr/>
              </p:nvSpPr>
              <p:spPr bwMode="auto">
                <a:xfrm>
                  <a:off x="3122" y="2273"/>
                  <a:ext cx="318"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800" dirty="0">
                      <a:solidFill>
                        <a:srgbClr val="C00000"/>
                      </a:solidFill>
                      <a:latin typeface="Arial" charset="0"/>
                      <a:cs typeface="Arial" charset="0"/>
                    </a:rPr>
                    <a:t>CA</a:t>
                  </a:r>
                </a:p>
              </p:txBody>
            </p:sp>
          </p:grpSp>
          <p:sp>
            <p:nvSpPr>
              <p:cNvPr id="97" name="Text Box 22">
                <a:extLst>
                  <a:ext uri="{FF2B5EF4-FFF2-40B4-BE49-F238E27FC236}">
                    <a16:creationId xmlns:a16="http://schemas.microsoft.com/office/drawing/2014/main" id="{97AFB871-1EC4-CD44-A23A-77B64503900F}"/>
                  </a:ext>
                </a:extLst>
              </p:cNvPr>
              <p:cNvSpPr txBox="1">
                <a:spLocks noChangeArrowheads="1"/>
              </p:cNvSpPr>
              <p:nvPr/>
            </p:nvSpPr>
            <p:spPr bwMode="auto">
              <a:xfrm>
                <a:off x="3101" y="2073"/>
                <a:ext cx="201" cy="233"/>
              </a:xfrm>
              <a:prstGeom prst="rect">
                <a:avLst/>
              </a:prstGeom>
              <a:noFill/>
              <a:ln>
                <a:noFill/>
              </a:ln>
              <a:effectLst/>
              <a:extLst>
                <a:ext uri="{909E8E84-426E-40dd-AFC4-6F175D3DCCD1}">
                  <a14:hiddenFill xmlns:a14="http://schemas.microsoft.com/office/drawing/2010/main" xmlns="">
                    <a:solidFill>
                      <a:schemeClr val="bg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1800" dirty="0">
                    <a:solidFill>
                      <a:srgbClr val="C00000"/>
                    </a:solidFill>
                    <a:latin typeface="Arial" charset="0"/>
                    <a:cs typeface="Arial" charset="0"/>
                  </a:rPr>
                  <a:t>+</a:t>
                </a:r>
              </a:p>
            </p:txBody>
          </p:sp>
        </p:grpSp>
        <p:cxnSp>
          <p:nvCxnSpPr>
            <p:cNvPr id="95" name="Straight Arrow Connector 94">
              <a:extLst>
                <a:ext uri="{FF2B5EF4-FFF2-40B4-BE49-F238E27FC236}">
                  <a16:creationId xmlns:a16="http://schemas.microsoft.com/office/drawing/2014/main" id="{75A1564F-7EB2-0A4C-BE2B-C0FE1A5F909F}"/>
                </a:ext>
              </a:extLst>
            </p:cNvPr>
            <p:cNvCxnSpPr>
              <a:cxnSpLocks/>
            </p:cNvCxnSpPr>
            <p:nvPr/>
          </p:nvCxnSpPr>
          <p:spPr>
            <a:xfrm flipV="1">
              <a:off x="3430736" y="3458819"/>
              <a:ext cx="1577" cy="6350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61BF86D7-C3B3-2847-ACEE-C8C1FEB25E60}"/>
              </a:ext>
            </a:extLst>
          </p:cNvPr>
          <p:cNvGrpSpPr/>
          <p:nvPr/>
        </p:nvGrpSpPr>
        <p:grpSpPr>
          <a:xfrm>
            <a:off x="5521879" y="3212132"/>
            <a:ext cx="1196163" cy="955675"/>
            <a:chOff x="4296054" y="3224833"/>
            <a:chExt cx="1196163" cy="955675"/>
          </a:xfrm>
        </p:grpSpPr>
        <p:sp>
          <p:nvSpPr>
            <p:cNvPr id="101" name="Rectangle 14">
              <a:extLst>
                <a:ext uri="{FF2B5EF4-FFF2-40B4-BE49-F238E27FC236}">
                  <a16:creationId xmlns:a16="http://schemas.microsoft.com/office/drawing/2014/main" id="{73BE9E8D-6C46-A342-B10D-C6ECD8AED7BD}"/>
                </a:ext>
              </a:extLst>
            </p:cNvPr>
            <p:cNvSpPr>
              <a:spLocks noChangeArrowheads="1"/>
            </p:cNvSpPr>
            <p:nvPr/>
          </p:nvSpPr>
          <p:spPr bwMode="auto">
            <a:xfrm>
              <a:off x="4296054" y="3224833"/>
              <a:ext cx="1192213" cy="955675"/>
            </a:xfrm>
            <a:prstGeom prst="rect">
              <a:avLst/>
            </a:prstGeom>
            <a:solidFill>
              <a:srgbClr val="0012A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02" name="Text Box 15">
              <a:extLst>
                <a:ext uri="{FF2B5EF4-FFF2-40B4-BE49-F238E27FC236}">
                  <a16:creationId xmlns:a16="http://schemas.microsoft.com/office/drawing/2014/main" id="{669CFD21-9EEE-4149-A26A-FB28FA2D2158}"/>
                </a:ext>
              </a:extLst>
            </p:cNvPr>
            <p:cNvSpPr txBox="1">
              <a:spLocks noChangeArrowheads="1"/>
            </p:cNvSpPr>
            <p:nvPr/>
          </p:nvSpPr>
          <p:spPr bwMode="auto">
            <a:xfrm>
              <a:off x="4329719" y="3295856"/>
              <a:ext cx="1162498" cy="837152"/>
            </a:xfrm>
            <a:prstGeom prst="rect">
              <a:avLst/>
            </a:prstGeom>
            <a:no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000">
                  <a:solidFill>
                    <a:schemeClr val="tx1"/>
                  </a:solidFill>
                  <a:latin typeface="Comic Sans MS" charset="0"/>
                  <a:ea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digital</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signature</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b="0" i="0" u="none" strike="noStrike" kern="0" cap="none" spc="0" normalizeH="0" baseline="0" noProof="0" dirty="0">
                  <a:ln>
                    <a:noFill/>
                  </a:ln>
                  <a:solidFill>
                    <a:srgbClr val="FFFFFF"/>
                  </a:solidFill>
                  <a:effectLst/>
                  <a:uLnTx/>
                  <a:uFillTx/>
                  <a:latin typeface="+mn-lt"/>
                  <a:ea typeface="ＭＳ Ｐゴシック" charset="0"/>
                  <a:cs typeface="Arial" charset="0"/>
                </a:rPr>
                <a:t>(decrypt)</a:t>
              </a:r>
            </a:p>
          </p:txBody>
        </p:sp>
      </p:grpSp>
      <p:cxnSp>
        <p:nvCxnSpPr>
          <p:cNvPr id="4" name="Straight Arrow Connector 3">
            <a:extLst>
              <a:ext uri="{FF2B5EF4-FFF2-40B4-BE49-F238E27FC236}">
                <a16:creationId xmlns:a16="http://schemas.microsoft.com/office/drawing/2014/main" id="{00504F19-7FCB-A149-8908-2F307F1C15D6}"/>
              </a:ext>
            </a:extLst>
          </p:cNvPr>
          <p:cNvCxnSpPr/>
          <p:nvPr/>
        </p:nvCxnSpPr>
        <p:spPr>
          <a:xfrm>
            <a:off x="3949148" y="3697357"/>
            <a:ext cx="14974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C339D3AD-1952-B248-B66E-C59F9B8324E8}"/>
              </a:ext>
            </a:extLst>
          </p:cNvPr>
          <p:cNvCxnSpPr/>
          <p:nvPr/>
        </p:nvCxnSpPr>
        <p:spPr>
          <a:xfrm>
            <a:off x="6778487" y="3690731"/>
            <a:ext cx="14974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67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931678" y="1505140"/>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buClr>
                <a:schemeClr val="bg1">
                  <a:lumMod val="75000"/>
                </a:schemeClr>
              </a:buClr>
            </a:pPr>
            <a:r>
              <a:rPr lang="en-US" dirty="0">
                <a:solidFill>
                  <a:schemeClr val="bg1">
                    <a:lumMod val="75000"/>
                  </a:schemeClr>
                </a:solidFill>
              </a:rPr>
              <a:t>What is network security?</a:t>
            </a:r>
          </a:p>
          <a:p>
            <a:pPr indent="-287338">
              <a:buClr>
                <a:schemeClr val="bg1">
                  <a:lumMod val="75000"/>
                </a:schemeClr>
              </a:buClr>
            </a:pPr>
            <a:r>
              <a:rPr lang="en-US" dirty="0">
                <a:solidFill>
                  <a:schemeClr val="bg1">
                    <a:lumMod val="75000"/>
                  </a:schemeClr>
                </a:solidFill>
              </a:rPr>
              <a:t>Principles of cryptography</a:t>
            </a:r>
          </a:p>
          <a:p>
            <a:pPr indent="-287338">
              <a:buClr>
                <a:schemeClr val="bg1">
                  <a:lumMod val="75000"/>
                </a:schemeClr>
              </a:buClr>
            </a:pPr>
            <a:r>
              <a:rPr lang="en-US" dirty="0">
                <a:solidFill>
                  <a:schemeClr val="bg1">
                    <a:lumMod val="75000"/>
                  </a:schemeClr>
                </a:solidFill>
              </a:rPr>
              <a:t>Authentication, </a:t>
            </a:r>
            <a:r>
              <a:rPr lang="en-US" sz="3200" dirty="0">
                <a:solidFill>
                  <a:schemeClr val="bg1">
                    <a:lumMod val="75000"/>
                  </a:schemeClr>
                </a:solidFill>
              </a:rPr>
              <a:t>message integrity</a:t>
            </a:r>
            <a:endParaRPr lang="en-US" dirty="0">
              <a:solidFill>
                <a:schemeClr val="bg1">
                  <a:lumMod val="75000"/>
                </a:schemeClr>
              </a:solidFill>
            </a:endParaRPr>
          </a:p>
          <a:p>
            <a:pPr indent="-287338">
              <a:buClr>
                <a:srgbClr val="0012A0"/>
              </a:buClr>
            </a:pPr>
            <a:r>
              <a:rPr lang="en-US" sz="3600" dirty="0"/>
              <a:t>Securing e-mail</a:t>
            </a:r>
          </a:p>
          <a:p>
            <a:pPr indent="-287338">
              <a:buClr>
                <a:schemeClr val="bg1">
                  <a:lumMod val="75000"/>
                </a:schemeClr>
              </a:buClr>
            </a:pPr>
            <a:r>
              <a:rPr lang="en-US" dirty="0">
                <a:solidFill>
                  <a:schemeClr val="bg1">
                    <a:lumMod val="75000"/>
                  </a:schemeClr>
                </a:solidFill>
              </a:rPr>
              <a:t>Securing TCP connections: TLS</a:t>
            </a:r>
          </a:p>
          <a:p>
            <a:pPr indent="-287338">
              <a:buClr>
                <a:schemeClr val="bg1">
                  <a:lumMod val="75000"/>
                </a:schemeClr>
              </a:buClr>
            </a:pPr>
            <a:r>
              <a:rPr lang="en-US" dirty="0">
                <a:solidFill>
                  <a:schemeClr val="bg1">
                    <a:lumMod val="75000"/>
                  </a:schemeClr>
                </a:solidFill>
              </a:rPr>
              <a:t>Network layer security: IPsec</a:t>
            </a:r>
          </a:p>
          <a:p>
            <a:pPr indent="-287338">
              <a:buClr>
                <a:schemeClr val="bg1">
                  <a:lumMod val="75000"/>
                </a:schemeClr>
              </a:buClr>
            </a:pPr>
            <a:r>
              <a:rPr lang="en-US" dirty="0">
                <a:solidFill>
                  <a:schemeClr val="bg1">
                    <a:lumMod val="75000"/>
                  </a:schemeClr>
                </a:solidFill>
              </a:rPr>
              <a:t>Security in wireless and mobile networks</a:t>
            </a:r>
          </a:p>
          <a:p>
            <a:pPr indent="-287338">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67</a:t>
            </a:fld>
            <a:endParaRPr lang="en-US" dirty="0"/>
          </a:p>
        </p:txBody>
      </p:sp>
    </p:spTree>
    <p:extLst>
      <p:ext uri="{BB962C8B-B14F-4D97-AF65-F5344CB8AC3E}">
        <p14:creationId xmlns:p14="http://schemas.microsoft.com/office/powerpoint/2010/main" val="251522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1" name="Straight Arrow Connector 290">
            <a:extLst>
              <a:ext uri="{FF2B5EF4-FFF2-40B4-BE49-F238E27FC236}">
                <a16:creationId xmlns:a16="http://schemas.microsoft.com/office/drawing/2014/main" id="{FF664698-2E27-2E4F-852C-7F80EA1D4B1F}"/>
              </a:ext>
            </a:extLst>
          </p:cNvPr>
          <p:cNvCxnSpPr/>
          <p:nvPr/>
        </p:nvCxnSpPr>
        <p:spPr>
          <a:xfrm>
            <a:off x="7079973" y="3187148"/>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0ACC18-AD01-564E-BB8B-8855CF57E420}"/>
              </a:ext>
            </a:extLst>
          </p:cNvPr>
          <p:cNvCxnSpPr/>
          <p:nvPr/>
        </p:nvCxnSpPr>
        <p:spPr>
          <a:xfrm>
            <a:off x="4651513" y="3200400"/>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b="0" dirty="0">
                <a:latin typeface="+mn-lt"/>
              </a:rPr>
              <a:t>Secure e-mail: confidentiality </a:t>
            </a: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68</a:t>
            </a:fld>
            <a:endParaRPr lang="en-US" dirty="0"/>
          </a:p>
        </p:txBody>
      </p:sp>
      <p:sp>
        <p:nvSpPr>
          <p:cNvPr id="216" name="Text Box 4">
            <a:extLst>
              <a:ext uri="{FF2B5EF4-FFF2-40B4-BE49-F238E27FC236}">
                <a16:creationId xmlns:a16="http://schemas.microsoft.com/office/drawing/2014/main" id="{C0184D23-BADA-4B4B-BE0B-C3C7FA375CDE}"/>
              </a:ext>
            </a:extLst>
          </p:cNvPr>
          <p:cNvSpPr txBox="1">
            <a:spLocks noChangeArrowheads="1"/>
          </p:cNvSpPr>
          <p:nvPr/>
        </p:nvSpPr>
        <p:spPr bwMode="auto">
          <a:xfrm>
            <a:off x="830677" y="1195663"/>
            <a:ext cx="756931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buClr>
                <a:srgbClr val="000099"/>
              </a:buClr>
              <a:buSzPct val="75000"/>
            </a:pPr>
            <a:r>
              <a:rPr lang="en-US" sz="2800" dirty="0">
                <a:solidFill>
                  <a:srgbClr val="000000"/>
                </a:solidFill>
                <a:latin typeface="+mn-lt"/>
              </a:rPr>
              <a:t> Alice wants to send </a:t>
            </a:r>
            <a:r>
              <a:rPr lang="en-US" sz="2800" i="1" dirty="0">
                <a:solidFill>
                  <a:srgbClr val="0012A0"/>
                </a:solidFill>
                <a:latin typeface="+mn-lt"/>
              </a:rPr>
              <a:t>confidential</a:t>
            </a:r>
            <a:r>
              <a:rPr lang="en-US" sz="2800" dirty="0">
                <a:solidFill>
                  <a:srgbClr val="000000"/>
                </a:solidFill>
                <a:latin typeface="+mn-lt"/>
              </a:rPr>
              <a:t> e-mail, m, to Bob.</a:t>
            </a:r>
          </a:p>
        </p:txBody>
      </p:sp>
      <p:sp>
        <p:nvSpPr>
          <p:cNvPr id="218" name="Freeform 6">
            <a:extLst>
              <a:ext uri="{FF2B5EF4-FFF2-40B4-BE49-F238E27FC236}">
                <a16:creationId xmlns:a16="http://schemas.microsoft.com/office/drawing/2014/main" id="{6CD555F4-CA4B-074A-8785-8FAD92888E75}"/>
              </a:ext>
            </a:extLst>
          </p:cNvPr>
          <p:cNvSpPr>
            <a:spLocks/>
          </p:cNvSpPr>
          <p:nvPr/>
        </p:nvSpPr>
        <p:spPr bwMode="auto">
          <a:xfrm>
            <a:off x="5606568" y="2924035"/>
            <a:ext cx="1335088" cy="782638"/>
          </a:xfrm>
          <a:custGeom>
            <a:avLst/>
            <a:gdLst>
              <a:gd name="T0" fmla="*/ 0 w 2135"/>
              <a:gd name="T1" fmla="*/ 0 h 1662"/>
              <a:gd name="T2" fmla="*/ 0 w 2135"/>
              <a:gd name="T3" fmla="*/ 0 h 1662"/>
              <a:gd name="T4" fmla="*/ 2 w 2135"/>
              <a:gd name="T5" fmla="*/ 0 h 1662"/>
              <a:gd name="T6" fmla="*/ 4 w 2135"/>
              <a:gd name="T7" fmla="*/ 0 h 1662"/>
              <a:gd name="T8" fmla="*/ 7 w 2135"/>
              <a:gd name="T9" fmla="*/ 0 h 1662"/>
              <a:gd name="T10" fmla="*/ 7 w 2135"/>
              <a:gd name="T11" fmla="*/ 1 h 1662"/>
              <a:gd name="T12" fmla="*/ 6 w 2135"/>
              <a:gd name="T13" fmla="*/ 1 h 1662"/>
              <a:gd name="T14" fmla="*/ 3 w 2135"/>
              <a:gd name="T15" fmla="*/ 1 h 1662"/>
              <a:gd name="T16" fmla="*/ 2 w 2135"/>
              <a:gd name="T17" fmla="*/ 1 h 1662"/>
              <a:gd name="T18" fmla="*/ 1 w 2135"/>
              <a:gd name="T19" fmla="*/ 1 h 1662"/>
              <a:gd name="T20" fmla="*/ 0 w 2135"/>
              <a:gd name="T21" fmla="*/ 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9" name="Line 7">
            <a:extLst>
              <a:ext uri="{FF2B5EF4-FFF2-40B4-BE49-F238E27FC236}">
                <a16:creationId xmlns:a16="http://schemas.microsoft.com/office/drawing/2014/main" id="{A6AEB2B1-BA60-FD48-A28E-555D520C1CC7}"/>
              </a:ext>
            </a:extLst>
          </p:cNvPr>
          <p:cNvSpPr>
            <a:spLocks noChangeShapeType="1"/>
          </p:cNvSpPr>
          <p:nvPr/>
        </p:nvSpPr>
        <p:spPr bwMode="auto">
          <a:xfrm>
            <a:off x="2332524" y="2595423"/>
            <a:ext cx="506413"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pic>
        <p:nvPicPr>
          <p:cNvPr id="220" name="Picture 8" descr="BS00768_[1]">
            <a:extLst>
              <a:ext uri="{FF2B5EF4-FFF2-40B4-BE49-F238E27FC236}">
                <a16:creationId xmlns:a16="http://schemas.microsoft.com/office/drawing/2014/main" id="{E26E87B5-C443-844F-93F0-B1F64DA8F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256449" y="1861998"/>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2" name="Group 10">
            <a:extLst>
              <a:ext uri="{FF2B5EF4-FFF2-40B4-BE49-F238E27FC236}">
                <a16:creationId xmlns:a16="http://schemas.microsoft.com/office/drawing/2014/main" id="{B3338351-7863-584E-A2BF-3E9752B05348}"/>
              </a:ext>
            </a:extLst>
          </p:cNvPr>
          <p:cNvGrpSpPr>
            <a:grpSpLocks/>
          </p:cNvGrpSpPr>
          <p:nvPr/>
        </p:nvGrpSpPr>
        <p:grpSpPr bwMode="auto">
          <a:xfrm>
            <a:off x="2829412" y="2122348"/>
            <a:ext cx="754063" cy="727075"/>
            <a:chOff x="1645" y="264"/>
            <a:chExt cx="475" cy="458"/>
          </a:xfrm>
        </p:grpSpPr>
        <p:sp>
          <p:nvSpPr>
            <p:cNvPr id="281" name="Rectangle 11">
              <a:extLst>
                <a:ext uri="{FF2B5EF4-FFF2-40B4-BE49-F238E27FC236}">
                  <a16:creationId xmlns:a16="http://schemas.microsoft.com/office/drawing/2014/main" id="{5B6EC3BE-FAC9-554A-8157-9ABE0F93425A}"/>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82" name="Text Box 12">
              <a:extLst>
                <a:ext uri="{FF2B5EF4-FFF2-40B4-BE49-F238E27FC236}">
                  <a16:creationId xmlns:a16="http://schemas.microsoft.com/office/drawing/2014/main" id="{08D9BCA8-2B3D-644E-8E42-71412F3C1D76}"/>
                </a:ext>
              </a:extLst>
            </p:cNvPr>
            <p:cNvSpPr txBox="1">
              <a:spLocks noChangeArrowheads="1"/>
            </p:cNvSpPr>
            <p:nvPr/>
          </p:nvSpPr>
          <p:spPr bwMode="auto">
            <a:xfrm>
              <a:off x="1654" y="456"/>
              <a:ext cx="42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83" name="Text Box 13">
              <a:extLst>
                <a:ext uri="{FF2B5EF4-FFF2-40B4-BE49-F238E27FC236}">
                  <a16:creationId xmlns:a16="http://schemas.microsoft.com/office/drawing/2014/main" id="{2AD3B9EF-EE74-CF4E-8FB2-62F534311F1D}"/>
                </a:ext>
              </a:extLst>
            </p:cNvPr>
            <p:cNvSpPr txBox="1">
              <a:spLocks noChangeArrowheads="1"/>
            </p:cNvSpPr>
            <p:nvPr/>
          </p:nvSpPr>
          <p:spPr bwMode="auto">
            <a:xfrm>
              <a:off x="1844" y="264"/>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grpSp>
        <p:nvGrpSpPr>
          <p:cNvPr id="223" name="Group 14">
            <a:extLst>
              <a:ext uri="{FF2B5EF4-FFF2-40B4-BE49-F238E27FC236}">
                <a16:creationId xmlns:a16="http://schemas.microsoft.com/office/drawing/2014/main" id="{1B74ED03-2B4C-8949-BE82-3D83179789FB}"/>
              </a:ext>
            </a:extLst>
          </p:cNvPr>
          <p:cNvGrpSpPr>
            <a:grpSpLocks/>
          </p:cNvGrpSpPr>
          <p:nvPr/>
        </p:nvGrpSpPr>
        <p:grpSpPr bwMode="auto">
          <a:xfrm>
            <a:off x="2853224" y="3360598"/>
            <a:ext cx="754063" cy="708025"/>
            <a:chOff x="2144" y="3246"/>
            <a:chExt cx="475" cy="446"/>
          </a:xfrm>
        </p:grpSpPr>
        <p:sp>
          <p:nvSpPr>
            <p:cNvPr id="277" name="Rectangle 15">
              <a:extLst>
                <a:ext uri="{FF2B5EF4-FFF2-40B4-BE49-F238E27FC236}">
                  <a16:creationId xmlns:a16="http://schemas.microsoft.com/office/drawing/2014/main" id="{72B4BC9C-E5D4-E241-AAB2-5BB4EBE05A7D}"/>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78" name="Text Box 16">
              <a:extLst>
                <a:ext uri="{FF2B5EF4-FFF2-40B4-BE49-F238E27FC236}">
                  <a16:creationId xmlns:a16="http://schemas.microsoft.com/office/drawing/2014/main" id="{574C01F9-512F-C94E-8E54-5BD0FB118E62}"/>
                </a:ext>
              </a:extLst>
            </p:cNvPr>
            <p:cNvSpPr txBox="1">
              <a:spLocks noChangeArrowheads="1"/>
            </p:cNvSpPr>
            <p:nvPr/>
          </p:nvSpPr>
          <p:spPr bwMode="auto">
            <a:xfrm>
              <a:off x="2148" y="3432"/>
              <a:ext cx="43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79" name="Text Box 17">
              <a:extLst>
                <a:ext uri="{FF2B5EF4-FFF2-40B4-BE49-F238E27FC236}">
                  <a16:creationId xmlns:a16="http://schemas.microsoft.com/office/drawing/2014/main" id="{1B0822E5-C511-4643-AF89-4C837BEC0DFB}"/>
                </a:ext>
              </a:extLst>
            </p:cNvPr>
            <p:cNvSpPr txBox="1">
              <a:spLocks noChangeArrowheads="1"/>
            </p:cNvSpPr>
            <p:nvPr/>
          </p:nvSpPr>
          <p:spPr bwMode="auto">
            <a:xfrm>
              <a:off x="2340" y="3246"/>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280" name="Text Box 18">
              <a:extLst>
                <a:ext uri="{FF2B5EF4-FFF2-40B4-BE49-F238E27FC236}">
                  <a16:creationId xmlns:a16="http://schemas.microsoft.com/office/drawing/2014/main" id="{A7118F23-0F93-2A4A-9DA6-D9A6B47705EC}"/>
                </a:ext>
              </a:extLst>
            </p:cNvPr>
            <p:cNvSpPr txBox="1">
              <a:spLocks noChangeArrowheads="1"/>
            </p:cNvSpPr>
            <p:nvPr/>
          </p:nvSpPr>
          <p:spPr bwMode="auto">
            <a:xfrm>
              <a:off x="2234" y="3331"/>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26" name="Line 25">
            <a:extLst>
              <a:ext uri="{FF2B5EF4-FFF2-40B4-BE49-F238E27FC236}">
                <a16:creationId xmlns:a16="http://schemas.microsoft.com/office/drawing/2014/main" id="{0D2B37ED-C6CE-7046-B034-106D8661B30A}"/>
              </a:ext>
            </a:extLst>
          </p:cNvPr>
          <p:cNvSpPr>
            <a:spLocks noChangeShapeType="1"/>
          </p:cNvSpPr>
          <p:nvPr/>
        </p:nvSpPr>
        <p:spPr bwMode="auto">
          <a:xfrm>
            <a:off x="2383324" y="3822560"/>
            <a:ext cx="506413"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7" name="Text Box 26">
            <a:extLst>
              <a:ext uri="{FF2B5EF4-FFF2-40B4-BE49-F238E27FC236}">
                <a16:creationId xmlns:a16="http://schemas.microsoft.com/office/drawing/2014/main" id="{0457F625-44DB-8442-A226-7B398F9B95F2}"/>
              </a:ext>
            </a:extLst>
          </p:cNvPr>
          <p:cNvSpPr txBox="1">
            <a:spLocks noChangeArrowheads="1"/>
          </p:cNvSpPr>
          <p:nvPr/>
        </p:nvSpPr>
        <p:spPr bwMode="auto">
          <a:xfrm>
            <a:off x="3573949" y="2216010"/>
            <a:ext cx="879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 )</a:t>
            </a:r>
          </a:p>
        </p:txBody>
      </p:sp>
      <p:grpSp>
        <p:nvGrpSpPr>
          <p:cNvPr id="228" name="Group 27">
            <a:extLst>
              <a:ext uri="{FF2B5EF4-FFF2-40B4-BE49-F238E27FC236}">
                <a16:creationId xmlns:a16="http://schemas.microsoft.com/office/drawing/2014/main" id="{45F71A6B-961A-8F47-BDAD-766509D125B1}"/>
              </a:ext>
            </a:extLst>
          </p:cNvPr>
          <p:cNvGrpSpPr>
            <a:grpSpLocks/>
          </p:cNvGrpSpPr>
          <p:nvPr/>
        </p:nvGrpSpPr>
        <p:grpSpPr bwMode="auto">
          <a:xfrm>
            <a:off x="3599349" y="3705085"/>
            <a:ext cx="969963" cy="527050"/>
            <a:chOff x="3501" y="648"/>
            <a:chExt cx="611" cy="332"/>
          </a:xfrm>
        </p:grpSpPr>
        <p:sp>
          <p:nvSpPr>
            <p:cNvPr id="271" name="Text Box 28">
              <a:extLst>
                <a:ext uri="{FF2B5EF4-FFF2-40B4-BE49-F238E27FC236}">
                  <a16:creationId xmlns:a16="http://schemas.microsoft.com/office/drawing/2014/main" id="{292C87C3-4A72-1D42-94BC-4559AABC4477}"/>
                </a:ext>
              </a:extLst>
            </p:cNvPr>
            <p:cNvSpPr txBox="1">
              <a:spLocks noChangeArrowheads="1"/>
            </p:cNvSpPr>
            <p:nvPr/>
          </p:nvSpPr>
          <p:spPr bwMode="auto">
            <a:xfrm>
              <a:off x="3501" y="749"/>
              <a:ext cx="61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72" name="Text Box 29">
              <a:extLst>
                <a:ext uri="{FF2B5EF4-FFF2-40B4-BE49-F238E27FC236}">
                  <a16:creationId xmlns:a16="http://schemas.microsoft.com/office/drawing/2014/main" id="{0288EA14-A354-5247-BF8A-85868B876818}"/>
                </a:ext>
              </a:extLst>
            </p:cNvPr>
            <p:cNvSpPr txBox="1">
              <a:spLocks noChangeArrowheads="1"/>
            </p:cNvSpPr>
            <p:nvPr/>
          </p:nvSpPr>
          <p:spPr bwMode="auto">
            <a:xfrm>
              <a:off x="3584" y="648"/>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29" name="Freeform 30">
            <a:extLst>
              <a:ext uri="{FF2B5EF4-FFF2-40B4-BE49-F238E27FC236}">
                <a16:creationId xmlns:a16="http://schemas.microsoft.com/office/drawing/2014/main" id="{E2495C76-E002-B842-9952-6D4CA66E750A}"/>
              </a:ext>
            </a:extLst>
          </p:cNvPr>
          <p:cNvSpPr>
            <a:spLocks/>
          </p:cNvSpPr>
          <p:nvPr/>
        </p:nvSpPr>
        <p:spPr bwMode="auto">
          <a:xfrm>
            <a:off x="3585062" y="2603360"/>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Freeform 31">
            <a:extLst>
              <a:ext uri="{FF2B5EF4-FFF2-40B4-BE49-F238E27FC236}">
                <a16:creationId xmlns:a16="http://schemas.microsoft.com/office/drawing/2014/main" id="{A59EFB8D-275D-0B46-B002-46DB5110F671}"/>
              </a:ext>
            </a:extLst>
          </p:cNvPr>
          <p:cNvSpPr>
            <a:spLocks/>
          </p:cNvSpPr>
          <p:nvPr/>
        </p:nvSpPr>
        <p:spPr bwMode="auto">
          <a:xfrm flipV="1">
            <a:off x="3607287" y="3424098"/>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1" name="Text Box 32">
            <a:extLst>
              <a:ext uri="{FF2B5EF4-FFF2-40B4-BE49-F238E27FC236}">
                <a16:creationId xmlns:a16="http://schemas.microsoft.com/office/drawing/2014/main" id="{9CEEB54F-D9C0-6C42-AF0B-4A703427ABD2}"/>
              </a:ext>
            </a:extLst>
          </p:cNvPr>
          <p:cNvSpPr txBox="1">
            <a:spLocks noChangeArrowheads="1"/>
          </p:cNvSpPr>
          <p:nvPr/>
        </p:nvSpPr>
        <p:spPr bwMode="auto">
          <a:xfrm>
            <a:off x="1956287" y="2374760"/>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a:t>
            </a:r>
          </a:p>
        </p:txBody>
      </p:sp>
      <p:sp>
        <p:nvSpPr>
          <p:cNvPr id="232" name="Text Box 33">
            <a:extLst>
              <a:ext uri="{FF2B5EF4-FFF2-40B4-BE49-F238E27FC236}">
                <a16:creationId xmlns:a16="http://schemas.microsoft.com/office/drawing/2014/main" id="{504C787D-5FD2-5441-8299-EDD8508A8A90}"/>
              </a:ext>
            </a:extLst>
          </p:cNvPr>
          <p:cNvSpPr txBox="1">
            <a:spLocks noChangeArrowheads="1"/>
          </p:cNvSpPr>
          <p:nvPr/>
        </p:nvSpPr>
        <p:spPr bwMode="auto">
          <a:xfrm>
            <a:off x="8955846" y="3052623"/>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sp>
        <p:nvSpPr>
          <p:cNvPr id="233" name="Text Box 34">
            <a:extLst>
              <a:ext uri="{FF2B5EF4-FFF2-40B4-BE49-F238E27FC236}">
                <a16:creationId xmlns:a16="http://schemas.microsoft.com/office/drawing/2014/main" id="{983299C2-71F6-8342-BFCF-874B286DA317}"/>
              </a:ext>
            </a:extLst>
          </p:cNvPr>
          <p:cNvSpPr txBox="1">
            <a:spLocks noChangeArrowheads="1"/>
          </p:cNvSpPr>
          <p:nvPr/>
        </p:nvSpPr>
        <p:spPr bwMode="auto">
          <a:xfrm>
            <a:off x="2824649" y="1752460"/>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grpSp>
        <p:nvGrpSpPr>
          <p:cNvPr id="235" name="Group 36">
            <a:extLst>
              <a:ext uri="{FF2B5EF4-FFF2-40B4-BE49-F238E27FC236}">
                <a16:creationId xmlns:a16="http://schemas.microsoft.com/office/drawing/2014/main" id="{B97A4572-6D2F-BB4C-8149-9880CEC9DC3B}"/>
              </a:ext>
            </a:extLst>
          </p:cNvPr>
          <p:cNvGrpSpPr>
            <a:grpSpLocks/>
          </p:cNvGrpSpPr>
          <p:nvPr/>
        </p:nvGrpSpPr>
        <p:grpSpPr bwMode="auto">
          <a:xfrm>
            <a:off x="2818299" y="4105135"/>
            <a:ext cx="471488" cy="474663"/>
            <a:chOff x="2643" y="716"/>
            <a:chExt cx="297" cy="299"/>
          </a:xfrm>
        </p:grpSpPr>
        <p:sp>
          <p:nvSpPr>
            <p:cNvPr id="269" name="Text Box 37">
              <a:extLst>
                <a:ext uri="{FF2B5EF4-FFF2-40B4-BE49-F238E27FC236}">
                  <a16:creationId xmlns:a16="http://schemas.microsoft.com/office/drawing/2014/main" id="{511EE41B-163B-B840-B4EA-F53907AB0ABC}"/>
                </a:ext>
              </a:extLst>
            </p:cNvPr>
            <p:cNvSpPr txBox="1">
              <a:spLocks noChangeArrowheads="1"/>
            </p:cNvSpPr>
            <p:nvPr/>
          </p:nvSpPr>
          <p:spPr bwMode="auto">
            <a:xfrm>
              <a:off x="2643"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70" name="Text Box 38">
              <a:extLst>
                <a:ext uri="{FF2B5EF4-FFF2-40B4-BE49-F238E27FC236}">
                  <a16:creationId xmlns:a16="http://schemas.microsoft.com/office/drawing/2014/main" id="{8EF72EFE-FDCF-CE4E-BCC6-5D4E761C03A9}"/>
                </a:ext>
              </a:extLst>
            </p:cNvPr>
            <p:cNvSpPr txBox="1">
              <a:spLocks noChangeArrowheads="1"/>
            </p:cNvSpPr>
            <p:nvPr/>
          </p:nvSpPr>
          <p:spPr bwMode="auto">
            <a:xfrm>
              <a:off x="2730" y="716"/>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38" name="Picture 41" descr="Alice">
            <a:extLst>
              <a:ext uri="{FF2B5EF4-FFF2-40B4-BE49-F238E27FC236}">
                <a16:creationId xmlns:a16="http://schemas.microsoft.com/office/drawing/2014/main" id="{0C371DC6-AA5F-4442-B6FF-9BE6B85B9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074" y="2898635"/>
            <a:ext cx="5270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1" name="Picture 44" descr="BS00592_[1]">
            <a:extLst>
              <a:ext uri="{FF2B5EF4-FFF2-40B4-BE49-F238E27FC236}">
                <a16:creationId xmlns:a16="http://schemas.microsoft.com/office/drawing/2014/main" id="{1BABC6C8-3277-624B-BF93-A243C8C5A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372" y="2808148"/>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2" name="Text Box 45">
            <a:extLst>
              <a:ext uri="{FF2B5EF4-FFF2-40B4-BE49-F238E27FC236}">
                <a16:creationId xmlns:a16="http://schemas.microsoft.com/office/drawing/2014/main" id="{DB84A17E-181E-A340-909B-0A4D03E1CA89}"/>
              </a:ext>
            </a:extLst>
          </p:cNvPr>
          <p:cNvSpPr txBox="1">
            <a:spLocks noChangeArrowheads="1"/>
          </p:cNvSpPr>
          <p:nvPr/>
        </p:nvSpPr>
        <p:spPr bwMode="auto">
          <a:xfrm>
            <a:off x="5811355" y="3101835"/>
            <a:ext cx="966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cs typeface="Arial" charset="0"/>
              </a:rPr>
              <a:t>Internet</a:t>
            </a:r>
          </a:p>
        </p:txBody>
      </p:sp>
      <p:sp>
        <p:nvSpPr>
          <p:cNvPr id="243" name="Freeform 46">
            <a:extLst>
              <a:ext uri="{FF2B5EF4-FFF2-40B4-BE49-F238E27FC236}">
                <a16:creationId xmlns:a16="http://schemas.microsoft.com/office/drawing/2014/main" id="{7DE99CFA-70C2-9B43-B751-7B0444EE535D}"/>
              </a:ext>
            </a:extLst>
          </p:cNvPr>
          <p:cNvSpPr>
            <a:spLocks/>
          </p:cNvSpPr>
          <p:nvPr/>
        </p:nvSpPr>
        <p:spPr bwMode="auto">
          <a:xfrm flipH="1">
            <a:off x="8120821" y="2597010"/>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44" name="Group 47">
            <a:extLst>
              <a:ext uri="{FF2B5EF4-FFF2-40B4-BE49-F238E27FC236}">
                <a16:creationId xmlns:a16="http://schemas.microsoft.com/office/drawing/2014/main" id="{207449D9-5A1F-5649-A266-919B61BC51A3}"/>
              </a:ext>
            </a:extLst>
          </p:cNvPr>
          <p:cNvGrpSpPr>
            <a:grpSpLocks/>
          </p:cNvGrpSpPr>
          <p:nvPr/>
        </p:nvGrpSpPr>
        <p:grpSpPr bwMode="auto">
          <a:xfrm>
            <a:off x="8844721" y="2114410"/>
            <a:ext cx="754063" cy="714375"/>
            <a:chOff x="1645" y="272"/>
            <a:chExt cx="475" cy="450"/>
          </a:xfrm>
        </p:grpSpPr>
        <p:sp>
          <p:nvSpPr>
            <p:cNvPr id="266" name="Rectangle 48">
              <a:extLst>
                <a:ext uri="{FF2B5EF4-FFF2-40B4-BE49-F238E27FC236}">
                  <a16:creationId xmlns:a16="http://schemas.microsoft.com/office/drawing/2014/main" id="{89514FFD-273C-5147-916A-9C739C9AEAAE}"/>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7" name="Text Box 49">
              <a:extLst>
                <a:ext uri="{FF2B5EF4-FFF2-40B4-BE49-F238E27FC236}">
                  <a16:creationId xmlns:a16="http://schemas.microsoft.com/office/drawing/2014/main" id="{6723362B-8F17-E747-9DFA-66010D5BAC84}"/>
                </a:ext>
              </a:extLst>
            </p:cNvPr>
            <p:cNvSpPr txBox="1">
              <a:spLocks noChangeArrowheads="1"/>
            </p:cNvSpPr>
            <p:nvPr/>
          </p:nvSpPr>
          <p:spPr bwMode="auto">
            <a:xfrm>
              <a:off x="1654" y="456"/>
              <a:ext cx="42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68" name="Text Box 50">
              <a:extLst>
                <a:ext uri="{FF2B5EF4-FFF2-40B4-BE49-F238E27FC236}">
                  <a16:creationId xmlns:a16="http://schemas.microsoft.com/office/drawing/2014/main" id="{F928449F-C7A9-1546-9C40-35F3BAA45E4E}"/>
                </a:ext>
              </a:extLst>
            </p:cNvPr>
            <p:cNvSpPr txBox="1">
              <a:spLocks noChangeArrowheads="1"/>
            </p:cNvSpPr>
            <p:nvPr/>
          </p:nvSpPr>
          <p:spPr bwMode="auto">
            <a:xfrm>
              <a:off x="1844" y="272"/>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45" name="Freeform 51">
            <a:extLst>
              <a:ext uri="{FF2B5EF4-FFF2-40B4-BE49-F238E27FC236}">
                <a16:creationId xmlns:a16="http://schemas.microsoft.com/office/drawing/2014/main" id="{AA04EF99-94C0-2148-AA70-D2970F6E6E46}"/>
              </a:ext>
            </a:extLst>
          </p:cNvPr>
          <p:cNvSpPr>
            <a:spLocks/>
          </p:cNvSpPr>
          <p:nvPr/>
        </p:nvSpPr>
        <p:spPr bwMode="auto">
          <a:xfrm flipH="1" flipV="1">
            <a:off x="8143046" y="3432035"/>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46" name="Group 52">
            <a:extLst>
              <a:ext uri="{FF2B5EF4-FFF2-40B4-BE49-F238E27FC236}">
                <a16:creationId xmlns:a16="http://schemas.microsoft.com/office/drawing/2014/main" id="{AB1E8548-F881-3D4B-A677-19458575B71B}"/>
              </a:ext>
            </a:extLst>
          </p:cNvPr>
          <p:cNvGrpSpPr>
            <a:grpSpLocks/>
          </p:cNvGrpSpPr>
          <p:nvPr/>
        </p:nvGrpSpPr>
        <p:grpSpPr bwMode="auto">
          <a:xfrm>
            <a:off x="8868534" y="3365360"/>
            <a:ext cx="754063" cy="708025"/>
            <a:chOff x="2144" y="3254"/>
            <a:chExt cx="475" cy="446"/>
          </a:xfrm>
        </p:grpSpPr>
        <p:sp>
          <p:nvSpPr>
            <p:cNvPr id="262" name="Rectangle 53">
              <a:extLst>
                <a:ext uri="{FF2B5EF4-FFF2-40B4-BE49-F238E27FC236}">
                  <a16:creationId xmlns:a16="http://schemas.microsoft.com/office/drawing/2014/main" id="{CCAF72D3-A522-D54B-85CC-0CE7802D0AFD}"/>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3" name="Text Box 54">
              <a:extLst>
                <a:ext uri="{FF2B5EF4-FFF2-40B4-BE49-F238E27FC236}">
                  <a16:creationId xmlns:a16="http://schemas.microsoft.com/office/drawing/2014/main" id="{67004EF0-0664-6249-96F6-E6744C406381}"/>
                </a:ext>
              </a:extLst>
            </p:cNvPr>
            <p:cNvSpPr txBox="1">
              <a:spLocks noChangeArrowheads="1"/>
            </p:cNvSpPr>
            <p:nvPr/>
          </p:nvSpPr>
          <p:spPr bwMode="auto">
            <a:xfrm>
              <a:off x="2148" y="3432"/>
              <a:ext cx="43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64" name="Text Box 55">
              <a:extLst>
                <a:ext uri="{FF2B5EF4-FFF2-40B4-BE49-F238E27FC236}">
                  <a16:creationId xmlns:a16="http://schemas.microsoft.com/office/drawing/2014/main" id="{F7120163-D2CD-7B4F-8237-7CDF133D0C74}"/>
                </a:ext>
              </a:extLst>
            </p:cNvPr>
            <p:cNvSpPr txBox="1">
              <a:spLocks noChangeArrowheads="1"/>
            </p:cNvSpPr>
            <p:nvPr/>
          </p:nvSpPr>
          <p:spPr bwMode="auto">
            <a:xfrm>
              <a:off x="2348" y="3254"/>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265" name="Text Box 56">
              <a:extLst>
                <a:ext uri="{FF2B5EF4-FFF2-40B4-BE49-F238E27FC236}">
                  <a16:creationId xmlns:a16="http://schemas.microsoft.com/office/drawing/2014/main" id="{B672981B-BA70-9446-9FE4-7C8B089D41F5}"/>
                </a:ext>
              </a:extLst>
            </p:cNvPr>
            <p:cNvSpPr txBox="1">
              <a:spLocks noChangeArrowheads="1"/>
            </p:cNvSpPr>
            <p:nvPr/>
          </p:nvSpPr>
          <p:spPr bwMode="auto">
            <a:xfrm>
              <a:off x="2239" y="3331"/>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48" name="Picture 58" descr="BS00768_[1]">
            <a:extLst>
              <a:ext uri="{FF2B5EF4-FFF2-40B4-BE49-F238E27FC236}">
                <a16:creationId xmlns:a16="http://schemas.microsoft.com/office/drawing/2014/main" id="{5630412B-C927-FE4F-BA3D-EBD552439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365421" y="315581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9" name="Group 59">
            <a:extLst>
              <a:ext uri="{FF2B5EF4-FFF2-40B4-BE49-F238E27FC236}">
                <a16:creationId xmlns:a16="http://schemas.microsoft.com/office/drawing/2014/main" id="{CA05ADE8-6BBE-3548-8E4F-254F16D2FED0}"/>
              </a:ext>
            </a:extLst>
          </p:cNvPr>
          <p:cNvGrpSpPr>
            <a:grpSpLocks/>
          </p:cNvGrpSpPr>
          <p:nvPr/>
        </p:nvGrpSpPr>
        <p:grpSpPr bwMode="auto">
          <a:xfrm>
            <a:off x="8628821" y="4097198"/>
            <a:ext cx="452438" cy="474663"/>
            <a:chOff x="2643" y="716"/>
            <a:chExt cx="285" cy="299"/>
          </a:xfrm>
        </p:grpSpPr>
        <p:sp>
          <p:nvSpPr>
            <p:cNvPr id="260" name="Text Box 60">
              <a:extLst>
                <a:ext uri="{FF2B5EF4-FFF2-40B4-BE49-F238E27FC236}">
                  <a16:creationId xmlns:a16="http://schemas.microsoft.com/office/drawing/2014/main" id="{7515D35F-082C-834B-8B82-EDC0267A4D23}"/>
                </a:ext>
              </a:extLst>
            </p:cNvPr>
            <p:cNvSpPr txBox="1">
              <a:spLocks noChangeArrowheads="1"/>
            </p:cNvSpPr>
            <p:nvPr/>
          </p:nvSpPr>
          <p:spPr bwMode="auto">
            <a:xfrm>
              <a:off x="2643"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1" name="Text Box 61">
              <a:extLst>
                <a:ext uri="{FF2B5EF4-FFF2-40B4-BE49-F238E27FC236}">
                  <a16:creationId xmlns:a16="http://schemas.microsoft.com/office/drawing/2014/main" id="{0323DED8-DBB5-A447-A69A-8618C7EA1032}"/>
                </a:ext>
              </a:extLst>
            </p:cNvPr>
            <p:cNvSpPr txBox="1">
              <a:spLocks noChangeArrowheads="1"/>
            </p:cNvSpPr>
            <p:nvPr/>
          </p:nvSpPr>
          <p:spPr bwMode="auto">
            <a:xfrm>
              <a:off x="2735" y="716"/>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52" name="Text Box 64">
            <a:extLst>
              <a:ext uri="{FF2B5EF4-FFF2-40B4-BE49-F238E27FC236}">
                <a16:creationId xmlns:a16="http://schemas.microsoft.com/office/drawing/2014/main" id="{A7E10D4A-19BB-6543-BC7F-0495AE12385A}"/>
              </a:ext>
            </a:extLst>
          </p:cNvPr>
          <p:cNvSpPr txBox="1">
            <a:spLocks noChangeArrowheads="1"/>
          </p:cNvSpPr>
          <p:nvPr/>
        </p:nvSpPr>
        <p:spPr bwMode="auto">
          <a:xfrm>
            <a:off x="1995974" y="3639998"/>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sp>
        <p:nvSpPr>
          <p:cNvPr id="253" name="Line 65">
            <a:extLst>
              <a:ext uri="{FF2B5EF4-FFF2-40B4-BE49-F238E27FC236}">
                <a16:creationId xmlns:a16="http://schemas.microsoft.com/office/drawing/2014/main" id="{E2786FB4-957F-7B46-A134-64D2A9099ED7}"/>
              </a:ext>
            </a:extLst>
          </p:cNvPr>
          <p:cNvSpPr>
            <a:spLocks noChangeShapeType="1"/>
          </p:cNvSpPr>
          <p:nvPr/>
        </p:nvSpPr>
        <p:spPr bwMode="auto">
          <a:xfrm>
            <a:off x="9609896" y="2601773"/>
            <a:ext cx="506413"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4" name="Text Box 66">
            <a:extLst>
              <a:ext uri="{FF2B5EF4-FFF2-40B4-BE49-F238E27FC236}">
                <a16:creationId xmlns:a16="http://schemas.microsoft.com/office/drawing/2014/main" id="{C5832857-87AB-5041-9D63-DB19AECC5F73}"/>
              </a:ext>
            </a:extLst>
          </p:cNvPr>
          <p:cNvSpPr txBox="1">
            <a:spLocks noChangeArrowheads="1"/>
          </p:cNvSpPr>
          <p:nvPr/>
        </p:nvSpPr>
        <p:spPr bwMode="auto">
          <a:xfrm>
            <a:off x="10103609" y="2395398"/>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a:t>
            </a:r>
          </a:p>
        </p:txBody>
      </p:sp>
      <p:pic>
        <p:nvPicPr>
          <p:cNvPr id="255" name="Picture 67" descr="Bob">
            <a:extLst>
              <a:ext uri="{FF2B5EF4-FFF2-40B4-BE49-F238E27FC236}">
                <a16:creationId xmlns:a16="http://schemas.microsoft.com/office/drawing/2014/main" id="{5045B734-7259-3046-A38E-F20FEAFE0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7884" y="3039923"/>
            <a:ext cx="642938" cy="65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 name="Text Box 68">
            <a:extLst>
              <a:ext uri="{FF2B5EF4-FFF2-40B4-BE49-F238E27FC236}">
                <a16:creationId xmlns:a16="http://schemas.microsoft.com/office/drawing/2014/main" id="{3E4F1AE1-4DF6-A146-8288-D083ABA61623}"/>
              </a:ext>
            </a:extLst>
          </p:cNvPr>
          <p:cNvSpPr txBox="1">
            <a:spLocks noChangeArrowheads="1"/>
          </p:cNvSpPr>
          <p:nvPr/>
        </p:nvSpPr>
        <p:spPr bwMode="auto">
          <a:xfrm>
            <a:off x="7906509" y="2208073"/>
            <a:ext cx="879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 )</a:t>
            </a:r>
          </a:p>
        </p:txBody>
      </p:sp>
      <p:grpSp>
        <p:nvGrpSpPr>
          <p:cNvPr id="257" name="Group 69">
            <a:extLst>
              <a:ext uri="{FF2B5EF4-FFF2-40B4-BE49-F238E27FC236}">
                <a16:creationId xmlns:a16="http://schemas.microsoft.com/office/drawing/2014/main" id="{6AC5A6DE-0109-644D-8115-C3E201D8D2D3}"/>
              </a:ext>
            </a:extLst>
          </p:cNvPr>
          <p:cNvGrpSpPr>
            <a:grpSpLocks/>
          </p:cNvGrpSpPr>
          <p:nvPr/>
        </p:nvGrpSpPr>
        <p:grpSpPr bwMode="auto">
          <a:xfrm>
            <a:off x="7698546" y="3682860"/>
            <a:ext cx="969963" cy="527050"/>
            <a:chOff x="3501" y="648"/>
            <a:chExt cx="611" cy="332"/>
          </a:xfrm>
        </p:grpSpPr>
        <p:sp>
          <p:nvSpPr>
            <p:cNvPr id="258" name="Text Box 70">
              <a:extLst>
                <a:ext uri="{FF2B5EF4-FFF2-40B4-BE49-F238E27FC236}">
                  <a16:creationId xmlns:a16="http://schemas.microsoft.com/office/drawing/2014/main" id="{3F2A083A-A8E3-9845-A9A5-F7ACDE4C2C01}"/>
                </a:ext>
              </a:extLst>
            </p:cNvPr>
            <p:cNvSpPr txBox="1">
              <a:spLocks noChangeArrowheads="1"/>
            </p:cNvSpPr>
            <p:nvPr/>
          </p:nvSpPr>
          <p:spPr bwMode="auto">
            <a:xfrm>
              <a:off x="3501" y="749"/>
              <a:ext cx="61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59" name="Text Box 71">
              <a:extLst>
                <a:ext uri="{FF2B5EF4-FFF2-40B4-BE49-F238E27FC236}">
                  <a16:creationId xmlns:a16="http://schemas.microsoft.com/office/drawing/2014/main" id="{4CB67453-F7BA-264E-AF15-8E0F01A7D332}"/>
                </a:ext>
              </a:extLst>
            </p:cNvPr>
            <p:cNvSpPr txBox="1">
              <a:spLocks noChangeArrowheads="1"/>
            </p:cNvSpPr>
            <p:nvPr/>
          </p:nvSpPr>
          <p:spPr bwMode="auto">
            <a:xfrm>
              <a:off x="3584" y="648"/>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21" name="Picture 9" descr="BS00592_[1]">
            <a:extLst>
              <a:ext uri="{FF2B5EF4-FFF2-40B4-BE49-F238E27FC236}">
                <a16:creationId xmlns:a16="http://schemas.microsoft.com/office/drawing/2014/main" id="{269569C0-0F8C-3947-95A7-605BC08D4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475" y="2867025"/>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4" name="Text Box 3">
            <a:extLst>
              <a:ext uri="{FF2B5EF4-FFF2-40B4-BE49-F238E27FC236}">
                <a16:creationId xmlns:a16="http://schemas.microsoft.com/office/drawing/2014/main" id="{8F65192A-556A-A141-AA63-E5E573B1CAF5}"/>
              </a:ext>
            </a:extLst>
          </p:cNvPr>
          <p:cNvSpPr txBox="1">
            <a:spLocks noChangeArrowheads="1"/>
          </p:cNvSpPr>
          <p:nvPr/>
        </p:nvSpPr>
        <p:spPr bwMode="auto">
          <a:xfrm>
            <a:off x="1655073" y="4308821"/>
            <a:ext cx="9741797" cy="2369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C00000"/>
                </a:solidFill>
                <a:latin typeface="+mn-lt"/>
              </a:rPr>
              <a:t>Alice:</a:t>
            </a:r>
          </a:p>
          <a:p>
            <a:pPr marL="396875" indent="-277813">
              <a:buClr>
                <a:srgbClr val="000090"/>
              </a:buClr>
              <a:buSzPct val="100000"/>
              <a:buFont typeface="Wingdings" charset="2"/>
              <a:buChar char="§"/>
            </a:pPr>
            <a:r>
              <a:rPr lang="en-US" sz="2400" dirty="0">
                <a:latin typeface="+mn-lt"/>
              </a:rPr>
              <a:t>generates random </a:t>
            </a:r>
            <a:r>
              <a:rPr lang="en-US" sz="2400" i="1" dirty="0">
                <a:latin typeface="+mn-lt"/>
              </a:rPr>
              <a:t>symmetric</a:t>
            </a:r>
            <a:r>
              <a:rPr lang="en-US" sz="2400" dirty="0">
                <a:latin typeface="+mn-lt"/>
              </a:rPr>
              <a:t> private key, K</a:t>
            </a:r>
            <a:r>
              <a:rPr lang="en-US" sz="2400" baseline="-25000" dirty="0">
                <a:latin typeface="+mn-lt"/>
              </a:rPr>
              <a:t>S</a:t>
            </a:r>
            <a:endParaRPr lang="en-US" sz="2400" dirty="0">
              <a:latin typeface="+mn-lt"/>
            </a:endParaRPr>
          </a:p>
          <a:p>
            <a:pPr marL="396875" indent="-277813">
              <a:buClr>
                <a:srgbClr val="000090"/>
              </a:buClr>
              <a:buSzPct val="100000"/>
              <a:buFont typeface="Wingdings" charset="2"/>
              <a:buChar char="§"/>
            </a:pPr>
            <a:r>
              <a:rPr lang="en-US" sz="2400" dirty="0">
                <a:latin typeface="+mn-lt"/>
              </a:rPr>
              <a:t>encrypts message with K</a:t>
            </a:r>
            <a:r>
              <a:rPr lang="en-US" sz="2400" baseline="-25000" dirty="0">
                <a:latin typeface="+mn-lt"/>
              </a:rPr>
              <a:t>S  </a:t>
            </a:r>
            <a:r>
              <a:rPr lang="en-US" sz="2400" dirty="0">
                <a:latin typeface="+mn-lt"/>
              </a:rPr>
              <a:t>(for efficiency)</a:t>
            </a:r>
          </a:p>
          <a:p>
            <a:pPr marL="396875" indent="-277813">
              <a:buClr>
                <a:srgbClr val="000090"/>
              </a:buClr>
              <a:buSzPct val="100000"/>
              <a:buFont typeface="Wingdings" charset="2"/>
              <a:buChar char="§"/>
            </a:pPr>
            <a:r>
              <a:rPr lang="en-US" sz="2400" dirty="0">
                <a:latin typeface="+mn-lt"/>
              </a:rPr>
              <a:t>also encrypts K</a:t>
            </a:r>
            <a:r>
              <a:rPr lang="en-US" sz="2400" baseline="-25000" dirty="0">
                <a:latin typeface="+mn-lt"/>
              </a:rPr>
              <a:t>S</a:t>
            </a:r>
            <a:r>
              <a:rPr lang="en-US" sz="2400" dirty="0">
                <a:latin typeface="+mn-lt"/>
              </a:rPr>
              <a:t> with Bob’</a:t>
            </a:r>
            <a:r>
              <a:rPr lang="en-US" altLang="ja-JP" sz="2400" dirty="0">
                <a:latin typeface="+mn-lt"/>
              </a:rPr>
              <a:t>s public key</a:t>
            </a:r>
          </a:p>
          <a:p>
            <a:pPr marL="396875" indent="-277813">
              <a:buClr>
                <a:srgbClr val="000090"/>
              </a:buClr>
              <a:buSzPct val="100000"/>
              <a:buFont typeface="Wingdings" charset="2"/>
              <a:buChar char="§"/>
            </a:pPr>
            <a:r>
              <a:rPr lang="en-US" sz="2400" dirty="0">
                <a:latin typeface="+mn-lt"/>
              </a:rPr>
              <a:t>sends both K</a:t>
            </a:r>
            <a:r>
              <a:rPr lang="en-US" sz="2400" baseline="-25000" dirty="0">
                <a:latin typeface="+mn-lt"/>
              </a:rPr>
              <a:t>S</a:t>
            </a:r>
            <a:r>
              <a:rPr lang="en-US" sz="2400" dirty="0">
                <a:latin typeface="+mn-lt"/>
              </a:rPr>
              <a:t>(m) and K</a:t>
            </a:r>
            <a:r>
              <a:rPr lang="en-US" sz="2800" baseline="30000" dirty="0">
                <a:latin typeface="+mn-lt"/>
              </a:rPr>
              <a:t>+</a:t>
            </a:r>
            <a:r>
              <a:rPr lang="en-US" sz="2400" baseline="-25000" dirty="0">
                <a:latin typeface="+mn-lt"/>
              </a:rPr>
              <a:t>B</a:t>
            </a:r>
            <a:r>
              <a:rPr lang="en-US" sz="2400" dirty="0">
                <a:latin typeface="+mn-lt"/>
              </a:rPr>
              <a:t>(K</a:t>
            </a:r>
            <a:r>
              <a:rPr lang="en-US" sz="2400" baseline="-25000" dirty="0">
                <a:latin typeface="+mn-lt"/>
              </a:rPr>
              <a:t>S</a:t>
            </a:r>
            <a:r>
              <a:rPr lang="en-US" sz="2400" dirty="0">
                <a:latin typeface="+mn-lt"/>
              </a:rPr>
              <a:t>) to Bob (encrypted message from symmetric key + encrypted symmetric key via asymmetric key)</a:t>
            </a:r>
          </a:p>
        </p:txBody>
      </p:sp>
      <p:grpSp>
        <p:nvGrpSpPr>
          <p:cNvPr id="6" name="Group 5">
            <a:extLst>
              <a:ext uri="{FF2B5EF4-FFF2-40B4-BE49-F238E27FC236}">
                <a16:creationId xmlns:a16="http://schemas.microsoft.com/office/drawing/2014/main" id="{899682B5-A8C2-0C4E-8879-4830396806FE}"/>
              </a:ext>
            </a:extLst>
          </p:cNvPr>
          <p:cNvGrpSpPr/>
          <p:nvPr/>
        </p:nvGrpSpPr>
        <p:grpSpPr>
          <a:xfrm>
            <a:off x="4161184" y="2928730"/>
            <a:ext cx="389850" cy="584775"/>
            <a:chOff x="9846364" y="1192696"/>
            <a:chExt cx="389850" cy="584775"/>
          </a:xfrm>
        </p:grpSpPr>
        <p:sp>
          <p:nvSpPr>
            <p:cNvPr id="3" name="Oval 2">
              <a:extLst>
                <a:ext uri="{FF2B5EF4-FFF2-40B4-BE49-F238E27FC236}">
                  <a16:creationId xmlns:a16="http://schemas.microsoft.com/office/drawing/2014/main" id="{1F6CCB7A-264F-5147-8F07-12CBBF002BB1}"/>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7DC78BD-0454-BA48-A9E6-43B885EB2B74}"/>
                </a:ext>
              </a:extLst>
            </p:cNvPr>
            <p:cNvSpPr txBox="1"/>
            <p:nvPr/>
          </p:nvSpPr>
          <p:spPr>
            <a:xfrm>
              <a:off x="9846364" y="1192696"/>
              <a:ext cx="389850" cy="584775"/>
            </a:xfrm>
            <a:prstGeom prst="rect">
              <a:avLst/>
            </a:prstGeom>
            <a:noFill/>
          </p:spPr>
          <p:txBody>
            <a:bodyPr wrap="none" rtlCol="0">
              <a:spAutoFit/>
            </a:bodyPr>
            <a:lstStyle/>
            <a:p>
              <a:r>
                <a:rPr lang="en-US" sz="3200" dirty="0"/>
                <a:t>+</a:t>
              </a:r>
            </a:p>
          </p:txBody>
        </p:sp>
      </p:grpSp>
      <p:grpSp>
        <p:nvGrpSpPr>
          <p:cNvPr id="288" name="Group 287">
            <a:extLst>
              <a:ext uri="{FF2B5EF4-FFF2-40B4-BE49-F238E27FC236}">
                <a16:creationId xmlns:a16="http://schemas.microsoft.com/office/drawing/2014/main" id="{DDD79F7A-72D1-0448-B4D5-0C28EC6E5181}"/>
              </a:ext>
            </a:extLst>
          </p:cNvPr>
          <p:cNvGrpSpPr/>
          <p:nvPr/>
        </p:nvGrpSpPr>
        <p:grpSpPr>
          <a:xfrm>
            <a:off x="7981121" y="2908854"/>
            <a:ext cx="344557" cy="584775"/>
            <a:chOff x="9859617" y="1179444"/>
            <a:chExt cx="344557" cy="584775"/>
          </a:xfrm>
        </p:grpSpPr>
        <p:sp>
          <p:nvSpPr>
            <p:cNvPr id="289" name="Oval 288">
              <a:extLst>
                <a:ext uri="{FF2B5EF4-FFF2-40B4-BE49-F238E27FC236}">
                  <a16:creationId xmlns:a16="http://schemas.microsoft.com/office/drawing/2014/main" id="{2C228A61-3219-9A4D-9195-FB9653EE0B26}"/>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TextBox 289">
              <a:extLst>
                <a:ext uri="{FF2B5EF4-FFF2-40B4-BE49-F238E27FC236}">
                  <a16:creationId xmlns:a16="http://schemas.microsoft.com/office/drawing/2014/main" id="{D05F3754-154C-1648-B8E1-0BD1733AEF59}"/>
                </a:ext>
              </a:extLst>
            </p:cNvPr>
            <p:cNvSpPr txBox="1"/>
            <p:nvPr/>
          </p:nvSpPr>
          <p:spPr>
            <a:xfrm>
              <a:off x="9886120" y="1179444"/>
              <a:ext cx="309700" cy="584775"/>
            </a:xfrm>
            <a:prstGeom prst="rect">
              <a:avLst/>
            </a:prstGeom>
            <a:noFill/>
          </p:spPr>
          <p:txBody>
            <a:bodyPr wrap="none" rtlCol="0">
              <a:spAutoFit/>
            </a:bodyPr>
            <a:lstStyle/>
            <a:p>
              <a:r>
                <a:rPr lang="en-US" sz="3200" dirty="0"/>
                <a:t>-</a:t>
              </a:r>
            </a:p>
          </p:txBody>
        </p:sp>
      </p:grpSp>
      <p:cxnSp>
        <p:nvCxnSpPr>
          <p:cNvPr id="292" name="Straight Arrow Connector 291">
            <a:extLst>
              <a:ext uri="{FF2B5EF4-FFF2-40B4-BE49-F238E27FC236}">
                <a16:creationId xmlns:a16="http://schemas.microsoft.com/office/drawing/2014/main" id="{52D2062F-CA48-1640-B3D5-A53B91C43E7F}"/>
              </a:ext>
            </a:extLst>
          </p:cNvPr>
          <p:cNvCxnSpPr/>
          <p:nvPr/>
        </p:nvCxnSpPr>
        <p:spPr>
          <a:xfrm>
            <a:off x="3220100" y="2010969"/>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9404D262-2707-184F-A734-C5EDC8CE3D5E}"/>
              </a:ext>
            </a:extLst>
          </p:cNvPr>
          <p:cNvCxnSpPr>
            <a:cxnSpLocks/>
          </p:cNvCxnSpPr>
          <p:nvPr/>
        </p:nvCxnSpPr>
        <p:spPr>
          <a:xfrm flipH="1" flipV="1">
            <a:off x="3238142" y="4070415"/>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4AEFA32B-1A87-E643-B480-9E16BF81B052}"/>
              </a:ext>
            </a:extLst>
          </p:cNvPr>
          <p:cNvCxnSpPr>
            <a:cxnSpLocks/>
          </p:cNvCxnSpPr>
          <p:nvPr/>
        </p:nvCxnSpPr>
        <p:spPr>
          <a:xfrm flipH="1" flipV="1">
            <a:off x="9042677" y="4068369"/>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43377ED2-37FB-2A48-9457-CB5C224CA256}"/>
              </a:ext>
            </a:extLst>
          </p:cNvPr>
          <p:cNvCxnSpPr>
            <a:cxnSpLocks/>
          </p:cNvCxnSpPr>
          <p:nvPr/>
        </p:nvCxnSpPr>
        <p:spPr>
          <a:xfrm flipV="1">
            <a:off x="8996473" y="2842592"/>
            <a:ext cx="0" cy="70294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96" name="Picture 40" descr="BS00768_[1]">
            <a:extLst>
              <a:ext uri="{FF2B5EF4-FFF2-40B4-BE49-F238E27FC236}">
                <a16:creationId xmlns:a16="http://schemas.microsoft.com/office/drawing/2014/main" id="{25CD6C53-D478-0F45-AF7C-0B7FA20E33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305662" y="429091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97" name="Picture 63" descr="BS00768_[1]">
            <a:extLst>
              <a:ext uri="{FF2B5EF4-FFF2-40B4-BE49-F238E27FC236}">
                <a16:creationId xmlns:a16="http://schemas.microsoft.com/office/drawing/2014/main" id="{58DA2BF2-4146-C74A-B07F-46340CB5E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116184" y="4303068"/>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2448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1" name="Straight Arrow Connector 290">
            <a:extLst>
              <a:ext uri="{FF2B5EF4-FFF2-40B4-BE49-F238E27FC236}">
                <a16:creationId xmlns:a16="http://schemas.microsoft.com/office/drawing/2014/main" id="{FF664698-2E27-2E4F-852C-7F80EA1D4B1F}"/>
              </a:ext>
            </a:extLst>
          </p:cNvPr>
          <p:cNvCxnSpPr/>
          <p:nvPr/>
        </p:nvCxnSpPr>
        <p:spPr>
          <a:xfrm>
            <a:off x="7079973" y="3187148"/>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30ACC18-AD01-564E-BB8B-8855CF57E420}"/>
              </a:ext>
            </a:extLst>
          </p:cNvPr>
          <p:cNvCxnSpPr/>
          <p:nvPr/>
        </p:nvCxnSpPr>
        <p:spPr>
          <a:xfrm>
            <a:off x="4651513" y="3200400"/>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b="0" dirty="0">
                <a:latin typeface="+mn-lt"/>
              </a:rPr>
              <a:t>Secure e-mail: confidentiality </a:t>
            </a:r>
            <a:r>
              <a:rPr lang="en-US" sz="3600" b="0" dirty="0">
                <a:latin typeface="+mn-lt"/>
              </a:rPr>
              <a:t>(more) </a:t>
            </a:r>
            <a:endParaRPr lang="en-US"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69</a:t>
            </a:fld>
            <a:endParaRPr lang="en-US" dirty="0"/>
          </a:p>
        </p:txBody>
      </p:sp>
      <p:sp>
        <p:nvSpPr>
          <p:cNvPr id="216" name="Text Box 4">
            <a:extLst>
              <a:ext uri="{FF2B5EF4-FFF2-40B4-BE49-F238E27FC236}">
                <a16:creationId xmlns:a16="http://schemas.microsoft.com/office/drawing/2014/main" id="{C0184D23-BADA-4B4B-BE0B-C3C7FA375CDE}"/>
              </a:ext>
            </a:extLst>
          </p:cNvPr>
          <p:cNvSpPr txBox="1">
            <a:spLocks noChangeArrowheads="1"/>
          </p:cNvSpPr>
          <p:nvPr/>
        </p:nvSpPr>
        <p:spPr bwMode="auto">
          <a:xfrm>
            <a:off x="830677" y="1195663"/>
            <a:ext cx="756931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buClr>
                <a:srgbClr val="000099"/>
              </a:buClr>
              <a:buSzPct val="75000"/>
            </a:pPr>
            <a:r>
              <a:rPr lang="en-US" sz="2800" dirty="0">
                <a:solidFill>
                  <a:srgbClr val="000000"/>
                </a:solidFill>
                <a:latin typeface="+mn-lt"/>
              </a:rPr>
              <a:t> Alice wants to send </a:t>
            </a:r>
            <a:r>
              <a:rPr lang="en-US" sz="2800" i="1" dirty="0">
                <a:solidFill>
                  <a:srgbClr val="0012A0"/>
                </a:solidFill>
                <a:latin typeface="+mn-lt"/>
              </a:rPr>
              <a:t>confidential</a:t>
            </a:r>
            <a:r>
              <a:rPr lang="en-US" sz="2800" dirty="0">
                <a:solidFill>
                  <a:srgbClr val="000000"/>
                </a:solidFill>
                <a:latin typeface="+mn-lt"/>
              </a:rPr>
              <a:t> e-mail, m, to Bob.</a:t>
            </a:r>
          </a:p>
        </p:txBody>
      </p:sp>
      <p:sp>
        <p:nvSpPr>
          <p:cNvPr id="218" name="Freeform 6">
            <a:extLst>
              <a:ext uri="{FF2B5EF4-FFF2-40B4-BE49-F238E27FC236}">
                <a16:creationId xmlns:a16="http://schemas.microsoft.com/office/drawing/2014/main" id="{6CD555F4-CA4B-074A-8785-8FAD92888E75}"/>
              </a:ext>
            </a:extLst>
          </p:cNvPr>
          <p:cNvSpPr>
            <a:spLocks/>
          </p:cNvSpPr>
          <p:nvPr/>
        </p:nvSpPr>
        <p:spPr bwMode="auto">
          <a:xfrm>
            <a:off x="5606568" y="2924035"/>
            <a:ext cx="1335088" cy="782638"/>
          </a:xfrm>
          <a:custGeom>
            <a:avLst/>
            <a:gdLst>
              <a:gd name="T0" fmla="*/ 0 w 2135"/>
              <a:gd name="T1" fmla="*/ 0 h 1662"/>
              <a:gd name="T2" fmla="*/ 0 w 2135"/>
              <a:gd name="T3" fmla="*/ 0 h 1662"/>
              <a:gd name="T4" fmla="*/ 2 w 2135"/>
              <a:gd name="T5" fmla="*/ 0 h 1662"/>
              <a:gd name="T6" fmla="*/ 4 w 2135"/>
              <a:gd name="T7" fmla="*/ 0 h 1662"/>
              <a:gd name="T8" fmla="*/ 7 w 2135"/>
              <a:gd name="T9" fmla="*/ 0 h 1662"/>
              <a:gd name="T10" fmla="*/ 7 w 2135"/>
              <a:gd name="T11" fmla="*/ 1 h 1662"/>
              <a:gd name="T12" fmla="*/ 6 w 2135"/>
              <a:gd name="T13" fmla="*/ 1 h 1662"/>
              <a:gd name="T14" fmla="*/ 3 w 2135"/>
              <a:gd name="T15" fmla="*/ 1 h 1662"/>
              <a:gd name="T16" fmla="*/ 2 w 2135"/>
              <a:gd name="T17" fmla="*/ 1 h 1662"/>
              <a:gd name="T18" fmla="*/ 1 w 2135"/>
              <a:gd name="T19" fmla="*/ 1 h 1662"/>
              <a:gd name="T20" fmla="*/ 0 w 2135"/>
              <a:gd name="T21" fmla="*/ 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9" name="Line 7">
            <a:extLst>
              <a:ext uri="{FF2B5EF4-FFF2-40B4-BE49-F238E27FC236}">
                <a16:creationId xmlns:a16="http://schemas.microsoft.com/office/drawing/2014/main" id="{A6AEB2B1-BA60-FD48-A28E-555D520C1CC7}"/>
              </a:ext>
            </a:extLst>
          </p:cNvPr>
          <p:cNvSpPr>
            <a:spLocks noChangeShapeType="1"/>
          </p:cNvSpPr>
          <p:nvPr/>
        </p:nvSpPr>
        <p:spPr bwMode="auto">
          <a:xfrm>
            <a:off x="2292768" y="2595423"/>
            <a:ext cx="506413"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pic>
        <p:nvPicPr>
          <p:cNvPr id="220" name="Picture 8" descr="BS00768_[1]">
            <a:extLst>
              <a:ext uri="{FF2B5EF4-FFF2-40B4-BE49-F238E27FC236}">
                <a16:creationId xmlns:a16="http://schemas.microsoft.com/office/drawing/2014/main" id="{E26E87B5-C443-844F-93F0-B1F64DA8F4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256449" y="1861998"/>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22" name="Group 10">
            <a:extLst>
              <a:ext uri="{FF2B5EF4-FFF2-40B4-BE49-F238E27FC236}">
                <a16:creationId xmlns:a16="http://schemas.microsoft.com/office/drawing/2014/main" id="{B3338351-7863-584E-A2BF-3E9752B05348}"/>
              </a:ext>
            </a:extLst>
          </p:cNvPr>
          <p:cNvGrpSpPr>
            <a:grpSpLocks/>
          </p:cNvGrpSpPr>
          <p:nvPr/>
        </p:nvGrpSpPr>
        <p:grpSpPr bwMode="auto">
          <a:xfrm>
            <a:off x="2829412" y="2122348"/>
            <a:ext cx="754063" cy="727075"/>
            <a:chOff x="1645" y="264"/>
            <a:chExt cx="475" cy="458"/>
          </a:xfrm>
        </p:grpSpPr>
        <p:sp>
          <p:nvSpPr>
            <p:cNvPr id="281" name="Rectangle 11">
              <a:extLst>
                <a:ext uri="{FF2B5EF4-FFF2-40B4-BE49-F238E27FC236}">
                  <a16:creationId xmlns:a16="http://schemas.microsoft.com/office/drawing/2014/main" id="{5B6EC3BE-FAC9-554A-8157-9ABE0F93425A}"/>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82" name="Text Box 12">
              <a:extLst>
                <a:ext uri="{FF2B5EF4-FFF2-40B4-BE49-F238E27FC236}">
                  <a16:creationId xmlns:a16="http://schemas.microsoft.com/office/drawing/2014/main" id="{08D9BCA8-2B3D-644E-8E42-71412F3C1D76}"/>
                </a:ext>
              </a:extLst>
            </p:cNvPr>
            <p:cNvSpPr txBox="1">
              <a:spLocks noChangeArrowheads="1"/>
            </p:cNvSpPr>
            <p:nvPr/>
          </p:nvSpPr>
          <p:spPr bwMode="auto">
            <a:xfrm>
              <a:off x="1654" y="456"/>
              <a:ext cx="42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83" name="Text Box 13">
              <a:extLst>
                <a:ext uri="{FF2B5EF4-FFF2-40B4-BE49-F238E27FC236}">
                  <a16:creationId xmlns:a16="http://schemas.microsoft.com/office/drawing/2014/main" id="{2AD3B9EF-EE74-CF4E-8FB2-62F534311F1D}"/>
                </a:ext>
              </a:extLst>
            </p:cNvPr>
            <p:cNvSpPr txBox="1">
              <a:spLocks noChangeArrowheads="1"/>
            </p:cNvSpPr>
            <p:nvPr/>
          </p:nvSpPr>
          <p:spPr bwMode="auto">
            <a:xfrm>
              <a:off x="1844" y="264"/>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grpSp>
        <p:nvGrpSpPr>
          <p:cNvPr id="223" name="Group 14">
            <a:extLst>
              <a:ext uri="{FF2B5EF4-FFF2-40B4-BE49-F238E27FC236}">
                <a16:creationId xmlns:a16="http://schemas.microsoft.com/office/drawing/2014/main" id="{1B74ED03-2B4C-8949-BE82-3D83179789FB}"/>
              </a:ext>
            </a:extLst>
          </p:cNvPr>
          <p:cNvGrpSpPr>
            <a:grpSpLocks/>
          </p:cNvGrpSpPr>
          <p:nvPr/>
        </p:nvGrpSpPr>
        <p:grpSpPr bwMode="auto">
          <a:xfrm>
            <a:off x="2853224" y="3360598"/>
            <a:ext cx="754063" cy="708025"/>
            <a:chOff x="2144" y="3246"/>
            <a:chExt cx="475" cy="446"/>
          </a:xfrm>
        </p:grpSpPr>
        <p:sp>
          <p:nvSpPr>
            <p:cNvPr id="277" name="Rectangle 15">
              <a:extLst>
                <a:ext uri="{FF2B5EF4-FFF2-40B4-BE49-F238E27FC236}">
                  <a16:creationId xmlns:a16="http://schemas.microsoft.com/office/drawing/2014/main" id="{72B4BC9C-E5D4-E241-AAB2-5BB4EBE05A7D}"/>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78" name="Text Box 16">
              <a:extLst>
                <a:ext uri="{FF2B5EF4-FFF2-40B4-BE49-F238E27FC236}">
                  <a16:creationId xmlns:a16="http://schemas.microsoft.com/office/drawing/2014/main" id="{574C01F9-512F-C94E-8E54-5BD0FB118E62}"/>
                </a:ext>
              </a:extLst>
            </p:cNvPr>
            <p:cNvSpPr txBox="1">
              <a:spLocks noChangeArrowheads="1"/>
            </p:cNvSpPr>
            <p:nvPr/>
          </p:nvSpPr>
          <p:spPr bwMode="auto">
            <a:xfrm>
              <a:off x="2148" y="3432"/>
              <a:ext cx="43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79" name="Text Box 17">
              <a:extLst>
                <a:ext uri="{FF2B5EF4-FFF2-40B4-BE49-F238E27FC236}">
                  <a16:creationId xmlns:a16="http://schemas.microsoft.com/office/drawing/2014/main" id="{1B0822E5-C511-4643-AF89-4C837BEC0DFB}"/>
                </a:ext>
              </a:extLst>
            </p:cNvPr>
            <p:cNvSpPr txBox="1">
              <a:spLocks noChangeArrowheads="1"/>
            </p:cNvSpPr>
            <p:nvPr/>
          </p:nvSpPr>
          <p:spPr bwMode="auto">
            <a:xfrm>
              <a:off x="2340" y="3246"/>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280" name="Text Box 18">
              <a:extLst>
                <a:ext uri="{FF2B5EF4-FFF2-40B4-BE49-F238E27FC236}">
                  <a16:creationId xmlns:a16="http://schemas.microsoft.com/office/drawing/2014/main" id="{A7118F23-0F93-2A4A-9DA6-D9A6B47705EC}"/>
                </a:ext>
              </a:extLst>
            </p:cNvPr>
            <p:cNvSpPr txBox="1">
              <a:spLocks noChangeArrowheads="1"/>
            </p:cNvSpPr>
            <p:nvPr/>
          </p:nvSpPr>
          <p:spPr bwMode="auto">
            <a:xfrm>
              <a:off x="2234" y="3331"/>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26" name="Line 25">
            <a:extLst>
              <a:ext uri="{FF2B5EF4-FFF2-40B4-BE49-F238E27FC236}">
                <a16:creationId xmlns:a16="http://schemas.microsoft.com/office/drawing/2014/main" id="{0D2B37ED-C6CE-7046-B034-106D8661B30A}"/>
              </a:ext>
            </a:extLst>
          </p:cNvPr>
          <p:cNvSpPr>
            <a:spLocks noChangeShapeType="1"/>
          </p:cNvSpPr>
          <p:nvPr/>
        </p:nvSpPr>
        <p:spPr bwMode="auto">
          <a:xfrm>
            <a:off x="2290560" y="3822560"/>
            <a:ext cx="506413"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7" name="Text Box 26">
            <a:extLst>
              <a:ext uri="{FF2B5EF4-FFF2-40B4-BE49-F238E27FC236}">
                <a16:creationId xmlns:a16="http://schemas.microsoft.com/office/drawing/2014/main" id="{0457F625-44DB-8442-A226-7B398F9B95F2}"/>
              </a:ext>
            </a:extLst>
          </p:cNvPr>
          <p:cNvSpPr txBox="1">
            <a:spLocks noChangeArrowheads="1"/>
          </p:cNvSpPr>
          <p:nvPr/>
        </p:nvSpPr>
        <p:spPr bwMode="auto">
          <a:xfrm>
            <a:off x="3573949" y="2216010"/>
            <a:ext cx="879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 )</a:t>
            </a:r>
          </a:p>
        </p:txBody>
      </p:sp>
      <p:grpSp>
        <p:nvGrpSpPr>
          <p:cNvPr id="228" name="Group 27">
            <a:extLst>
              <a:ext uri="{FF2B5EF4-FFF2-40B4-BE49-F238E27FC236}">
                <a16:creationId xmlns:a16="http://schemas.microsoft.com/office/drawing/2014/main" id="{45F71A6B-961A-8F47-BDAD-766509D125B1}"/>
              </a:ext>
            </a:extLst>
          </p:cNvPr>
          <p:cNvGrpSpPr>
            <a:grpSpLocks/>
          </p:cNvGrpSpPr>
          <p:nvPr/>
        </p:nvGrpSpPr>
        <p:grpSpPr bwMode="auto">
          <a:xfrm>
            <a:off x="3599349" y="3705085"/>
            <a:ext cx="969963" cy="527050"/>
            <a:chOff x="3501" y="648"/>
            <a:chExt cx="611" cy="332"/>
          </a:xfrm>
        </p:grpSpPr>
        <p:sp>
          <p:nvSpPr>
            <p:cNvPr id="271" name="Text Box 28">
              <a:extLst>
                <a:ext uri="{FF2B5EF4-FFF2-40B4-BE49-F238E27FC236}">
                  <a16:creationId xmlns:a16="http://schemas.microsoft.com/office/drawing/2014/main" id="{292C87C3-4A72-1D42-94BC-4559AABC4477}"/>
                </a:ext>
              </a:extLst>
            </p:cNvPr>
            <p:cNvSpPr txBox="1">
              <a:spLocks noChangeArrowheads="1"/>
            </p:cNvSpPr>
            <p:nvPr/>
          </p:nvSpPr>
          <p:spPr bwMode="auto">
            <a:xfrm>
              <a:off x="3501" y="749"/>
              <a:ext cx="61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72" name="Text Box 29">
              <a:extLst>
                <a:ext uri="{FF2B5EF4-FFF2-40B4-BE49-F238E27FC236}">
                  <a16:creationId xmlns:a16="http://schemas.microsoft.com/office/drawing/2014/main" id="{0288EA14-A354-5247-BF8A-85868B876818}"/>
                </a:ext>
              </a:extLst>
            </p:cNvPr>
            <p:cNvSpPr txBox="1">
              <a:spLocks noChangeArrowheads="1"/>
            </p:cNvSpPr>
            <p:nvPr/>
          </p:nvSpPr>
          <p:spPr bwMode="auto">
            <a:xfrm>
              <a:off x="3584" y="648"/>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29" name="Freeform 30">
            <a:extLst>
              <a:ext uri="{FF2B5EF4-FFF2-40B4-BE49-F238E27FC236}">
                <a16:creationId xmlns:a16="http://schemas.microsoft.com/office/drawing/2014/main" id="{E2495C76-E002-B842-9952-6D4CA66E750A}"/>
              </a:ext>
            </a:extLst>
          </p:cNvPr>
          <p:cNvSpPr>
            <a:spLocks/>
          </p:cNvSpPr>
          <p:nvPr/>
        </p:nvSpPr>
        <p:spPr bwMode="auto">
          <a:xfrm>
            <a:off x="3585062" y="2603360"/>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Freeform 31">
            <a:extLst>
              <a:ext uri="{FF2B5EF4-FFF2-40B4-BE49-F238E27FC236}">
                <a16:creationId xmlns:a16="http://schemas.microsoft.com/office/drawing/2014/main" id="{A59EFB8D-275D-0B46-B002-46DB5110F671}"/>
              </a:ext>
            </a:extLst>
          </p:cNvPr>
          <p:cNvSpPr>
            <a:spLocks/>
          </p:cNvSpPr>
          <p:nvPr/>
        </p:nvSpPr>
        <p:spPr bwMode="auto">
          <a:xfrm flipV="1">
            <a:off x="3607287" y="3424098"/>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1" name="Text Box 32">
            <a:extLst>
              <a:ext uri="{FF2B5EF4-FFF2-40B4-BE49-F238E27FC236}">
                <a16:creationId xmlns:a16="http://schemas.microsoft.com/office/drawing/2014/main" id="{9CEEB54F-D9C0-6C42-AF0B-4A703427ABD2}"/>
              </a:ext>
            </a:extLst>
          </p:cNvPr>
          <p:cNvSpPr txBox="1">
            <a:spLocks noChangeArrowheads="1"/>
          </p:cNvSpPr>
          <p:nvPr/>
        </p:nvSpPr>
        <p:spPr bwMode="auto">
          <a:xfrm>
            <a:off x="1943035" y="2361508"/>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a:t>
            </a:r>
          </a:p>
        </p:txBody>
      </p:sp>
      <p:sp>
        <p:nvSpPr>
          <p:cNvPr id="232" name="Text Box 33">
            <a:extLst>
              <a:ext uri="{FF2B5EF4-FFF2-40B4-BE49-F238E27FC236}">
                <a16:creationId xmlns:a16="http://schemas.microsoft.com/office/drawing/2014/main" id="{504C787D-5FD2-5441-8299-EDD8508A8A90}"/>
              </a:ext>
            </a:extLst>
          </p:cNvPr>
          <p:cNvSpPr txBox="1">
            <a:spLocks noChangeArrowheads="1"/>
          </p:cNvSpPr>
          <p:nvPr/>
        </p:nvSpPr>
        <p:spPr bwMode="auto">
          <a:xfrm>
            <a:off x="8955846" y="3052623"/>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sp>
        <p:nvSpPr>
          <p:cNvPr id="233" name="Text Box 34">
            <a:extLst>
              <a:ext uri="{FF2B5EF4-FFF2-40B4-BE49-F238E27FC236}">
                <a16:creationId xmlns:a16="http://schemas.microsoft.com/office/drawing/2014/main" id="{983299C2-71F6-8342-BFCF-874B286DA317}"/>
              </a:ext>
            </a:extLst>
          </p:cNvPr>
          <p:cNvSpPr txBox="1">
            <a:spLocks noChangeArrowheads="1"/>
          </p:cNvSpPr>
          <p:nvPr/>
        </p:nvSpPr>
        <p:spPr bwMode="auto">
          <a:xfrm>
            <a:off x="2824649" y="1752460"/>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grpSp>
        <p:nvGrpSpPr>
          <p:cNvPr id="235" name="Group 36">
            <a:extLst>
              <a:ext uri="{FF2B5EF4-FFF2-40B4-BE49-F238E27FC236}">
                <a16:creationId xmlns:a16="http://schemas.microsoft.com/office/drawing/2014/main" id="{B97A4572-6D2F-BB4C-8149-9880CEC9DC3B}"/>
              </a:ext>
            </a:extLst>
          </p:cNvPr>
          <p:cNvGrpSpPr>
            <a:grpSpLocks/>
          </p:cNvGrpSpPr>
          <p:nvPr/>
        </p:nvGrpSpPr>
        <p:grpSpPr bwMode="auto">
          <a:xfrm>
            <a:off x="2818299" y="4105135"/>
            <a:ext cx="471488" cy="474663"/>
            <a:chOff x="2643" y="716"/>
            <a:chExt cx="297" cy="299"/>
          </a:xfrm>
        </p:grpSpPr>
        <p:sp>
          <p:nvSpPr>
            <p:cNvPr id="269" name="Text Box 37">
              <a:extLst>
                <a:ext uri="{FF2B5EF4-FFF2-40B4-BE49-F238E27FC236}">
                  <a16:creationId xmlns:a16="http://schemas.microsoft.com/office/drawing/2014/main" id="{511EE41B-163B-B840-B4EA-F53907AB0ABC}"/>
                </a:ext>
              </a:extLst>
            </p:cNvPr>
            <p:cNvSpPr txBox="1">
              <a:spLocks noChangeArrowheads="1"/>
            </p:cNvSpPr>
            <p:nvPr/>
          </p:nvSpPr>
          <p:spPr bwMode="auto">
            <a:xfrm>
              <a:off x="2643"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70" name="Text Box 38">
              <a:extLst>
                <a:ext uri="{FF2B5EF4-FFF2-40B4-BE49-F238E27FC236}">
                  <a16:creationId xmlns:a16="http://schemas.microsoft.com/office/drawing/2014/main" id="{8EF72EFE-FDCF-CE4E-BCC6-5D4E761C03A9}"/>
                </a:ext>
              </a:extLst>
            </p:cNvPr>
            <p:cNvSpPr txBox="1">
              <a:spLocks noChangeArrowheads="1"/>
            </p:cNvSpPr>
            <p:nvPr/>
          </p:nvSpPr>
          <p:spPr bwMode="auto">
            <a:xfrm>
              <a:off x="2730" y="716"/>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37" name="Picture 40" descr="BS00768_[1]">
            <a:extLst>
              <a:ext uri="{FF2B5EF4-FFF2-40B4-BE49-F238E27FC236}">
                <a16:creationId xmlns:a16="http://schemas.microsoft.com/office/drawing/2014/main" id="{61059736-E07B-744E-B96D-1F4E57611B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305662" y="429091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8" name="Picture 41" descr="Alice">
            <a:extLst>
              <a:ext uri="{FF2B5EF4-FFF2-40B4-BE49-F238E27FC236}">
                <a16:creationId xmlns:a16="http://schemas.microsoft.com/office/drawing/2014/main" id="{0C371DC6-AA5F-4442-B6FF-9BE6B85B9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0074" y="2898635"/>
            <a:ext cx="5270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1" name="Picture 44" descr="BS00592_[1]">
            <a:extLst>
              <a:ext uri="{FF2B5EF4-FFF2-40B4-BE49-F238E27FC236}">
                <a16:creationId xmlns:a16="http://schemas.microsoft.com/office/drawing/2014/main" id="{1BABC6C8-3277-624B-BF93-A243C8C5AA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1372" y="2808148"/>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2" name="Text Box 45">
            <a:extLst>
              <a:ext uri="{FF2B5EF4-FFF2-40B4-BE49-F238E27FC236}">
                <a16:creationId xmlns:a16="http://schemas.microsoft.com/office/drawing/2014/main" id="{DB84A17E-181E-A340-909B-0A4D03E1CA89}"/>
              </a:ext>
            </a:extLst>
          </p:cNvPr>
          <p:cNvSpPr txBox="1">
            <a:spLocks noChangeArrowheads="1"/>
          </p:cNvSpPr>
          <p:nvPr/>
        </p:nvSpPr>
        <p:spPr bwMode="auto">
          <a:xfrm>
            <a:off x="5811355" y="3101835"/>
            <a:ext cx="966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cs typeface="Arial" charset="0"/>
              </a:rPr>
              <a:t>Internet</a:t>
            </a:r>
          </a:p>
        </p:txBody>
      </p:sp>
      <p:sp>
        <p:nvSpPr>
          <p:cNvPr id="243" name="Freeform 46">
            <a:extLst>
              <a:ext uri="{FF2B5EF4-FFF2-40B4-BE49-F238E27FC236}">
                <a16:creationId xmlns:a16="http://schemas.microsoft.com/office/drawing/2014/main" id="{7DE99CFA-70C2-9B43-B751-7B0444EE535D}"/>
              </a:ext>
            </a:extLst>
          </p:cNvPr>
          <p:cNvSpPr>
            <a:spLocks/>
          </p:cNvSpPr>
          <p:nvPr/>
        </p:nvSpPr>
        <p:spPr bwMode="auto">
          <a:xfrm flipH="1">
            <a:off x="8120821" y="2597010"/>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44" name="Group 47">
            <a:extLst>
              <a:ext uri="{FF2B5EF4-FFF2-40B4-BE49-F238E27FC236}">
                <a16:creationId xmlns:a16="http://schemas.microsoft.com/office/drawing/2014/main" id="{207449D9-5A1F-5649-A266-919B61BC51A3}"/>
              </a:ext>
            </a:extLst>
          </p:cNvPr>
          <p:cNvGrpSpPr>
            <a:grpSpLocks/>
          </p:cNvGrpSpPr>
          <p:nvPr/>
        </p:nvGrpSpPr>
        <p:grpSpPr bwMode="auto">
          <a:xfrm>
            <a:off x="8844721" y="2114410"/>
            <a:ext cx="754063" cy="714375"/>
            <a:chOff x="1645" y="272"/>
            <a:chExt cx="475" cy="450"/>
          </a:xfrm>
        </p:grpSpPr>
        <p:sp>
          <p:nvSpPr>
            <p:cNvPr id="266" name="Rectangle 48">
              <a:extLst>
                <a:ext uri="{FF2B5EF4-FFF2-40B4-BE49-F238E27FC236}">
                  <a16:creationId xmlns:a16="http://schemas.microsoft.com/office/drawing/2014/main" id="{89514FFD-273C-5147-916A-9C739C9AEAAE}"/>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7" name="Text Box 49">
              <a:extLst>
                <a:ext uri="{FF2B5EF4-FFF2-40B4-BE49-F238E27FC236}">
                  <a16:creationId xmlns:a16="http://schemas.microsoft.com/office/drawing/2014/main" id="{6723362B-8F17-E747-9DFA-66010D5BAC84}"/>
                </a:ext>
              </a:extLst>
            </p:cNvPr>
            <p:cNvSpPr txBox="1">
              <a:spLocks noChangeArrowheads="1"/>
            </p:cNvSpPr>
            <p:nvPr/>
          </p:nvSpPr>
          <p:spPr bwMode="auto">
            <a:xfrm>
              <a:off x="1654" y="456"/>
              <a:ext cx="42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68" name="Text Box 50">
              <a:extLst>
                <a:ext uri="{FF2B5EF4-FFF2-40B4-BE49-F238E27FC236}">
                  <a16:creationId xmlns:a16="http://schemas.microsoft.com/office/drawing/2014/main" id="{F928449F-C7A9-1546-9C40-35F3BAA45E4E}"/>
                </a:ext>
              </a:extLst>
            </p:cNvPr>
            <p:cNvSpPr txBox="1">
              <a:spLocks noChangeArrowheads="1"/>
            </p:cNvSpPr>
            <p:nvPr/>
          </p:nvSpPr>
          <p:spPr bwMode="auto">
            <a:xfrm>
              <a:off x="1844" y="272"/>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245" name="Freeform 51">
            <a:extLst>
              <a:ext uri="{FF2B5EF4-FFF2-40B4-BE49-F238E27FC236}">
                <a16:creationId xmlns:a16="http://schemas.microsoft.com/office/drawing/2014/main" id="{AA04EF99-94C0-2148-AA70-D2970F6E6E46}"/>
              </a:ext>
            </a:extLst>
          </p:cNvPr>
          <p:cNvSpPr>
            <a:spLocks/>
          </p:cNvSpPr>
          <p:nvPr/>
        </p:nvSpPr>
        <p:spPr bwMode="auto">
          <a:xfrm flipH="1" flipV="1">
            <a:off x="8143046" y="3432035"/>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46" name="Group 52">
            <a:extLst>
              <a:ext uri="{FF2B5EF4-FFF2-40B4-BE49-F238E27FC236}">
                <a16:creationId xmlns:a16="http://schemas.microsoft.com/office/drawing/2014/main" id="{AB1E8548-F881-3D4B-A677-19458575B71B}"/>
              </a:ext>
            </a:extLst>
          </p:cNvPr>
          <p:cNvGrpSpPr>
            <a:grpSpLocks/>
          </p:cNvGrpSpPr>
          <p:nvPr/>
        </p:nvGrpSpPr>
        <p:grpSpPr bwMode="auto">
          <a:xfrm>
            <a:off x="8868534" y="3365360"/>
            <a:ext cx="754063" cy="708025"/>
            <a:chOff x="2144" y="3254"/>
            <a:chExt cx="475" cy="446"/>
          </a:xfrm>
        </p:grpSpPr>
        <p:sp>
          <p:nvSpPr>
            <p:cNvPr id="262" name="Rectangle 53">
              <a:extLst>
                <a:ext uri="{FF2B5EF4-FFF2-40B4-BE49-F238E27FC236}">
                  <a16:creationId xmlns:a16="http://schemas.microsoft.com/office/drawing/2014/main" id="{CCAF72D3-A522-D54B-85CC-0CE7802D0AFD}"/>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3" name="Text Box 54">
              <a:extLst>
                <a:ext uri="{FF2B5EF4-FFF2-40B4-BE49-F238E27FC236}">
                  <a16:creationId xmlns:a16="http://schemas.microsoft.com/office/drawing/2014/main" id="{67004EF0-0664-6249-96F6-E6744C406381}"/>
                </a:ext>
              </a:extLst>
            </p:cNvPr>
            <p:cNvSpPr txBox="1">
              <a:spLocks noChangeArrowheads="1"/>
            </p:cNvSpPr>
            <p:nvPr/>
          </p:nvSpPr>
          <p:spPr bwMode="auto">
            <a:xfrm>
              <a:off x="2148" y="3432"/>
              <a:ext cx="43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64" name="Text Box 55">
              <a:extLst>
                <a:ext uri="{FF2B5EF4-FFF2-40B4-BE49-F238E27FC236}">
                  <a16:creationId xmlns:a16="http://schemas.microsoft.com/office/drawing/2014/main" id="{F7120163-D2CD-7B4F-8237-7CDF133D0C74}"/>
                </a:ext>
              </a:extLst>
            </p:cNvPr>
            <p:cNvSpPr txBox="1">
              <a:spLocks noChangeArrowheads="1"/>
            </p:cNvSpPr>
            <p:nvPr/>
          </p:nvSpPr>
          <p:spPr bwMode="auto">
            <a:xfrm>
              <a:off x="2348" y="3254"/>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265" name="Text Box 56">
              <a:extLst>
                <a:ext uri="{FF2B5EF4-FFF2-40B4-BE49-F238E27FC236}">
                  <a16:creationId xmlns:a16="http://schemas.microsoft.com/office/drawing/2014/main" id="{B672981B-BA70-9446-9FE4-7C8B089D41F5}"/>
                </a:ext>
              </a:extLst>
            </p:cNvPr>
            <p:cNvSpPr txBox="1">
              <a:spLocks noChangeArrowheads="1"/>
            </p:cNvSpPr>
            <p:nvPr/>
          </p:nvSpPr>
          <p:spPr bwMode="auto">
            <a:xfrm>
              <a:off x="2239" y="3331"/>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48" name="Picture 58" descr="BS00768_[1]">
            <a:extLst>
              <a:ext uri="{FF2B5EF4-FFF2-40B4-BE49-F238E27FC236}">
                <a16:creationId xmlns:a16="http://schemas.microsoft.com/office/drawing/2014/main" id="{5630412B-C927-FE4F-BA3D-EBD552439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365421" y="315581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49" name="Group 59">
            <a:extLst>
              <a:ext uri="{FF2B5EF4-FFF2-40B4-BE49-F238E27FC236}">
                <a16:creationId xmlns:a16="http://schemas.microsoft.com/office/drawing/2014/main" id="{CA05ADE8-6BBE-3548-8E4F-254F16D2FED0}"/>
              </a:ext>
            </a:extLst>
          </p:cNvPr>
          <p:cNvGrpSpPr>
            <a:grpSpLocks/>
          </p:cNvGrpSpPr>
          <p:nvPr/>
        </p:nvGrpSpPr>
        <p:grpSpPr bwMode="auto">
          <a:xfrm>
            <a:off x="8628821" y="4097198"/>
            <a:ext cx="452438" cy="474663"/>
            <a:chOff x="2643" y="716"/>
            <a:chExt cx="285" cy="299"/>
          </a:xfrm>
        </p:grpSpPr>
        <p:sp>
          <p:nvSpPr>
            <p:cNvPr id="260" name="Text Box 60">
              <a:extLst>
                <a:ext uri="{FF2B5EF4-FFF2-40B4-BE49-F238E27FC236}">
                  <a16:creationId xmlns:a16="http://schemas.microsoft.com/office/drawing/2014/main" id="{7515D35F-082C-834B-8B82-EDC0267A4D23}"/>
                </a:ext>
              </a:extLst>
            </p:cNvPr>
            <p:cNvSpPr txBox="1">
              <a:spLocks noChangeArrowheads="1"/>
            </p:cNvSpPr>
            <p:nvPr/>
          </p:nvSpPr>
          <p:spPr bwMode="auto">
            <a:xfrm>
              <a:off x="2643"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61" name="Text Box 61">
              <a:extLst>
                <a:ext uri="{FF2B5EF4-FFF2-40B4-BE49-F238E27FC236}">
                  <a16:creationId xmlns:a16="http://schemas.microsoft.com/office/drawing/2014/main" id="{0323DED8-DBB5-A447-A69A-8618C7EA1032}"/>
                </a:ext>
              </a:extLst>
            </p:cNvPr>
            <p:cNvSpPr txBox="1">
              <a:spLocks noChangeArrowheads="1"/>
            </p:cNvSpPr>
            <p:nvPr/>
          </p:nvSpPr>
          <p:spPr bwMode="auto">
            <a:xfrm>
              <a:off x="2735" y="716"/>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51" name="Picture 63" descr="BS00768_[1]">
            <a:extLst>
              <a:ext uri="{FF2B5EF4-FFF2-40B4-BE49-F238E27FC236}">
                <a16:creationId xmlns:a16="http://schemas.microsoft.com/office/drawing/2014/main" id="{704F2548-B402-D343-A7F0-B9E3DBE18F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116184" y="4303068"/>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2" name="Text Box 64">
            <a:extLst>
              <a:ext uri="{FF2B5EF4-FFF2-40B4-BE49-F238E27FC236}">
                <a16:creationId xmlns:a16="http://schemas.microsoft.com/office/drawing/2014/main" id="{A7E10D4A-19BB-6543-BC7F-0495AE12385A}"/>
              </a:ext>
            </a:extLst>
          </p:cNvPr>
          <p:cNvSpPr txBox="1">
            <a:spLocks noChangeArrowheads="1"/>
          </p:cNvSpPr>
          <p:nvPr/>
        </p:nvSpPr>
        <p:spPr bwMode="auto">
          <a:xfrm>
            <a:off x="1995974" y="3639998"/>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sp>
        <p:nvSpPr>
          <p:cNvPr id="253" name="Line 65">
            <a:extLst>
              <a:ext uri="{FF2B5EF4-FFF2-40B4-BE49-F238E27FC236}">
                <a16:creationId xmlns:a16="http://schemas.microsoft.com/office/drawing/2014/main" id="{E2786FB4-957F-7B46-A134-64D2A9099ED7}"/>
              </a:ext>
            </a:extLst>
          </p:cNvPr>
          <p:cNvSpPr>
            <a:spLocks noChangeShapeType="1"/>
          </p:cNvSpPr>
          <p:nvPr/>
        </p:nvSpPr>
        <p:spPr bwMode="auto">
          <a:xfrm>
            <a:off x="9609896" y="2601773"/>
            <a:ext cx="506413"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4" name="Text Box 66">
            <a:extLst>
              <a:ext uri="{FF2B5EF4-FFF2-40B4-BE49-F238E27FC236}">
                <a16:creationId xmlns:a16="http://schemas.microsoft.com/office/drawing/2014/main" id="{C5832857-87AB-5041-9D63-DB19AECC5F73}"/>
              </a:ext>
            </a:extLst>
          </p:cNvPr>
          <p:cNvSpPr txBox="1">
            <a:spLocks noChangeArrowheads="1"/>
          </p:cNvSpPr>
          <p:nvPr/>
        </p:nvSpPr>
        <p:spPr bwMode="auto">
          <a:xfrm>
            <a:off x="10103609" y="2395398"/>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a:t>
            </a:r>
          </a:p>
        </p:txBody>
      </p:sp>
      <p:pic>
        <p:nvPicPr>
          <p:cNvPr id="255" name="Picture 67" descr="Bob">
            <a:extLst>
              <a:ext uri="{FF2B5EF4-FFF2-40B4-BE49-F238E27FC236}">
                <a16:creationId xmlns:a16="http://schemas.microsoft.com/office/drawing/2014/main" id="{5045B734-7259-3046-A38E-F20FEAFE0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7884" y="3039923"/>
            <a:ext cx="642938" cy="65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 name="Text Box 68">
            <a:extLst>
              <a:ext uri="{FF2B5EF4-FFF2-40B4-BE49-F238E27FC236}">
                <a16:creationId xmlns:a16="http://schemas.microsoft.com/office/drawing/2014/main" id="{3E4F1AE1-4DF6-A146-8288-D083ABA61623}"/>
              </a:ext>
            </a:extLst>
          </p:cNvPr>
          <p:cNvSpPr txBox="1">
            <a:spLocks noChangeArrowheads="1"/>
          </p:cNvSpPr>
          <p:nvPr/>
        </p:nvSpPr>
        <p:spPr bwMode="auto">
          <a:xfrm>
            <a:off x="7906509" y="2208073"/>
            <a:ext cx="879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 )</a:t>
            </a:r>
          </a:p>
        </p:txBody>
      </p:sp>
      <p:grpSp>
        <p:nvGrpSpPr>
          <p:cNvPr id="257" name="Group 69">
            <a:extLst>
              <a:ext uri="{FF2B5EF4-FFF2-40B4-BE49-F238E27FC236}">
                <a16:creationId xmlns:a16="http://schemas.microsoft.com/office/drawing/2014/main" id="{6AC5A6DE-0109-644D-8115-C3E201D8D2D3}"/>
              </a:ext>
            </a:extLst>
          </p:cNvPr>
          <p:cNvGrpSpPr>
            <a:grpSpLocks/>
          </p:cNvGrpSpPr>
          <p:nvPr/>
        </p:nvGrpSpPr>
        <p:grpSpPr bwMode="auto">
          <a:xfrm>
            <a:off x="7698546" y="3682860"/>
            <a:ext cx="969963" cy="527050"/>
            <a:chOff x="3501" y="648"/>
            <a:chExt cx="611" cy="332"/>
          </a:xfrm>
        </p:grpSpPr>
        <p:sp>
          <p:nvSpPr>
            <p:cNvPr id="258" name="Text Box 70">
              <a:extLst>
                <a:ext uri="{FF2B5EF4-FFF2-40B4-BE49-F238E27FC236}">
                  <a16:creationId xmlns:a16="http://schemas.microsoft.com/office/drawing/2014/main" id="{3F2A083A-A8E3-9845-A9A5-F7ACDE4C2C01}"/>
                </a:ext>
              </a:extLst>
            </p:cNvPr>
            <p:cNvSpPr txBox="1">
              <a:spLocks noChangeArrowheads="1"/>
            </p:cNvSpPr>
            <p:nvPr/>
          </p:nvSpPr>
          <p:spPr bwMode="auto">
            <a:xfrm>
              <a:off x="3501" y="749"/>
              <a:ext cx="61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259" name="Text Box 71">
              <a:extLst>
                <a:ext uri="{FF2B5EF4-FFF2-40B4-BE49-F238E27FC236}">
                  <a16:creationId xmlns:a16="http://schemas.microsoft.com/office/drawing/2014/main" id="{4CB67453-F7BA-264E-AF15-8E0F01A7D332}"/>
                </a:ext>
              </a:extLst>
            </p:cNvPr>
            <p:cNvSpPr txBox="1">
              <a:spLocks noChangeArrowheads="1"/>
            </p:cNvSpPr>
            <p:nvPr/>
          </p:nvSpPr>
          <p:spPr bwMode="auto">
            <a:xfrm>
              <a:off x="3584" y="648"/>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221" name="Picture 9" descr="BS00592_[1]">
            <a:extLst>
              <a:ext uri="{FF2B5EF4-FFF2-40B4-BE49-F238E27FC236}">
                <a16:creationId xmlns:a16="http://schemas.microsoft.com/office/drawing/2014/main" id="{269569C0-0F8C-3947-95A7-605BC08D45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475" y="2867025"/>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899682B5-A8C2-0C4E-8879-4830396806FE}"/>
              </a:ext>
            </a:extLst>
          </p:cNvPr>
          <p:cNvGrpSpPr/>
          <p:nvPr/>
        </p:nvGrpSpPr>
        <p:grpSpPr>
          <a:xfrm>
            <a:off x="4161184" y="2928730"/>
            <a:ext cx="389850" cy="584775"/>
            <a:chOff x="9846364" y="1192696"/>
            <a:chExt cx="389850" cy="584775"/>
          </a:xfrm>
        </p:grpSpPr>
        <p:sp>
          <p:nvSpPr>
            <p:cNvPr id="3" name="Oval 2">
              <a:extLst>
                <a:ext uri="{FF2B5EF4-FFF2-40B4-BE49-F238E27FC236}">
                  <a16:creationId xmlns:a16="http://schemas.microsoft.com/office/drawing/2014/main" id="{1F6CCB7A-264F-5147-8F07-12CBBF002BB1}"/>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87DC78BD-0454-BA48-A9E6-43B885EB2B74}"/>
                </a:ext>
              </a:extLst>
            </p:cNvPr>
            <p:cNvSpPr txBox="1"/>
            <p:nvPr/>
          </p:nvSpPr>
          <p:spPr>
            <a:xfrm>
              <a:off x="9846364" y="1192696"/>
              <a:ext cx="389850" cy="584775"/>
            </a:xfrm>
            <a:prstGeom prst="rect">
              <a:avLst/>
            </a:prstGeom>
            <a:noFill/>
          </p:spPr>
          <p:txBody>
            <a:bodyPr wrap="none" rtlCol="0">
              <a:spAutoFit/>
            </a:bodyPr>
            <a:lstStyle/>
            <a:p>
              <a:r>
                <a:rPr lang="en-US" sz="3200" dirty="0"/>
                <a:t>+</a:t>
              </a:r>
            </a:p>
          </p:txBody>
        </p:sp>
      </p:grpSp>
      <p:grpSp>
        <p:nvGrpSpPr>
          <p:cNvPr id="288" name="Group 287">
            <a:extLst>
              <a:ext uri="{FF2B5EF4-FFF2-40B4-BE49-F238E27FC236}">
                <a16:creationId xmlns:a16="http://schemas.microsoft.com/office/drawing/2014/main" id="{DDD79F7A-72D1-0448-B4D5-0C28EC6E5181}"/>
              </a:ext>
            </a:extLst>
          </p:cNvPr>
          <p:cNvGrpSpPr/>
          <p:nvPr/>
        </p:nvGrpSpPr>
        <p:grpSpPr>
          <a:xfrm>
            <a:off x="7981121" y="2908854"/>
            <a:ext cx="344557" cy="584775"/>
            <a:chOff x="9859617" y="1179444"/>
            <a:chExt cx="344557" cy="584775"/>
          </a:xfrm>
        </p:grpSpPr>
        <p:sp>
          <p:nvSpPr>
            <p:cNvPr id="289" name="Oval 288">
              <a:extLst>
                <a:ext uri="{FF2B5EF4-FFF2-40B4-BE49-F238E27FC236}">
                  <a16:creationId xmlns:a16="http://schemas.microsoft.com/office/drawing/2014/main" id="{2C228A61-3219-9A4D-9195-FB9653EE0B26}"/>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0" name="TextBox 289">
              <a:extLst>
                <a:ext uri="{FF2B5EF4-FFF2-40B4-BE49-F238E27FC236}">
                  <a16:creationId xmlns:a16="http://schemas.microsoft.com/office/drawing/2014/main" id="{D05F3754-154C-1648-B8E1-0BD1733AEF59}"/>
                </a:ext>
              </a:extLst>
            </p:cNvPr>
            <p:cNvSpPr txBox="1"/>
            <p:nvPr/>
          </p:nvSpPr>
          <p:spPr>
            <a:xfrm>
              <a:off x="9886120" y="1179444"/>
              <a:ext cx="309700" cy="584775"/>
            </a:xfrm>
            <a:prstGeom prst="rect">
              <a:avLst/>
            </a:prstGeom>
            <a:noFill/>
          </p:spPr>
          <p:txBody>
            <a:bodyPr wrap="none" rtlCol="0">
              <a:spAutoFit/>
            </a:bodyPr>
            <a:lstStyle/>
            <a:p>
              <a:r>
                <a:rPr lang="en-US" sz="3200" dirty="0"/>
                <a:t>-</a:t>
              </a:r>
            </a:p>
          </p:txBody>
        </p:sp>
      </p:grpSp>
      <p:sp>
        <p:nvSpPr>
          <p:cNvPr id="72" name="Text Box 3">
            <a:extLst>
              <a:ext uri="{FF2B5EF4-FFF2-40B4-BE49-F238E27FC236}">
                <a16:creationId xmlns:a16="http://schemas.microsoft.com/office/drawing/2014/main" id="{A7DDBE4A-929E-B642-9DAE-D762CC72B5C5}"/>
              </a:ext>
            </a:extLst>
          </p:cNvPr>
          <p:cNvSpPr txBox="1">
            <a:spLocks noChangeArrowheads="1"/>
          </p:cNvSpPr>
          <p:nvPr/>
        </p:nvSpPr>
        <p:spPr bwMode="auto">
          <a:xfrm>
            <a:off x="6241774" y="4401586"/>
            <a:ext cx="5340626" cy="16312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C00000"/>
                </a:solidFill>
                <a:latin typeface="+mn-lt"/>
              </a:rPr>
              <a:t>Bob:</a:t>
            </a:r>
          </a:p>
          <a:p>
            <a:pPr marL="396875" indent="-277813">
              <a:buClr>
                <a:srgbClr val="000090"/>
              </a:buClr>
              <a:buSzPct val="100000"/>
              <a:buFont typeface="Wingdings" charset="2"/>
              <a:buChar char="§"/>
            </a:pPr>
            <a:r>
              <a:rPr lang="en-US" sz="2400" dirty="0">
                <a:latin typeface="+mn-lt"/>
              </a:rPr>
              <a:t>uses his private key to decrypt and recover K</a:t>
            </a:r>
            <a:r>
              <a:rPr lang="en-US" sz="2400" baseline="-25000" dirty="0">
                <a:latin typeface="+mn-lt"/>
              </a:rPr>
              <a:t>S</a:t>
            </a:r>
          </a:p>
          <a:p>
            <a:pPr marL="396875" indent="-277813">
              <a:buClr>
                <a:srgbClr val="000090"/>
              </a:buClr>
              <a:buSzPct val="100000"/>
              <a:buFont typeface="Wingdings" charset="2"/>
              <a:buChar char="§"/>
            </a:pPr>
            <a:r>
              <a:rPr lang="en-US" sz="2400" dirty="0">
                <a:latin typeface="+mn-lt"/>
              </a:rPr>
              <a:t>uses K</a:t>
            </a:r>
            <a:r>
              <a:rPr lang="en-US" sz="2400" baseline="-25000" dirty="0">
                <a:latin typeface="+mn-lt"/>
              </a:rPr>
              <a:t>S</a:t>
            </a:r>
            <a:r>
              <a:rPr lang="en-US" sz="2400" dirty="0">
                <a:latin typeface="+mn-lt"/>
              </a:rPr>
              <a:t> to decrypt K</a:t>
            </a:r>
            <a:r>
              <a:rPr lang="en-US" sz="2400" baseline="-25000" dirty="0">
                <a:latin typeface="+mn-lt"/>
              </a:rPr>
              <a:t>S</a:t>
            </a:r>
            <a:r>
              <a:rPr lang="en-US" sz="2400" dirty="0">
                <a:latin typeface="+mn-lt"/>
              </a:rPr>
              <a:t>(m) to recover m</a:t>
            </a:r>
          </a:p>
        </p:txBody>
      </p:sp>
      <p:cxnSp>
        <p:nvCxnSpPr>
          <p:cNvPr id="73" name="Straight Arrow Connector 72">
            <a:extLst>
              <a:ext uri="{FF2B5EF4-FFF2-40B4-BE49-F238E27FC236}">
                <a16:creationId xmlns:a16="http://schemas.microsoft.com/office/drawing/2014/main" id="{B599435D-2271-B04F-8D13-401A6A3326A7}"/>
              </a:ext>
            </a:extLst>
          </p:cNvPr>
          <p:cNvCxnSpPr/>
          <p:nvPr/>
        </p:nvCxnSpPr>
        <p:spPr>
          <a:xfrm>
            <a:off x="3220100" y="2010969"/>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73F6EEE-3FCB-2E46-81EC-273DBA6A63E6}"/>
              </a:ext>
            </a:extLst>
          </p:cNvPr>
          <p:cNvCxnSpPr>
            <a:cxnSpLocks/>
          </p:cNvCxnSpPr>
          <p:nvPr/>
        </p:nvCxnSpPr>
        <p:spPr>
          <a:xfrm flipH="1" flipV="1">
            <a:off x="3238142" y="4070415"/>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0DE79B7-8500-4745-B5AF-25A00ABB9212}"/>
              </a:ext>
            </a:extLst>
          </p:cNvPr>
          <p:cNvCxnSpPr>
            <a:cxnSpLocks/>
          </p:cNvCxnSpPr>
          <p:nvPr/>
        </p:nvCxnSpPr>
        <p:spPr>
          <a:xfrm flipH="1" flipV="1">
            <a:off x="9042677" y="4068369"/>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3754BF6D-ACBE-CC49-BE4E-4102462FD5E0}"/>
              </a:ext>
            </a:extLst>
          </p:cNvPr>
          <p:cNvCxnSpPr>
            <a:cxnSpLocks/>
          </p:cNvCxnSpPr>
          <p:nvPr/>
        </p:nvCxnSpPr>
        <p:spPr>
          <a:xfrm flipV="1">
            <a:off x="8996473" y="2842592"/>
            <a:ext cx="0" cy="70294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19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There are bad guys (and girls) out there!</a:t>
            </a:r>
            <a:endParaRPr lang="en-US" sz="4400" dirty="0"/>
          </a:p>
        </p:txBody>
      </p:sp>
      <p:sp>
        <p:nvSpPr>
          <p:cNvPr id="32" name="Rectangle 3">
            <a:extLst>
              <a:ext uri="{FF2B5EF4-FFF2-40B4-BE49-F238E27FC236}">
                <a16:creationId xmlns:a16="http://schemas.microsoft.com/office/drawing/2014/main" id="{8057751E-3E4F-294C-8F32-0BB39399E070}"/>
              </a:ext>
            </a:extLst>
          </p:cNvPr>
          <p:cNvSpPr txBox="1">
            <a:spLocks noChangeArrowheads="1"/>
          </p:cNvSpPr>
          <p:nvPr/>
        </p:nvSpPr>
        <p:spPr>
          <a:xfrm>
            <a:off x="990600" y="1494181"/>
            <a:ext cx="10578548" cy="4495801"/>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buNone/>
            </a:pPr>
            <a:r>
              <a:rPr lang="en-US" i="1" u="sng" dirty="0">
                <a:solidFill>
                  <a:srgbClr val="0012A0"/>
                </a:solidFill>
              </a:rPr>
              <a:t>Q:</a:t>
            </a:r>
            <a:r>
              <a:rPr lang="en-US" i="1" dirty="0">
                <a:solidFill>
                  <a:srgbClr val="0012A0"/>
                </a:solidFill>
              </a:rPr>
              <a:t>  </a:t>
            </a:r>
            <a:r>
              <a:rPr lang="en-US" dirty="0"/>
              <a:t>What can a “</a:t>
            </a:r>
            <a:r>
              <a:rPr lang="en-US" altLang="ja-JP" dirty="0"/>
              <a:t>bad guy” do?</a:t>
            </a:r>
          </a:p>
          <a:p>
            <a:pPr indent="-339725">
              <a:buNone/>
            </a:pPr>
            <a:r>
              <a:rPr lang="en-US" i="1" u="sng" dirty="0">
                <a:solidFill>
                  <a:srgbClr val="0012A0"/>
                </a:solidFill>
              </a:rPr>
              <a:t>A:</a:t>
            </a:r>
            <a:r>
              <a:rPr lang="en-US" i="1" dirty="0">
                <a:solidFill>
                  <a:srgbClr val="0012A0"/>
                </a:solidFill>
              </a:rPr>
              <a:t>  </a:t>
            </a:r>
            <a:r>
              <a:rPr lang="en-US" dirty="0"/>
              <a:t>A lot! (recall section 1.6)</a:t>
            </a:r>
          </a:p>
          <a:p>
            <a:pPr lvl="1"/>
            <a:r>
              <a:rPr lang="en-US" sz="2800" dirty="0">
                <a:solidFill>
                  <a:srgbClr val="C00000"/>
                </a:solidFill>
              </a:rPr>
              <a:t>eavesdrop: </a:t>
            </a:r>
            <a:r>
              <a:rPr lang="en-US" sz="2800" dirty="0"/>
              <a:t>intercept messages</a:t>
            </a:r>
          </a:p>
          <a:p>
            <a:pPr lvl="1"/>
            <a:r>
              <a:rPr lang="en-US" sz="2800" dirty="0"/>
              <a:t>actively </a:t>
            </a:r>
            <a:r>
              <a:rPr lang="en-US" sz="2800" dirty="0">
                <a:solidFill>
                  <a:srgbClr val="C00000"/>
                </a:solidFill>
              </a:rPr>
              <a:t>insert</a:t>
            </a:r>
            <a:r>
              <a:rPr lang="en-US" sz="2800" dirty="0"/>
              <a:t> messages into connection</a:t>
            </a:r>
          </a:p>
          <a:p>
            <a:pPr lvl="1"/>
            <a:r>
              <a:rPr lang="en-US" sz="2800" dirty="0">
                <a:solidFill>
                  <a:srgbClr val="C00000"/>
                </a:solidFill>
              </a:rPr>
              <a:t>impersonation: </a:t>
            </a:r>
            <a:r>
              <a:rPr lang="en-US" sz="2800" dirty="0"/>
              <a:t>can fake (spoof) source address in packet (or any field in packet)</a:t>
            </a:r>
          </a:p>
          <a:p>
            <a:pPr lvl="1"/>
            <a:r>
              <a:rPr lang="en-US" sz="2800" dirty="0">
                <a:solidFill>
                  <a:srgbClr val="C00000"/>
                </a:solidFill>
              </a:rPr>
              <a:t>hijacking: </a:t>
            </a:r>
            <a:r>
              <a:rPr lang="en-US" altLang="ja-JP" sz="2800" dirty="0"/>
              <a:t>“take over” ongoing connection by removing sender or receiver, inserting himself in place</a:t>
            </a:r>
          </a:p>
          <a:p>
            <a:pPr lvl="1"/>
            <a:r>
              <a:rPr lang="en-US" sz="2800" dirty="0">
                <a:solidFill>
                  <a:srgbClr val="C00000"/>
                </a:solidFill>
              </a:rPr>
              <a:t>denial of service: </a:t>
            </a:r>
            <a:r>
              <a:rPr lang="en-US" sz="2800" dirty="0"/>
              <a:t>prevent service from being used by others (e.g.,  by overloading resources)</a:t>
            </a:r>
          </a:p>
          <a:p>
            <a:pPr marL="461963" indent="-250825"/>
            <a:endParaRPr lang="en-US" dirty="0"/>
          </a:p>
        </p:txBody>
      </p:sp>
    </p:spTree>
    <p:extLst>
      <p:ext uri="{BB962C8B-B14F-4D97-AF65-F5344CB8AC3E}">
        <p14:creationId xmlns:p14="http://schemas.microsoft.com/office/powerpoint/2010/main" val="367607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animEffect transition="in" filter="dissolve">
                                      <p:cBhvr>
                                        <p:cTn id="7" dur="500"/>
                                        <p:tgtEl>
                                          <p:spTgt spid="32">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2">
                                            <p:txEl>
                                              <p:pRg st="2" end="2"/>
                                            </p:txEl>
                                          </p:spTgt>
                                        </p:tgtEl>
                                        <p:attrNameLst>
                                          <p:attrName>style.visibility</p:attrName>
                                        </p:attrNameLst>
                                      </p:cBhvr>
                                      <p:to>
                                        <p:strVal val="visible"/>
                                      </p:to>
                                    </p:set>
                                    <p:animEffect transition="in" filter="dissolve">
                                      <p:cBhvr>
                                        <p:cTn id="10" dur="500"/>
                                        <p:tgtEl>
                                          <p:spTgt spid="32">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2">
                                            <p:txEl>
                                              <p:pRg st="3" end="3"/>
                                            </p:txEl>
                                          </p:spTgt>
                                        </p:tgtEl>
                                        <p:attrNameLst>
                                          <p:attrName>style.visibility</p:attrName>
                                        </p:attrNameLst>
                                      </p:cBhvr>
                                      <p:to>
                                        <p:strVal val="visible"/>
                                      </p:to>
                                    </p:set>
                                    <p:animEffect transition="in" filter="dissolve">
                                      <p:cBhvr>
                                        <p:cTn id="13" dur="500"/>
                                        <p:tgtEl>
                                          <p:spTgt spid="32">
                                            <p:txEl>
                                              <p:pRg st="3" end="3"/>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2">
                                            <p:txEl>
                                              <p:pRg st="4" end="4"/>
                                            </p:txEl>
                                          </p:spTgt>
                                        </p:tgtEl>
                                        <p:attrNameLst>
                                          <p:attrName>style.visibility</p:attrName>
                                        </p:attrNameLst>
                                      </p:cBhvr>
                                      <p:to>
                                        <p:strVal val="visible"/>
                                      </p:to>
                                    </p:set>
                                    <p:animEffect transition="in" filter="dissolve">
                                      <p:cBhvr>
                                        <p:cTn id="16" dur="500"/>
                                        <p:tgtEl>
                                          <p:spTgt spid="32">
                                            <p:txEl>
                                              <p:pRg st="4" end="4"/>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32">
                                            <p:txEl>
                                              <p:pRg st="5" end="5"/>
                                            </p:txEl>
                                          </p:spTgt>
                                        </p:tgtEl>
                                        <p:attrNameLst>
                                          <p:attrName>style.visibility</p:attrName>
                                        </p:attrNameLst>
                                      </p:cBhvr>
                                      <p:to>
                                        <p:strVal val="visible"/>
                                      </p:to>
                                    </p:set>
                                    <p:animEffect transition="in" filter="dissolve">
                                      <p:cBhvr>
                                        <p:cTn id="19" dur="500"/>
                                        <p:tgtEl>
                                          <p:spTgt spid="32">
                                            <p:txEl>
                                              <p:pRg st="5" end="5"/>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32">
                                            <p:txEl>
                                              <p:pRg st="6" end="6"/>
                                            </p:txEl>
                                          </p:spTgt>
                                        </p:tgtEl>
                                        <p:attrNameLst>
                                          <p:attrName>style.visibility</p:attrName>
                                        </p:attrNameLst>
                                      </p:cBhvr>
                                      <p:to>
                                        <p:strVal val="visible"/>
                                      </p:to>
                                    </p:set>
                                    <p:animEffect transition="in" filter="dissolve">
                                      <p:cBhvr>
                                        <p:cTn id="22" dur="500"/>
                                        <p:tgtEl>
                                          <p:spTgt spid="3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Freeform 6">
            <a:extLst>
              <a:ext uri="{FF2B5EF4-FFF2-40B4-BE49-F238E27FC236}">
                <a16:creationId xmlns:a16="http://schemas.microsoft.com/office/drawing/2014/main" id="{FBC63C4B-D566-DA4A-87E0-DB2C8EA31F36}"/>
              </a:ext>
            </a:extLst>
          </p:cNvPr>
          <p:cNvSpPr>
            <a:spLocks/>
          </p:cNvSpPr>
          <p:nvPr/>
        </p:nvSpPr>
        <p:spPr bwMode="auto">
          <a:xfrm>
            <a:off x="5566811" y="3122817"/>
            <a:ext cx="1335088" cy="782638"/>
          </a:xfrm>
          <a:custGeom>
            <a:avLst/>
            <a:gdLst>
              <a:gd name="T0" fmla="*/ 0 w 2135"/>
              <a:gd name="T1" fmla="*/ 0 h 1662"/>
              <a:gd name="T2" fmla="*/ 0 w 2135"/>
              <a:gd name="T3" fmla="*/ 0 h 1662"/>
              <a:gd name="T4" fmla="*/ 2 w 2135"/>
              <a:gd name="T5" fmla="*/ 0 h 1662"/>
              <a:gd name="T6" fmla="*/ 4 w 2135"/>
              <a:gd name="T7" fmla="*/ 0 h 1662"/>
              <a:gd name="T8" fmla="*/ 7 w 2135"/>
              <a:gd name="T9" fmla="*/ 0 h 1662"/>
              <a:gd name="T10" fmla="*/ 7 w 2135"/>
              <a:gd name="T11" fmla="*/ 1 h 1662"/>
              <a:gd name="T12" fmla="*/ 6 w 2135"/>
              <a:gd name="T13" fmla="*/ 1 h 1662"/>
              <a:gd name="T14" fmla="*/ 3 w 2135"/>
              <a:gd name="T15" fmla="*/ 1 h 1662"/>
              <a:gd name="T16" fmla="*/ 2 w 2135"/>
              <a:gd name="T17" fmla="*/ 1 h 1662"/>
              <a:gd name="T18" fmla="*/ 1 w 2135"/>
              <a:gd name="T19" fmla="*/ 1 h 1662"/>
              <a:gd name="T20" fmla="*/ 0 w 2135"/>
              <a:gd name="T21" fmla="*/ 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b="0" dirty="0">
                <a:latin typeface="+mn-lt"/>
              </a:rPr>
              <a:t>Secure e-mail: </a:t>
            </a:r>
            <a:r>
              <a:rPr lang="en-US" sz="4000" b="0" dirty="0">
                <a:latin typeface="+mn-lt"/>
              </a:rPr>
              <a:t>integrity, authentication</a:t>
            </a:r>
            <a:endParaRPr lang="en-US"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70</a:t>
            </a:fld>
            <a:endParaRPr lang="en-US" dirty="0"/>
          </a:p>
        </p:txBody>
      </p:sp>
      <p:sp>
        <p:nvSpPr>
          <p:cNvPr id="216" name="Text Box 4">
            <a:extLst>
              <a:ext uri="{FF2B5EF4-FFF2-40B4-BE49-F238E27FC236}">
                <a16:creationId xmlns:a16="http://schemas.microsoft.com/office/drawing/2014/main" id="{C0184D23-BADA-4B4B-BE0B-C3C7FA375CDE}"/>
              </a:ext>
            </a:extLst>
          </p:cNvPr>
          <p:cNvSpPr txBox="1">
            <a:spLocks noChangeArrowheads="1"/>
          </p:cNvSpPr>
          <p:nvPr/>
        </p:nvSpPr>
        <p:spPr bwMode="auto">
          <a:xfrm>
            <a:off x="830677" y="1195663"/>
            <a:ext cx="1033282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buClr>
                <a:srgbClr val="000099"/>
              </a:buClr>
              <a:buSzPct val="75000"/>
            </a:pPr>
            <a:r>
              <a:rPr lang="en-US" sz="2800" dirty="0">
                <a:solidFill>
                  <a:srgbClr val="000000"/>
                </a:solidFill>
                <a:latin typeface="+mn-lt"/>
              </a:rPr>
              <a:t> Alice wants to send m to Bob, with </a:t>
            </a:r>
            <a:r>
              <a:rPr lang="en-US" sz="2800" i="1" dirty="0">
                <a:solidFill>
                  <a:srgbClr val="0012A0"/>
                </a:solidFill>
                <a:latin typeface="+mn-lt"/>
              </a:rPr>
              <a:t>message integrity</a:t>
            </a:r>
            <a:r>
              <a:rPr lang="en-US" sz="2800" dirty="0">
                <a:solidFill>
                  <a:srgbClr val="000000"/>
                </a:solidFill>
                <a:latin typeface="+mn-lt"/>
              </a:rPr>
              <a:t>, </a:t>
            </a:r>
            <a:r>
              <a:rPr lang="en-US" sz="2800" i="1" dirty="0">
                <a:solidFill>
                  <a:srgbClr val="0012A0"/>
                </a:solidFill>
                <a:latin typeface="+mn-lt"/>
              </a:rPr>
              <a:t>authentication</a:t>
            </a:r>
          </a:p>
        </p:txBody>
      </p:sp>
      <p:sp>
        <p:nvSpPr>
          <p:cNvPr id="136" name="Freeform 6">
            <a:extLst>
              <a:ext uri="{FF2B5EF4-FFF2-40B4-BE49-F238E27FC236}">
                <a16:creationId xmlns:a16="http://schemas.microsoft.com/office/drawing/2014/main" id="{CDA921A5-71DA-7348-AE6D-AED7C35DE016}"/>
              </a:ext>
            </a:extLst>
          </p:cNvPr>
          <p:cNvSpPr>
            <a:spLocks/>
          </p:cNvSpPr>
          <p:nvPr/>
        </p:nvSpPr>
        <p:spPr bwMode="auto">
          <a:xfrm>
            <a:off x="3309110" y="2832340"/>
            <a:ext cx="989013" cy="406400"/>
          </a:xfrm>
          <a:custGeom>
            <a:avLst/>
            <a:gdLst>
              <a:gd name="T0" fmla="*/ 0 w 476"/>
              <a:gd name="T1" fmla="*/ 0 h 247"/>
              <a:gd name="T2" fmla="*/ 2393 w 476"/>
              <a:gd name="T3" fmla="*/ 0 h 247"/>
              <a:gd name="T4" fmla="*/ 2393 w 476"/>
              <a:gd name="T5" fmla="*/ 306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dirty="0"/>
          </a:p>
        </p:txBody>
      </p:sp>
      <p:grpSp>
        <p:nvGrpSpPr>
          <p:cNvPr id="140" name="Group 10">
            <a:extLst>
              <a:ext uri="{FF2B5EF4-FFF2-40B4-BE49-F238E27FC236}">
                <a16:creationId xmlns:a16="http://schemas.microsoft.com/office/drawing/2014/main" id="{B1196B51-736F-8E46-8418-FE6F04F3A461}"/>
              </a:ext>
            </a:extLst>
          </p:cNvPr>
          <p:cNvGrpSpPr>
            <a:grpSpLocks/>
          </p:cNvGrpSpPr>
          <p:nvPr/>
        </p:nvGrpSpPr>
        <p:grpSpPr bwMode="auto">
          <a:xfrm>
            <a:off x="2583623" y="2337040"/>
            <a:ext cx="754063" cy="725487"/>
            <a:chOff x="694" y="2457"/>
            <a:chExt cx="475" cy="457"/>
          </a:xfrm>
        </p:grpSpPr>
        <p:sp>
          <p:nvSpPr>
            <p:cNvPr id="194" name="Rectangle 11">
              <a:extLst>
                <a:ext uri="{FF2B5EF4-FFF2-40B4-BE49-F238E27FC236}">
                  <a16:creationId xmlns:a16="http://schemas.microsoft.com/office/drawing/2014/main" id="{B72747EF-1E71-3E40-8C3C-2E9F66519F20}"/>
                </a:ext>
              </a:extLst>
            </p:cNvPr>
            <p:cNvSpPr>
              <a:spLocks noChangeArrowheads="1"/>
            </p:cNvSpPr>
            <p:nvPr/>
          </p:nvSpPr>
          <p:spPr bwMode="auto">
            <a:xfrm>
              <a:off x="694" y="2631"/>
              <a:ext cx="475" cy="283"/>
            </a:xfrm>
            <a:prstGeom prst="rect">
              <a:avLst/>
            </a:prstGeom>
            <a:solidFill>
              <a:schemeClr val="bg1"/>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95" name="Text Box 12">
              <a:extLst>
                <a:ext uri="{FF2B5EF4-FFF2-40B4-BE49-F238E27FC236}">
                  <a16:creationId xmlns:a16="http://schemas.microsoft.com/office/drawing/2014/main" id="{17E01511-07B5-7443-9FD2-D645D53E5374}"/>
                </a:ext>
              </a:extLst>
            </p:cNvPr>
            <p:cNvSpPr txBox="1">
              <a:spLocks noChangeArrowheads="1"/>
            </p:cNvSpPr>
            <p:nvPr/>
          </p:nvSpPr>
          <p:spPr bwMode="auto">
            <a:xfrm>
              <a:off x="754" y="2657"/>
              <a:ext cx="35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H( )</a:t>
              </a:r>
            </a:p>
          </p:txBody>
        </p:sp>
        <p:sp>
          <p:nvSpPr>
            <p:cNvPr id="196" name="Text Box 13">
              <a:extLst>
                <a:ext uri="{FF2B5EF4-FFF2-40B4-BE49-F238E27FC236}">
                  <a16:creationId xmlns:a16="http://schemas.microsoft.com/office/drawing/2014/main" id="{F03AD360-92D5-3F4F-8585-69010AEE616D}"/>
                </a:ext>
              </a:extLst>
            </p:cNvPr>
            <p:cNvSpPr txBox="1">
              <a:spLocks noChangeArrowheads="1"/>
            </p:cNvSpPr>
            <p:nvPr/>
          </p:nvSpPr>
          <p:spPr bwMode="auto">
            <a:xfrm>
              <a:off x="887" y="2457"/>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000" dirty="0">
                  <a:latin typeface="Arial" charset="0"/>
                  <a:cs typeface="Arial" charset="0"/>
                </a:rPr>
                <a:t>.</a:t>
              </a:r>
            </a:p>
          </p:txBody>
        </p:sp>
      </p:grpSp>
      <p:grpSp>
        <p:nvGrpSpPr>
          <p:cNvPr id="141" name="Group 14">
            <a:extLst>
              <a:ext uri="{FF2B5EF4-FFF2-40B4-BE49-F238E27FC236}">
                <a16:creationId xmlns:a16="http://schemas.microsoft.com/office/drawing/2014/main" id="{1CEC776F-D8ED-BB41-8EF6-1269CC17444E}"/>
              </a:ext>
            </a:extLst>
          </p:cNvPr>
          <p:cNvGrpSpPr>
            <a:grpSpLocks/>
          </p:cNvGrpSpPr>
          <p:nvPr/>
        </p:nvGrpSpPr>
        <p:grpSpPr bwMode="auto">
          <a:xfrm>
            <a:off x="3450398" y="2330690"/>
            <a:ext cx="757238" cy="714375"/>
            <a:chOff x="1541" y="1987"/>
            <a:chExt cx="477" cy="450"/>
          </a:xfrm>
        </p:grpSpPr>
        <p:sp>
          <p:nvSpPr>
            <p:cNvPr id="190" name="Rectangle 15">
              <a:extLst>
                <a:ext uri="{FF2B5EF4-FFF2-40B4-BE49-F238E27FC236}">
                  <a16:creationId xmlns:a16="http://schemas.microsoft.com/office/drawing/2014/main" id="{F52BF3D6-1581-884C-89DC-1E614FC1092D}"/>
                </a:ext>
              </a:extLst>
            </p:cNvPr>
            <p:cNvSpPr>
              <a:spLocks noChangeArrowheads="1"/>
            </p:cNvSpPr>
            <p:nvPr/>
          </p:nvSpPr>
          <p:spPr bwMode="auto">
            <a:xfrm>
              <a:off x="1543" y="2154"/>
              <a:ext cx="475" cy="283"/>
            </a:xfrm>
            <a:prstGeom prst="rect">
              <a:avLst/>
            </a:prstGeom>
            <a:solidFill>
              <a:schemeClr val="bg1"/>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91" name="Text Box 16">
              <a:extLst>
                <a:ext uri="{FF2B5EF4-FFF2-40B4-BE49-F238E27FC236}">
                  <a16:creationId xmlns:a16="http://schemas.microsoft.com/office/drawing/2014/main" id="{64158AE7-EA74-484B-A754-66C43ED40270}"/>
                </a:ext>
              </a:extLst>
            </p:cNvPr>
            <p:cNvSpPr txBox="1">
              <a:spLocks noChangeArrowheads="1"/>
            </p:cNvSpPr>
            <p:nvPr/>
          </p:nvSpPr>
          <p:spPr bwMode="auto">
            <a:xfrm>
              <a:off x="1541" y="2189"/>
              <a:ext cx="42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r>
                <a:rPr lang="en-US" sz="1800" dirty="0">
                  <a:latin typeface="Arial" charset="0"/>
                  <a:cs typeface="Arial" charset="0"/>
                </a:rPr>
                <a:t>( )</a:t>
              </a:r>
            </a:p>
          </p:txBody>
        </p:sp>
        <p:sp>
          <p:nvSpPr>
            <p:cNvPr id="192" name="Text Box 17">
              <a:extLst>
                <a:ext uri="{FF2B5EF4-FFF2-40B4-BE49-F238E27FC236}">
                  <a16:creationId xmlns:a16="http://schemas.microsoft.com/office/drawing/2014/main" id="{6B7AE559-51F7-8142-B595-D975A8D3F6DE}"/>
                </a:ext>
              </a:extLst>
            </p:cNvPr>
            <p:cNvSpPr txBox="1">
              <a:spLocks noChangeArrowheads="1"/>
            </p:cNvSpPr>
            <p:nvPr/>
          </p:nvSpPr>
          <p:spPr bwMode="auto">
            <a:xfrm>
              <a:off x="1735" y="1987"/>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000" dirty="0">
                  <a:latin typeface="Arial" charset="0"/>
                  <a:cs typeface="Arial" charset="0"/>
                </a:rPr>
                <a:t>.</a:t>
              </a:r>
            </a:p>
          </p:txBody>
        </p:sp>
        <p:sp>
          <p:nvSpPr>
            <p:cNvPr id="193" name="Text Box 18">
              <a:extLst>
                <a:ext uri="{FF2B5EF4-FFF2-40B4-BE49-F238E27FC236}">
                  <a16:creationId xmlns:a16="http://schemas.microsoft.com/office/drawing/2014/main" id="{04C00144-A0CC-D44F-9A7B-DF9305B042C5}"/>
                </a:ext>
              </a:extLst>
            </p:cNvPr>
            <p:cNvSpPr txBox="1">
              <a:spLocks noChangeArrowheads="1"/>
            </p:cNvSpPr>
            <p:nvPr/>
          </p:nvSpPr>
          <p:spPr bwMode="auto">
            <a:xfrm>
              <a:off x="1638" y="2088"/>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sp>
        <p:nvSpPr>
          <p:cNvPr id="144" name="Text Box 25">
            <a:extLst>
              <a:ext uri="{FF2B5EF4-FFF2-40B4-BE49-F238E27FC236}">
                <a16:creationId xmlns:a16="http://schemas.microsoft.com/office/drawing/2014/main" id="{28C8EE68-97D2-FF41-82E7-33345F4D0BBB}"/>
              </a:ext>
            </a:extLst>
          </p:cNvPr>
          <p:cNvSpPr txBox="1">
            <a:spLocks noChangeArrowheads="1"/>
          </p:cNvSpPr>
          <p:nvPr/>
        </p:nvSpPr>
        <p:spPr bwMode="auto">
          <a:xfrm>
            <a:off x="9946648" y="2526444"/>
            <a:ext cx="8794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H(m )</a:t>
            </a:r>
          </a:p>
        </p:txBody>
      </p:sp>
      <p:grpSp>
        <p:nvGrpSpPr>
          <p:cNvPr id="145" name="Group 26">
            <a:extLst>
              <a:ext uri="{FF2B5EF4-FFF2-40B4-BE49-F238E27FC236}">
                <a16:creationId xmlns:a16="http://schemas.microsoft.com/office/drawing/2014/main" id="{93CCA24C-103C-B648-995F-03EEF3C4F57E}"/>
              </a:ext>
            </a:extLst>
          </p:cNvPr>
          <p:cNvGrpSpPr>
            <a:grpSpLocks/>
          </p:cNvGrpSpPr>
          <p:nvPr/>
        </p:nvGrpSpPr>
        <p:grpSpPr bwMode="auto">
          <a:xfrm>
            <a:off x="4188585" y="2308465"/>
            <a:ext cx="1135063" cy="528637"/>
            <a:chOff x="1778" y="2485"/>
            <a:chExt cx="715" cy="333"/>
          </a:xfrm>
        </p:grpSpPr>
        <p:sp>
          <p:nvSpPr>
            <p:cNvPr id="184" name="Text Box 27">
              <a:extLst>
                <a:ext uri="{FF2B5EF4-FFF2-40B4-BE49-F238E27FC236}">
                  <a16:creationId xmlns:a16="http://schemas.microsoft.com/office/drawing/2014/main" id="{A3D2B037-32E5-0245-B8DB-4BC6E843B1A6}"/>
                </a:ext>
              </a:extLst>
            </p:cNvPr>
            <p:cNvSpPr txBox="1">
              <a:spLocks noChangeArrowheads="1"/>
            </p:cNvSpPr>
            <p:nvPr/>
          </p:nvSpPr>
          <p:spPr bwMode="auto">
            <a:xfrm>
              <a:off x="1778" y="2587"/>
              <a:ext cx="71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r>
                <a:rPr lang="en-US" sz="1800" dirty="0">
                  <a:latin typeface="Arial" charset="0"/>
                  <a:cs typeface="Arial" charset="0"/>
                </a:rPr>
                <a:t>(H(m))</a:t>
              </a:r>
            </a:p>
          </p:txBody>
        </p:sp>
        <p:sp>
          <p:nvSpPr>
            <p:cNvPr id="185" name="Text Box 28">
              <a:extLst>
                <a:ext uri="{FF2B5EF4-FFF2-40B4-BE49-F238E27FC236}">
                  <a16:creationId xmlns:a16="http://schemas.microsoft.com/office/drawing/2014/main" id="{C74CE97F-6B91-2347-AED1-5D20B19B8F40}"/>
                </a:ext>
              </a:extLst>
            </p:cNvPr>
            <p:cNvSpPr txBox="1">
              <a:spLocks noChangeArrowheads="1"/>
            </p:cNvSpPr>
            <p:nvPr/>
          </p:nvSpPr>
          <p:spPr bwMode="auto">
            <a:xfrm>
              <a:off x="1870" y="2485"/>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sp>
        <p:nvSpPr>
          <p:cNvPr id="146" name="Freeform 29">
            <a:extLst>
              <a:ext uri="{FF2B5EF4-FFF2-40B4-BE49-F238E27FC236}">
                <a16:creationId xmlns:a16="http://schemas.microsoft.com/office/drawing/2014/main" id="{2A230624-3976-DB45-8513-B2545A36D998}"/>
              </a:ext>
            </a:extLst>
          </p:cNvPr>
          <p:cNvSpPr>
            <a:spLocks/>
          </p:cNvSpPr>
          <p:nvPr/>
        </p:nvSpPr>
        <p:spPr bwMode="auto">
          <a:xfrm flipV="1">
            <a:off x="2361373" y="3667365"/>
            <a:ext cx="1958975" cy="392112"/>
          </a:xfrm>
          <a:custGeom>
            <a:avLst/>
            <a:gdLst>
              <a:gd name="T0" fmla="*/ 0 w 476"/>
              <a:gd name="T1" fmla="*/ 0 h 247"/>
              <a:gd name="T2" fmla="*/ 144489 w 476"/>
              <a:gd name="T3" fmla="*/ 0 h 247"/>
              <a:gd name="T4" fmla="*/ 144489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rot="10800000"/>
          <a:lstStyle/>
          <a:p>
            <a:endParaRPr lang="en-US" dirty="0"/>
          </a:p>
        </p:txBody>
      </p:sp>
      <p:sp>
        <p:nvSpPr>
          <p:cNvPr id="147" name="Text Box 30">
            <a:extLst>
              <a:ext uri="{FF2B5EF4-FFF2-40B4-BE49-F238E27FC236}">
                <a16:creationId xmlns:a16="http://schemas.microsoft.com/office/drawing/2014/main" id="{DABE9DE2-F780-A849-ACDB-E6DCB3DE9067}"/>
              </a:ext>
            </a:extLst>
          </p:cNvPr>
          <p:cNvSpPr txBox="1">
            <a:spLocks noChangeArrowheads="1"/>
          </p:cNvSpPr>
          <p:nvPr/>
        </p:nvSpPr>
        <p:spPr bwMode="auto">
          <a:xfrm>
            <a:off x="1789873" y="2605328"/>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m</a:t>
            </a:r>
          </a:p>
        </p:txBody>
      </p:sp>
      <p:grpSp>
        <p:nvGrpSpPr>
          <p:cNvPr id="148" name="Group 31">
            <a:extLst>
              <a:ext uri="{FF2B5EF4-FFF2-40B4-BE49-F238E27FC236}">
                <a16:creationId xmlns:a16="http://schemas.microsoft.com/office/drawing/2014/main" id="{AE3F8545-E084-314A-8920-DB75ABBDE231}"/>
              </a:ext>
            </a:extLst>
          </p:cNvPr>
          <p:cNvGrpSpPr>
            <a:grpSpLocks/>
          </p:cNvGrpSpPr>
          <p:nvPr/>
        </p:nvGrpSpPr>
        <p:grpSpPr bwMode="auto">
          <a:xfrm>
            <a:off x="3375785" y="1954453"/>
            <a:ext cx="452438" cy="474662"/>
            <a:chOff x="2637" y="716"/>
            <a:chExt cx="285" cy="299"/>
          </a:xfrm>
        </p:grpSpPr>
        <p:sp>
          <p:nvSpPr>
            <p:cNvPr id="182" name="Text Box 32">
              <a:extLst>
                <a:ext uri="{FF2B5EF4-FFF2-40B4-BE49-F238E27FC236}">
                  <a16:creationId xmlns:a16="http://schemas.microsoft.com/office/drawing/2014/main" id="{B887643E-BB09-9446-90F6-D0C86C8BB0D8}"/>
                </a:ext>
              </a:extLst>
            </p:cNvPr>
            <p:cNvSpPr txBox="1">
              <a:spLocks noChangeArrowheads="1"/>
            </p:cNvSpPr>
            <p:nvPr/>
          </p:nvSpPr>
          <p:spPr bwMode="auto">
            <a:xfrm>
              <a:off x="2637"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endParaRPr lang="en-US" sz="1800" dirty="0">
                <a:latin typeface="Arial" charset="0"/>
                <a:cs typeface="Arial" charset="0"/>
              </a:endParaRPr>
            </a:p>
          </p:txBody>
        </p:sp>
        <p:sp>
          <p:nvSpPr>
            <p:cNvPr id="183" name="Text Box 33">
              <a:extLst>
                <a:ext uri="{FF2B5EF4-FFF2-40B4-BE49-F238E27FC236}">
                  <a16:creationId xmlns:a16="http://schemas.microsoft.com/office/drawing/2014/main" id="{8F0C780B-DA5F-D24E-B125-07B752932EBA}"/>
                </a:ext>
              </a:extLst>
            </p:cNvPr>
            <p:cNvSpPr txBox="1">
              <a:spLocks noChangeArrowheads="1"/>
            </p:cNvSpPr>
            <p:nvPr/>
          </p:nvSpPr>
          <p:spPr bwMode="auto">
            <a:xfrm>
              <a:off x="2735" y="716"/>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pic>
        <p:nvPicPr>
          <p:cNvPr id="150" name="Picture 35" descr="BS00768_[1]">
            <a:extLst>
              <a:ext uri="{FF2B5EF4-FFF2-40B4-BE49-F238E27FC236}">
                <a16:creationId xmlns:a16="http://schemas.microsoft.com/office/drawing/2014/main" id="{760325FC-447E-8641-AB3A-BD40E45D3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3872131" y="2141182"/>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 name="Picture 36" descr="Alice">
            <a:extLst>
              <a:ext uri="{FF2B5EF4-FFF2-40B4-BE49-F238E27FC236}">
                <a16:creationId xmlns:a16="http://schemas.microsoft.com/office/drawing/2014/main" id="{6F5B1E19-8AE4-3D48-9575-18C992853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7485" y="3141903"/>
            <a:ext cx="5270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Freeform 41">
            <a:extLst>
              <a:ext uri="{FF2B5EF4-FFF2-40B4-BE49-F238E27FC236}">
                <a16:creationId xmlns:a16="http://schemas.microsoft.com/office/drawing/2014/main" id="{55D2C347-2435-E542-9A79-6C7EC0C3DA50}"/>
              </a:ext>
            </a:extLst>
          </p:cNvPr>
          <p:cNvSpPr>
            <a:spLocks/>
          </p:cNvSpPr>
          <p:nvPr/>
        </p:nvSpPr>
        <p:spPr bwMode="auto">
          <a:xfrm flipH="1">
            <a:off x="8131245" y="2840278"/>
            <a:ext cx="755650" cy="392112"/>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157" name="Freeform 42">
            <a:extLst>
              <a:ext uri="{FF2B5EF4-FFF2-40B4-BE49-F238E27FC236}">
                <a16:creationId xmlns:a16="http://schemas.microsoft.com/office/drawing/2014/main" id="{F807986B-0E09-FA4F-881F-706A27FC7F4F}"/>
              </a:ext>
            </a:extLst>
          </p:cNvPr>
          <p:cNvSpPr>
            <a:spLocks/>
          </p:cNvSpPr>
          <p:nvPr/>
        </p:nvSpPr>
        <p:spPr bwMode="auto">
          <a:xfrm flipH="1" flipV="1">
            <a:off x="8153470" y="3675303"/>
            <a:ext cx="755650" cy="392112"/>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type="triangle" w="med" len="med"/>
            <a:tailEnd/>
          </a:ln>
          <a:extLst>
            <a:ext uri="{909E8E84-426E-40dd-AFC4-6F175D3DCCD1}">
              <a14:hiddenFill xmlns:a14="http://schemas.microsoft.com/office/drawing/2010/main" xmlns="">
                <a:solidFill>
                  <a:srgbClr val="FFFFFF"/>
                </a:solidFill>
              </a14:hiddenFill>
            </a:ext>
          </a:extLst>
        </p:spPr>
        <p:txBody>
          <a:bodyPr rot="10800000"/>
          <a:lstStyle/>
          <a:p>
            <a:endParaRPr lang="en-US" dirty="0"/>
          </a:p>
        </p:txBody>
      </p:sp>
      <p:pic>
        <p:nvPicPr>
          <p:cNvPr id="158" name="Picture 43" descr="Bob">
            <a:extLst>
              <a:ext uri="{FF2B5EF4-FFF2-40B4-BE49-F238E27FC236}">
                <a16:creationId xmlns:a16="http://schemas.microsoft.com/office/drawing/2014/main" id="{9D615FF3-AB81-364A-B0F1-CE29503EA2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1858" y="3065703"/>
            <a:ext cx="642938" cy="657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9" name="Text Box 44">
            <a:extLst>
              <a:ext uri="{FF2B5EF4-FFF2-40B4-BE49-F238E27FC236}">
                <a16:creationId xmlns:a16="http://schemas.microsoft.com/office/drawing/2014/main" id="{A018A8CA-0525-644A-A2E4-930729E29ED3}"/>
              </a:ext>
            </a:extLst>
          </p:cNvPr>
          <p:cNvSpPr txBox="1">
            <a:spLocks noChangeArrowheads="1"/>
          </p:cNvSpPr>
          <p:nvPr/>
        </p:nvSpPr>
        <p:spPr bwMode="auto">
          <a:xfrm>
            <a:off x="1994660" y="3836607"/>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m</a:t>
            </a:r>
          </a:p>
        </p:txBody>
      </p:sp>
      <p:grpSp>
        <p:nvGrpSpPr>
          <p:cNvPr id="160" name="Group 45">
            <a:extLst>
              <a:ext uri="{FF2B5EF4-FFF2-40B4-BE49-F238E27FC236}">
                <a16:creationId xmlns:a16="http://schemas.microsoft.com/office/drawing/2014/main" id="{B070881B-8F76-0241-BBB2-17A2761F93FB}"/>
              </a:ext>
            </a:extLst>
          </p:cNvPr>
          <p:cNvGrpSpPr>
            <a:grpSpLocks/>
          </p:cNvGrpSpPr>
          <p:nvPr/>
        </p:nvGrpSpPr>
        <p:grpSpPr bwMode="auto">
          <a:xfrm>
            <a:off x="8894833" y="2319578"/>
            <a:ext cx="757238" cy="708025"/>
            <a:chOff x="1541" y="1993"/>
            <a:chExt cx="477" cy="446"/>
          </a:xfrm>
        </p:grpSpPr>
        <p:sp>
          <p:nvSpPr>
            <p:cNvPr id="178" name="Rectangle 46">
              <a:extLst>
                <a:ext uri="{FF2B5EF4-FFF2-40B4-BE49-F238E27FC236}">
                  <a16:creationId xmlns:a16="http://schemas.microsoft.com/office/drawing/2014/main" id="{3DF6F0B4-7F43-4A45-8970-FF3F4C695487}"/>
                </a:ext>
              </a:extLst>
            </p:cNvPr>
            <p:cNvSpPr>
              <a:spLocks noChangeArrowheads="1"/>
            </p:cNvSpPr>
            <p:nvPr/>
          </p:nvSpPr>
          <p:spPr bwMode="auto">
            <a:xfrm>
              <a:off x="1543" y="2154"/>
              <a:ext cx="475" cy="283"/>
            </a:xfrm>
            <a:prstGeom prst="rect">
              <a:avLst/>
            </a:prstGeom>
            <a:solidFill>
              <a:schemeClr val="bg1"/>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79" name="Text Box 47">
              <a:extLst>
                <a:ext uri="{FF2B5EF4-FFF2-40B4-BE49-F238E27FC236}">
                  <a16:creationId xmlns:a16="http://schemas.microsoft.com/office/drawing/2014/main" id="{E2BA66F0-5B75-A94B-BFB8-3C2B9F313ADE}"/>
                </a:ext>
              </a:extLst>
            </p:cNvPr>
            <p:cNvSpPr txBox="1">
              <a:spLocks noChangeArrowheads="1"/>
            </p:cNvSpPr>
            <p:nvPr/>
          </p:nvSpPr>
          <p:spPr bwMode="auto">
            <a:xfrm>
              <a:off x="1541" y="2189"/>
              <a:ext cx="42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r>
                <a:rPr lang="en-US" sz="1800" dirty="0">
                  <a:latin typeface="Arial" charset="0"/>
                  <a:cs typeface="Arial" charset="0"/>
                </a:rPr>
                <a:t>( )</a:t>
              </a:r>
            </a:p>
          </p:txBody>
        </p:sp>
        <p:sp>
          <p:nvSpPr>
            <p:cNvPr id="180" name="Text Box 48">
              <a:extLst>
                <a:ext uri="{FF2B5EF4-FFF2-40B4-BE49-F238E27FC236}">
                  <a16:creationId xmlns:a16="http://schemas.microsoft.com/office/drawing/2014/main" id="{1F49BE10-EA54-A84A-8F6A-25C464DFC162}"/>
                </a:ext>
              </a:extLst>
            </p:cNvPr>
            <p:cNvSpPr txBox="1">
              <a:spLocks noChangeArrowheads="1"/>
            </p:cNvSpPr>
            <p:nvPr/>
          </p:nvSpPr>
          <p:spPr bwMode="auto">
            <a:xfrm>
              <a:off x="1735" y="1993"/>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000" dirty="0">
                  <a:latin typeface="Arial" charset="0"/>
                  <a:cs typeface="Arial" charset="0"/>
                </a:rPr>
                <a:t>.</a:t>
              </a:r>
            </a:p>
          </p:txBody>
        </p:sp>
        <p:sp>
          <p:nvSpPr>
            <p:cNvPr id="181" name="Text Box 49">
              <a:extLst>
                <a:ext uri="{FF2B5EF4-FFF2-40B4-BE49-F238E27FC236}">
                  <a16:creationId xmlns:a16="http://schemas.microsoft.com/office/drawing/2014/main" id="{2D8AEC8C-F0F2-5044-83E1-CF9E0D45A5AB}"/>
                </a:ext>
              </a:extLst>
            </p:cNvPr>
            <p:cNvSpPr txBox="1">
              <a:spLocks noChangeArrowheads="1"/>
            </p:cNvSpPr>
            <p:nvPr/>
          </p:nvSpPr>
          <p:spPr bwMode="auto">
            <a:xfrm>
              <a:off x="1633" y="2088"/>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pic>
        <p:nvPicPr>
          <p:cNvPr id="162" name="Picture 51" descr="BS00768_[1]">
            <a:extLst>
              <a:ext uri="{FF2B5EF4-FFF2-40B4-BE49-F238E27FC236}">
                <a16:creationId xmlns:a16="http://schemas.microsoft.com/office/drawing/2014/main" id="{211576C7-23B5-8C41-BD5B-D7E4BDB8D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9601812" y="212114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63" name="Group 52">
            <a:extLst>
              <a:ext uri="{FF2B5EF4-FFF2-40B4-BE49-F238E27FC236}">
                <a16:creationId xmlns:a16="http://schemas.microsoft.com/office/drawing/2014/main" id="{0AD101C7-1262-424D-87F3-9C9E02F032E0}"/>
              </a:ext>
            </a:extLst>
          </p:cNvPr>
          <p:cNvGrpSpPr>
            <a:grpSpLocks/>
          </p:cNvGrpSpPr>
          <p:nvPr/>
        </p:nvGrpSpPr>
        <p:grpSpPr bwMode="auto">
          <a:xfrm>
            <a:off x="9096445" y="1932228"/>
            <a:ext cx="481013" cy="474662"/>
            <a:chOff x="2637" y="716"/>
            <a:chExt cx="303" cy="299"/>
          </a:xfrm>
        </p:grpSpPr>
        <p:sp>
          <p:nvSpPr>
            <p:cNvPr id="176" name="Text Box 53">
              <a:extLst>
                <a:ext uri="{FF2B5EF4-FFF2-40B4-BE49-F238E27FC236}">
                  <a16:creationId xmlns:a16="http://schemas.microsoft.com/office/drawing/2014/main" id="{4A79E822-86A5-D44B-B0B2-81E7C9CE53AE}"/>
                </a:ext>
              </a:extLst>
            </p:cNvPr>
            <p:cNvSpPr txBox="1">
              <a:spLocks noChangeArrowheads="1"/>
            </p:cNvSpPr>
            <p:nvPr/>
          </p:nvSpPr>
          <p:spPr bwMode="auto">
            <a:xfrm>
              <a:off x="2637"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endParaRPr lang="en-US" sz="1800" dirty="0">
                <a:latin typeface="Arial" charset="0"/>
                <a:cs typeface="Arial" charset="0"/>
              </a:endParaRPr>
            </a:p>
          </p:txBody>
        </p:sp>
        <p:sp>
          <p:nvSpPr>
            <p:cNvPr id="177" name="Text Box 54">
              <a:extLst>
                <a:ext uri="{FF2B5EF4-FFF2-40B4-BE49-F238E27FC236}">
                  <a16:creationId xmlns:a16="http://schemas.microsoft.com/office/drawing/2014/main" id="{7A4A96DE-6FB4-D044-AD65-43209196EF48}"/>
                </a:ext>
              </a:extLst>
            </p:cNvPr>
            <p:cNvSpPr txBox="1">
              <a:spLocks noChangeArrowheads="1"/>
            </p:cNvSpPr>
            <p:nvPr/>
          </p:nvSpPr>
          <p:spPr bwMode="auto">
            <a:xfrm>
              <a:off x="2730" y="716"/>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grpSp>
        <p:nvGrpSpPr>
          <p:cNvPr id="164" name="Group 55">
            <a:extLst>
              <a:ext uri="{FF2B5EF4-FFF2-40B4-BE49-F238E27FC236}">
                <a16:creationId xmlns:a16="http://schemas.microsoft.com/office/drawing/2014/main" id="{0F0A6289-FA89-A14C-897D-B2BA44609D3F}"/>
              </a:ext>
            </a:extLst>
          </p:cNvPr>
          <p:cNvGrpSpPr>
            <a:grpSpLocks/>
          </p:cNvGrpSpPr>
          <p:nvPr/>
        </p:nvGrpSpPr>
        <p:grpSpPr bwMode="auto">
          <a:xfrm>
            <a:off x="7691438" y="2234268"/>
            <a:ext cx="1135063" cy="528637"/>
            <a:chOff x="1778" y="2485"/>
            <a:chExt cx="715" cy="333"/>
          </a:xfrm>
        </p:grpSpPr>
        <p:sp>
          <p:nvSpPr>
            <p:cNvPr id="174" name="Text Box 56">
              <a:extLst>
                <a:ext uri="{FF2B5EF4-FFF2-40B4-BE49-F238E27FC236}">
                  <a16:creationId xmlns:a16="http://schemas.microsoft.com/office/drawing/2014/main" id="{65E495B1-6FD1-FB4D-8106-739D3AA587DF}"/>
                </a:ext>
              </a:extLst>
            </p:cNvPr>
            <p:cNvSpPr txBox="1">
              <a:spLocks noChangeArrowheads="1"/>
            </p:cNvSpPr>
            <p:nvPr/>
          </p:nvSpPr>
          <p:spPr bwMode="auto">
            <a:xfrm>
              <a:off x="1778" y="2587"/>
              <a:ext cx="71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r>
                <a:rPr lang="en-US" sz="1800" dirty="0">
                  <a:latin typeface="Arial" charset="0"/>
                  <a:cs typeface="Arial" charset="0"/>
                </a:rPr>
                <a:t>(H(m))</a:t>
              </a:r>
            </a:p>
          </p:txBody>
        </p:sp>
        <p:sp>
          <p:nvSpPr>
            <p:cNvPr id="175" name="Text Box 57">
              <a:extLst>
                <a:ext uri="{FF2B5EF4-FFF2-40B4-BE49-F238E27FC236}">
                  <a16:creationId xmlns:a16="http://schemas.microsoft.com/office/drawing/2014/main" id="{B235E78A-2E04-B642-9500-E3AAD79EACCB}"/>
                </a:ext>
              </a:extLst>
            </p:cNvPr>
            <p:cNvSpPr txBox="1">
              <a:spLocks noChangeArrowheads="1"/>
            </p:cNvSpPr>
            <p:nvPr/>
          </p:nvSpPr>
          <p:spPr bwMode="auto">
            <a:xfrm>
              <a:off x="1870" y="2485"/>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sp>
        <p:nvSpPr>
          <p:cNvPr id="165" name="Text Box 58">
            <a:extLst>
              <a:ext uri="{FF2B5EF4-FFF2-40B4-BE49-F238E27FC236}">
                <a16:creationId xmlns:a16="http://schemas.microsoft.com/office/drawing/2014/main" id="{4DA86245-D925-3446-A4D0-A81E917FB30E}"/>
              </a:ext>
            </a:extLst>
          </p:cNvPr>
          <p:cNvSpPr txBox="1">
            <a:spLocks noChangeArrowheads="1"/>
          </p:cNvSpPr>
          <p:nvPr/>
        </p:nvSpPr>
        <p:spPr bwMode="auto">
          <a:xfrm>
            <a:off x="8120133" y="4042015"/>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m</a:t>
            </a:r>
          </a:p>
        </p:txBody>
      </p:sp>
      <p:grpSp>
        <p:nvGrpSpPr>
          <p:cNvPr id="166" name="Group 59">
            <a:extLst>
              <a:ext uri="{FF2B5EF4-FFF2-40B4-BE49-F238E27FC236}">
                <a16:creationId xmlns:a16="http://schemas.microsoft.com/office/drawing/2014/main" id="{A97BD907-9DC7-7041-9D34-2BBEA9A1D328}"/>
              </a:ext>
            </a:extLst>
          </p:cNvPr>
          <p:cNvGrpSpPr>
            <a:grpSpLocks/>
          </p:cNvGrpSpPr>
          <p:nvPr/>
        </p:nvGrpSpPr>
        <p:grpSpPr bwMode="auto">
          <a:xfrm>
            <a:off x="8915470" y="3532428"/>
            <a:ext cx="754063" cy="712787"/>
            <a:chOff x="694" y="2465"/>
            <a:chExt cx="475" cy="449"/>
          </a:xfrm>
        </p:grpSpPr>
        <p:sp>
          <p:nvSpPr>
            <p:cNvPr id="171" name="Rectangle 60">
              <a:extLst>
                <a:ext uri="{FF2B5EF4-FFF2-40B4-BE49-F238E27FC236}">
                  <a16:creationId xmlns:a16="http://schemas.microsoft.com/office/drawing/2014/main" id="{1D293FAC-5E22-D141-A5E4-DB02E8BB0818}"/>
                </a:ext>
              </a:extLst>
            </p:cNvPr>
            <p:cNvSpPr>
              <a:spLocks noChangeArrowheads="1"/>
            </p:cNvSpPr>
            <p:nvPr/>
          </p:nvSpPr>
          <p:spPr bwMode="auto">
            <a:xfrm>
              <a:off x="694" y="2631"/>
              <a:ext cx="475" cy="283"/>
            </a:xfrm>
            <a:prstGeom prst="rect">
              <a:avLst/>
            </a:prstGeom>
            <a:solidFill>
              <a:schemeClr val="bg1"/>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72" name="Text Box 61">
              <a:extLst>
                <a:ext uri="{FF2B5EF4-FFF2-40B4-BE49-F238E27FC236}">
                  <a16:creationId xmlns:a16="http://schemas.microsoft.com/office/drawing/2014/main" id="{A757629A-2626-2944-9DE4-3E353D0AB6FF}"/>
                </a:ext>
              </a:extLst>
            </p:cNvPr>
            <p:cNvSpPr txBox="1">
              <a:spLocks noChangeArrowheads="1"/>
            </p:cNvSpPr>
            <p:nvPr/>
          </p:nvSpPr>
          <p:spPr bwMode="auto">
            <a:xfrm>
              <a:off x="754" y="2657"/>
              <a:ext cx="35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H( )</a:t>
              </a:r>
            </a:p>
          </p:txBody>
        </p:sp>
        <p:sp>
          <p:nvSpPr>
            <p:cNvPr id="173" name="Text Box 62">
              <a:extLst>
                <a:ext uri="{FF2B5EF4-FFF2-40B4-BE49-F238E27FC236}">
                  <a16:creationId xmlns:a16="http://schemas.microsoft.com/office/drawing/2014/main" id="{1B39B42A-EF1C-E746-A3FD-3109C0DDE1F3}"/>
                </a:ext>
              </a:extLst>
            </p:cNvPr>
            <p:cNvSpPr txBox="1">
              <a:spLocks noChangeArrowheads="1"/>
            </p:cNvSpPr>
            <p:nvPr/>
          </p:nvSpPr>
          <p:spPr bwMode="auto">
            <a:xfrm>
              <a:off x="885" y="2465"/>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000" dirty="0">
                  <a:latin typeface="Arial" charset="0"/>
                  <a:cs typeface="Arial" charset="0"/>
                </a:rPr>
                <a:t>.</a:t>
              </a:r>
            </a:p>
          </p:txBody>
        </p:sp>
      </p:grpSp>
      <p:sp>
        <p:nvSpPr>
          <p:cNvPr id="167" name="Freeform 63">
            <a:extLst>
              <a:ext uri="{FF2B5EF4-FFF2-40B4-BE49-F238E27FC236}">
                <a16:creationId xmlns:a16="http://schemas.microsoft.com/office/drawing/2014/main" id="{4691EE9B-BA40-2640-9979-67370B5C964C}"/>
              </a:ext>
            </a:extLst>
          </p:cNvPr>
          <p:cNvSpPr>
            <a:spLocks/>
          </p:cNvSpPr>
          <p:nvPr/>
        </p:nvSpPr>
        <p:spPr bwMode="auto">
          <a:xfrm flipV="1">
            <a:off x="9696520" y="3667365"/>
            <a:ext cx="304800" cy="392112"/>
          </a:xfrm>
          <a:custGeom>
            <a:avLst/>
            <a:gdLst>
              <a:gd name="T0" fmla="*/ 0 w 476"/>
              <a:gd name="T1" fmla="*/ 0 h 247"/>
              <a:gd name="T2" fmla="*/ 2 w 476"/>
              <a:gd name="T3" fmla="*/ 0 h 247"/>
              <a:gd name="T4" fmla="*/ 2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rot="10800000"/>
          <a:lstStyle/>
          <a:p>
            <a:endParaRPr lang="en-US" dirty="0"/>
          </a:p>
        </p:txBody>
      </p:sp>
      <p:sp>
        <p:nvSpPr>
          <p:cNvPr id="168" name="Freeform 64">
            <a:extLst>
              <a:ext uri="{FF2B5EF4-FFF2-40B4-BE49-F238E27FC236}">
                <a16:creationId xmlns:a16="http://schemas.microsoft.com/office/drawing/2014/main" id="{B7C4584F-BF1A-0544-926F-EA048B2C95C9}"/>
              </a:ext>
            </a:extLst>
          </p:cNvPr>
          <p:cNvSpPr>
            <a:spLocks/>
          </p:cNvSpPr>
          <p:nvPr/>
        </p:nvSpPr>
        <p:spPr bwMode="auto">
          <a:xfrm>
            <a:off x="9675883" y="2791065"/>
            <a:ext cx="304800" cy="392112"/>
          </a:xfrm>
          <a:custGeom>
            <a:avLst/>
            <a:gdLst>
              <a:gd name="T0" fmla="*/ 0 w 476"/>
              <a:gd name="T1" fmla="*/ 0 h 247"/>
              <a:gd name="T2" fmla="*/ 2 w 476"/>
              <a:gd name="T3" fmla="*/ 0 h 247"/>
              <a:gd name="T4" fmla="*/ 2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dirty="0"/>
          </a:p>
        </p:txBody>
      </p:sp>
      <p:sp>
        <p:nvSpPr>
          <p:cNvPr id="169" name="Text Box 65">
            <a:extLst>
              <a:ext uri="{FF2B5EF4-FFF2-40B4-BE49-F238E27FC236}">
                <a16:creationId xmlns:a16="http://schemas.microsoft.com/office/drawing/2014/main" id="{F7D43E61-3100-7A4D-BECB-A3331CE38490}"/>
              </a:ext>
            </a:extLst>
          </p:cNvPr>
          <p:cNvSpPr txBox="1">
            <a:spLocks noChangeArrowheads="1"/>
          </p:cNvSpPr>
          <p:nvPr/>
        </p:nvSpPr>
        <p:spPr bwMode="auto">
          <a:xfrm>
            <a:off x="9990828" y="3973269"/>
            <a:ext cx="879475"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H(m )</a:t>
            </a:r>
          </a:p>
        </p:txBody>
      </p:sp>
      <p:sp>
        <p:nvSpPr>
          <p:cNvPr id="170" name="Text Box 66">
            <a:extLst>
              <a:ext uri="{FF2B5EF4-FFF2-40B4-BE49-F238E27FC236}">
                <a16:creationId xmlns:a16="http://schemas.microsoft.com/office/drawing/2014/main" id="{1C0EFBE4-3204-B04F-B170-3873C8B04F38}"/>
              </a:ext>
            </a:extLst>
          </p:cNvPr>
          <p:cNvSpPr txBox="1">
            <a:spLocks noChangeArrowheads="1"/>
          </p:cNvSpPr>
          <p:nvPr/>
        </p:nvSpPr>
        <p:spPr bwMode="auto">
          <a:xfrm>
            <a:off x="9487276" y="3240592"/>
            <a:ext cx="135890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i="1" dirty="0">
                <a:solidFill>
                  <a:srgbClr val="C00000"/>
                </a:solidFill>
                <a:latin typeface="+mn-lt"/>
                <a:cs typeface="Arial" charset="0"/>
              </a:rPr>
              <a:t>compare</a:t>
            </a:r>
          </a:p>
        </p:txBody>
      </p:sp>
      <p:cxnSp>
        <p:nvCxnSpPr>
          <p:cNvPr id="197" name="Straight Arrow Connector 196">
            <a:extLst>
              <a:ext uri="{FF2B5EF4-FFF2-40B4-BE49-F238E27FC236}">
                <a16:creationId xmlns:a16="http://schemas.microsoft.com/office/drawing/2014/main" id="{E085666D-A10E-EE47-B430-1A938BB519D5}"/>
              </a:ext>
            </a:extLst>
          </p:cNvPr>
          <p:cNvCxnSpPr/>
          <p:nvPr/>
        </p:nvCxnSpPr>
        <p:spPr>
          <a:xfrm>
            <a:off x="7040216" y="3412435"/>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A1E527DE-00E9-2C4B-9615-EAC39E329EA7}"/>
              </a:ext>
            </a:extLst>
          </p:cNvPr>
          <p:cNvCxnSpPr/>
          <p:nvPr/>
        </p:nvCxnSpPr>
        <p:spPr>
          <a:xfrm>
            <a:off x="4611756" y="3425687"/>
            <a:ext cx="8216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0" name="Picture 44" descr="BS00592_[1]">
            <a:extLst>
              <a:ext uri="{FF2B5EF4-FFF2-40B4-BE49-F238E27FC236}">
                <a16:creationId xmlns:a16="http://schemas.microsoft.com/office/drawing/2014/main" id="{0FF485A1-9AA8-6F46-8E70-E9180D86E8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1615" y="3033435"/>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1" name="Text Box 45">
            <a:extLst>
              <a:ext uri="{FF2B5EF4-FFF2-40B4-BE49-F238E27FC236}">
                <a16:creationId xmlns:a16="http://schemas.microsoft.com/office/drawing/2014/main" id="{A0823A43-D9DE-EE42-9EF2-86A11D7DC6A5}"/>
              </a:ext>
            </a:extLst>
          </p:cNvPr>
          <p:cNvSpPr txBox="1">
            <a:spLocks noChangeArrowheads="1"/>
          </p:cNvSpPr>
          <p:nvPr/>
        </p:nvSpPr>
        <p:spPr bwMode="auto">
          <a:xfrm>
            <a:off x="5771598" y="3327122"/>
            <a:ext cx="966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cs typeface="Arial" charset="0"/>
              </a:rPr>
              <a:t>Internet</a:t>
            </a:r>
          </a:p>
        </p:txBody>
      </p:sp>
      <p:pic>
        <p:nvPicPr>
          <p:cNvPr id="202" name="Picture 9" descr="BS00592_[1]">
            <a:extLst>
              <a:ext uri="{FF2B5EF4-FFF2-40B4-BE49-F238E27FC236}">
                <a16:creationId xmlns:a16="http://schemas.microsoft.com/office/drawing/2014/main" id="{A2B82B1E-9E0E-AB4B-B59F-4CA155D8C9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9718" y="3092312"/>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3" name="Group 202">
            <a:extLst>
              <a:ext uri="{FF2B5EF4-FFF2-40B4-BE49-F238E27FC236}">
                <a16:creationId xmlns:a16="http://schemas.microsoft.com/office/drawing/2014/main" id="{9439904A-0258-7748-9607-D776C1BE1087}"/>
              </a:ext>
            </a:extLst>
          </p:cNvPr>
          <p:cNvGrpSpPr/>
          <p:nvPr/>
        </p:nvGrpSpPr>
        <p:grpSpPr>
          <a:xfrm>
            <a:off x="4121427" y="3167270"/>
            <a:ext cx="389850" cy="584775"/>
            <a:chOff x="9846364" y="1192696"/>
            <a:chExt cx="389850" cy="584775"/>
          </a:xfrm>
        </p:grpSpPr>
        <p:sp>
          <p:nvSpPr>
            <p:cNvPr id="204" name="Oval 203">
              <a:extLst>
                <a:ext uri="{FF2B5EF4-FFF2-40B4-BE49-F238E27FC236}">
                  <a16:creationId xmlns:a16="http://schemas.microsoft.com/office/drawing/2014/main" id="{819D590E-EFF1-A644-A99A-1437DDD19481}"/>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TextBox 204">
              <a:extLst>
                <a:ext uri="{FF2B5EF4-FFF2-40B4-BE49-F238E27FC236}">
                  <a16:creationId xmlns:a16="http://schemas.microsoft.com/office/drawing/2014/main" id="{11E886BA-0494-1D48-8DAF-FFC6CAA40B1D}"/>
                </a:ext>
              </a:extLst>
            </p:cNvPr>
            <p:cNvSpPr txBox="1"/>
            <p:nvPr/>
          </p:nvSpPr>
          <p:spPr>
            <a:xfrm>
              <a:off x="9846364" y="1192696"/>
              <a:ext cx="389850" cy="584775"/>
            </a:xfrm>
            <a:prstGeom prst="rect">
              <a:avLst/>
            </a:prstGeom>
            <a:noFill/>
          </p:spPr>
          <p:txBody>
            <a:bodyPr wrap="none" rtlCol="0">
              <a:spAutoFit/>
            </a:bodyPr>
            <a:lstStyle/>
            <a:p>
              <a:r>
                <a:rPr lang="en-US" sz="3200" dirty="0"/>
                <a:t>+</a:t>
              </a:r>
            </a:p>
          </p:txBody>
        </p:sp>
      </p:grpSp>
      <p:grpSp>
        <p:nvGrpSpPr>
          <p:cNvPr id="206" name="Group 205">
            <a:extLst>
              <a:ext uri="{FF2B5EF4-FFF2-40B4-BE49-F238E27FC236}">
                <a16:creationId xmlns:a16="http://schemas.microsoft.com/office/drawing/2014/main" id="{FBA5BB77-4637-7B46-B5F9-DEC82AA783F5}"/>
              </a:ext>
            </a:extLst>
          </p:cNvPr>
          <p:cNvGrpSpPr/>
          <p:nvPr/>
        </p:nvGrpSpPr>
        <p:grpSpPr>
          <a:xfrm>
            <a:off x="7967869" y="3147393"/>
            <a:ext cx="344557" cy="584775"/>
            <a:chOff x="9859617" y="1179444"/>
            <a:chExt cx="344557" cy="584775"/>
          </a:xfrm>
        </p:grpSpPr>
        <p:sp>
          <p:nvSpPr>
            <p:cNvPr id="207" name="Oval 206">
              <a:extLst>
                <a:ext uri="{FF2B5EF4-FFF2-40B4-BE49-F238E27FC236}">
                  <a16:creationId xmlns:a16="http://schemas.microsoft.com/office/drawing/2014/main" id="{00E3AD53-6CBA-714C-953B-F457A80C2164}"/>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TextBox 207">
              <a:extLst>
                <a:ext uri="{FF2B5EF4-FFF2-40B4-BE49-F238E27FC236}">
                  <a16:creationId xmlns:a16="http://schemas.microsoft.com/office/drawing/2014/main" id="{76DC195A-36B0-204A-AEA3-DF2912DA03EB}"/>
                </a:ext>
              </a:extLst>
            </p:cNvPr>
            <p:cNvSpPr txBox="1"/>
            <p:nvPr/>
          </p:nvSpPr>
          <p:spPr>
            <a:xfrm>
              <a:off x="9886120" y="1179444"/>
              <a:ext cx="309700" cy="584775"/>
            </a:xfrm>
            <a:prstGeom prst="rect">
              <a:avLst/>
            </a:prstGeom>
            <a:noFill/>
          </p:spPr>
          <p:txBody>
            <a:bodyPr wrap="none" rtlCol="0">
              <a:spAutoFit/>
            </a:bodyPr>
            <a:lstStyle/>
            <a:p>
              <a:r>
                <a:rPr lang="en-US" sz="3200" dirty="0"/>
                <a:t>-</a:t>
              </a:r>
            </a:p>
          </p:txBody>
        </p:sp>
      </p:grpSp>
      <p:cxnSp>
        <p:nvCxnSpPr>
          <p:cNvPr id="9" name="Straight Arrow Connector 8">
            <a:extLst>
              <a:ext uri="{FF2B5EF4-FFF2-40B4-BE49-F238E27FC236}">
                <a16:creationId xmlns:a16="http://schemas.microsoft.com/office/drawing/2014/main" id="{86F5A402-7072-5B45-AFAB-4AEC66343ECF}"/>
              </a:ext>
            </a:extLst>
          </p:cNvPr>
          <p:cNvCxnSpPr/>
          <p:nvPr/>
        </p:nvCxnSpPr>
        <p:spPr>
          <a:xfrm>
            <a:off x="2147404" y="2834861"/>
            <a:ext cx="3975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613887DD-8C89-4442-BCD5-79933D3AA18F}"/>
              </a:ext>
            </a:extLst>
          </p:cNvPr>
          <p:cNvCxnSpPr/>
          <p:nvPr/>
        </p:nvCxnSpPr>
        <p:spPr>
          <a:xfrm>
            <a:off x="3807329" y="2195527"/>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8FC684D3-661D-214E-8AAA-803D5741950F}"/>
              </a:ext>
            </a:extLst>
          </p:cNvPr>
          <p:cNvCxnSpPr/>
          <p:nvPr/>
        </p:nvCxnSpPr>
        <p:spPr>
          <a:xfrm>
            <a:off x="9516467" y="2187153"/>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9" name="Text Box 4">
            <a:extLst>
              <a:ext uri="{FF2B5EF4-FFF2-40B4-BE49-F238E27FC236}">
                <a16:creationId xmlns:a16="http://schemas.microsoft.com/office/drawing/2014/main" id="{1F245A08-96A8-8C45-A51A-73F89CCBC545}"/>
              </a:ext>
            </a:extLst>
          </p:cNvPr>
          <p:cNvSpPr txBox="1">
            <a:spLocks noChangeArrowheads="1"/>
          </p:cNvSpPr>
          <p:nvPr/>
        </p:nvSpPr>
        <p:spPr bwMode="auto">
          <a:xfrm>
            <a:off x="1061416" y="4699345"/>
            <a:ext cx="10110167"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342900" indent="-277813">
              <a:buClr>
                <a:srgbClr val="000090"/>
              </a:buClr>
              <a:buSzPct val="100000"/>
              <a:buFont typeface="Wingdings" charset="2"/>
              <a:buChar char="§"/>
            </a:pPr>
            <a:r>
              <a:rPr lang="en-US" sz="2800" dirty="0">
                <a:latin typeface="+mn-lt"/>
              </a:rPr>
              <a:t>Alice digitally signs hash of her message with her private key, providing integrity and authentication </a:t>
            </a:r>
          </a:p>
          <a:p>
            <a:pPr marL="342900" indent="-277813">
              <a:buClr>
                <a:srgbClr val="000090"/>
              </a:buClr>
              <a:buSzPct val="100000"/>
              <a:buFont typeface="Wingdings" charset="2"/>
              <a:buChar char="§"/>
            </a:pPr>
            <a:r>
              <a:rPr lang="en-US" sz="2800" dirty="0">
                <a:latin typeface="+mn-lt"/>
              </a:rPr>
              <a:t>sends both message (in the clear) and digital signature</a:t>
            </a:r>
          </a:p>
        </p:txBody>
      </p:sp>
    </p:spTree>
    <p:extLst>
      <p:ext uri="{BB962C8B-B14F-4D97-AF65-F5344CB8AC3E}">
        <p14:creationId xmlns:p14="http://schemas.microsoft.com/office/powerpoint/2010/main" val="383562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ounded Rectangle 101">
            <a:extLst>
              <a:ext uri="{FF2B5EF4-FFF2-40B4-BE49-F238E27FC236}">
                <a16:creationId xmlns:a16="http://schemas.microsoft.com/office/drawing/2014/main" id="{6919003A-0583-1E4A-B26A-5A0954150CD9}"/>
              </a:ext>
            </a:extLst>
          </p:cNvPr>
          <p:cNvSpPr/>
          <p:nvPr/>
        </p:nvSpPr>
        <p:spPr>
          <a:xfrm>
            <a:off x="2869617" y="1808924"/>
            <a:ext cx="3133618" cy="272332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ounded Rectangle 3">
            <a:extLst>
              <a:ext uri="{FF2B5EF4-FFF2-40B4-BE49-F238E27FC236}">
                <a16:creationId xmlns:a16="http://schemas.microsoft.com/office/drawing/2014/main" id="{C707CD2E-B6EC-9248-927D-6D3F30F4B7C6}"/>
              </a:ext>
            </a:extLst>
          </p:cNvPr>
          <p:cNvSpPr/>
          <p:nvPr/>
        </p:nvSpPr>
        <p:spPr>
          <a:xfrm>
            <a:off x="6387545" y="2001078"/>
            <a:ext cx="2610678" cy="3286539"/>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Freeform 6">
            <a:extLst>
              <a:ext uri="{FF2B5EF4-FFF2-40B4-BE49-F238E27FC236}">
                <a16:creationId xmlns:a16="http://schemas.microsoft.com/office/drawing/2014/main" id="{FBC63C4B-D566-DA4A-87E0-DB2C8EA31F36}"/>
              </a:ext>
            </a:extLst>
          </p:cNvPr>
          <p:cNvSpPr>
            <a:spLocks/>
          </p:cNvSpPr>
          <p:nvPr/>
        </p:nvSpPr>
        <p:spPr bwMode="auto">
          <a:xfrm>
            <a:off x="9913522" y="3440871"/>
            <a:ext cx="1335088" cy="782638"/>
          </a:xfrm>
          <a:custGeom>
            <a:avLst/>
            <a:gdLst>
              <a:gd name="T0" fmla="*/ 0 w 2135"/>
              <a:gd name="T1" fmla="*/ 0 h 1662"/>
              <a:gd name="T2" fmla="*/ 0 w 2135"/>
              <a:gd name="T3" fmla="*/ 0 h 1662"/>
              <a:gd name="T4" fmla="*/ 2 w 2135"/>
              <a:gd name="T5" fmla="*/ 0 h 1662"/>
              <a:gd name="T6" fmla="*/ 4 w 2135"/>
              <a:gd name="T7" fmla="*/ 0 h 1662"/>
              <a:gd name="T8" fmla="*/ 7 w 2135"/>
              <a:gd name="T9" fmla="*/ 0 h 1662"/>
              <a:gd name="T10" fmla="*/ 7 w 2135"/>
              <a:gd name="T11" fmla="*/ 1 h 1662"/>
              <a:gd name="T12" fmla="*/ 6 w 2135"/>
              <a:gd name="T13" fmla="*/ 1 h 1662"/>
              <a:gd name="T14" fmla="*/ 3 w 2135"/>
              <a:gd name="T15" fmla="*/ 1 h 1662"/>
              <a:gd name="T16" fmla="*/ 2 w 2135"/>
              <a:gd name="T17" fmla="*/ 1 h 1662"/>
              <a:gd name="T18" fmla="*/ 1 w 2135"/>
              <a:gd name="T19" fmla="*/ 1 h 1662"/>
              <a:gd name="T20" fmla="*/ 0 w 2135"/>
              <a:gd name="T21" fmla="*/ 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45170" cy="894622"/>
          </a:xfrm>
        </p:spPr>
        <p:txBody>
          <a:bodyPr>
            <a:normAutofit/>
          </a:bodyPr>
          <a:lstStyle/>
          <a:p>
            <a:r>
              <a:rPr lang="en-US" b="0" dirty="0">
                <a:latin typeface="+mn-lt"/>
              </a:rPr>
              <a:t>Secure e-mail: </a:t>
            </a:r>
            <a:r>
              <a:rPr lang="en-US" sz="4000" b="0" dirty="0">
                <a:latin typeface="+mn-lt"/>
              </a:rPr>
              <a:t>integrity, authentication</a:t>
            </a:r>
            <a:endParaRPr lang="en-US"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71</a:t>
            </a:fld>
            <a:endParaRPr lang="en-US" dirty="0"/>
          </a:p>
        </p:txBody>
      </p:sp>
      <p:sp>
        <p:nvSpPr>
          <p:cNvPr id="216" name="Text Box 4">
            <a:extLst>
              <a:ext uri="{FF2B5EF4-FFF2-40B4-BE49-F238E27FC236}">
                <a16:creationId xmlns:a16="http://schemas.microsoft.com/office/drawing/2014/main" id="{C0184D23-BADA-4B4B-BE0B-C3C7FA375CDE}"/>
              </a:ext>
            </a:extLst>
          </p:cNvPr>
          <p:cNvSpPr txBox="1">
            <a:spLocks noChangeArrowheads="1"/>
          </p:cNvSpPr>
          <p:nvPr/>
        </p:nvSpPr>
        <p:spPr bwMode="auto">
          <a:xfrm>
            <a:off x="830677" y="1195663"/>
            <a:ext cx="10811486"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buClr>
                <a:srgbClr val="000099"/>
              </a:buClr>
              <a:buSzPct val="75000"/>
            </a:pPr>
            <a:r>
              <a:rPr lang="en-US" sz="2800" dirty="0">
                <a:solidFill>
                  <a:srgbClr val="000000"/>
                </a:solidFill>
                <a:latin typeface="+mn-lt"/>
              </a:rPr>
              <a:t> Alice sends m to Bob, with </a:t>
            </a:r>
            <a:r>
              <a:rPr lang="en-US" sz="2600" i="1" dirty="0">
                <a:solidFill>
                  <a:srgbClr val="0012A0"/>
                </a:solidFill>
                <a:latin typeface="+mn-lt"/>
              </a:rPr>
              <a:t>confidentiality,</a:t>
            </a:r>
            <a:r>
              <a:rPr lang="en-US" sz="2600" dirty="0">
                <a:solidFill>
                  <a:srgbClr val="000000"/>
                </a:solidFill>
                <a:latin typeface="+mn-lt"/>
              </a:rPr>
              <a:t> </a:t>
            </a:r>
            <a:r>
              <a:rPr lang="en-US" sz="2600" i="1" dirty="0">
                <a:solidFill>
                  <a:srgbClr val="0012A0"/>
                </a:solidFill>
                <a:latin typeface="+mn-lt"/>
              </a:rPr>
              <a:t>message integrity</a:t>
            </a:r>
            <a:r>
              <a:rPr lang="en-US" sz="2600" dirty="0">
                <a:solidFill>
                  <a:srgbClr val="000000"/>
                </a:solidFill>
                <a:latin typeface="+mn-lt"/>
              </a:rPr>
              <a:t>, </a:t>
            </a:r>
            <a:r>
              <a:rPr lang="en-US" sz="2600" i="1" dirty="0">
                <a:solidFill>
                  <a:srgbClr val="0012A0"/>
                </a:solidFill>
                <a:latin typeface="+mn-lt"/>
              </a:rPr>
              <a:t>authentication</a:t>
            </a:r>
          </a:p>
        </p:txBody>
      </p:sp>
      <p:sp>
        <p:nvSpPr>
          <p:cNvPr id="136" name="Freeform 6">
            <a:extLst>
              <a:ext uri="{FF2B5EF4-FFF2-40B4-BE49-F238E27FC236}">
                <a16:creationId xmlns:a16="http://schemas.microsoft.com/office/drawing/2014/main" id="{CDA921A5-71DA-7348-AE6D-AED7C35DE016}"/>
              </a:ext>
            </a:extLst>
          </p:cNvPr>
          <p:cNvSpPr>
            <a:spLocks/>
          </p:cNvSpPr>
          <p:nvPr/>
        </p:nvSpPr>
        <p:spPr bwMode="auto">
          <a:xfrm>
            <a:off x="4223508" y="2660061"/>
            <a:ext cx="989013" cy="406400"/>
          </a:xfrm>
          <a:custGeom>
            <a:avLst/>
            <a:gdLst>
              <a:gd name="T0" fmla="*/ 0 w 476"/>
              <a:gd name="T1" fmla="*/ 0 h 247"/>
              <a:gd name="T2" fmla="*/ 2393 w 476"/>
              <a:gd name="T3" fmla="*/ 0 h 247"/>
              <a:gd name="T4" fmla="*/ 2393 w 476"/>
              <a:gd name="T5" fmla="*/ 306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endParaRPr lang="en-US" dirty="0"/>
          </a:p>
        </p:txBody>
      </p:sp>
      <p:grpSp>
        <p:nvGrpSpPr>
          <p:cNvPr id="140" name="Group 10">
            <a:extLst>
              <a:ext uri="{FF2B5EF4-FFF2-40B4-BE49-F238E27FC236}">
                <a16:creationId xmlns:a16="http://schemas.microsoft.com/office/drawing/2014/main" id="{B1196B51-736F-8E46-8418-FE6F04F3A461}"/>
              </a:ext>
            </a:extLst>
          </p:cNvPr>
          <p:cNvGrpSpPr>
            <a:grpSpLocks/>
          </p:cNvGrpSpPr>
          <p:nvPr/>
        </p:nvGrpSpPr>
        <p:grpSpPr bwMode="auto">
          <a:xfrm>
            <a:off x="3498021" y="2164761"/>
            <a:ext cx="754063" cy="725487"/>
            <a:chOff x="694" y="2457"/>
            <a:chExt cx="475" cy="457"/>
          </a:xfrm>
        </p:grpSpPr>
        <p:sp>
          <p:nvSpPr>
            <p:cNvPr id="194" name="Rectangle 11">
              <a:extLst>
                <a:ext uri="{FF2B5EF4-FFF2-40B4-BE49-F238E27FC236}">
                  <a16:creationId xmlns:a16="http://schemas.microsoft.com/office/drawing/2014/main" id="{B72747EF-1E71-3E40-8C3C-2E9F66519F20}"/>
                </a:ext>
              </a:extLst>
            </p:cNvPr>
            <p:cNvSpPr>
              <a:spLocks noChangeArrowheads="1"/>
            </p:cNvSpPr>
            <p:nvPr/>
          </p:nvSpPr>
          <p:spPr bwMode="auto">
            <a:xfrm>
              <a:off x="694" y="2631"/>
              <a:ext cx="475" cy="283"/>
            </a:xfrm>
            <a:prstGeom prst="rect">
              <a:avLst/>
            </a:prstGeom>
            <a:solidFill>
              <a:schemeClr val="bg1"/>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95" name="Text Box 12">
              <a:extLst>
                <a:ext uri="{FF2B5EF4-FFF2-40B4-BE49-F238E27FC236}">
                  <a16:creationId xmlns:a16="http://schemas.microsoft.com/office/drawing/2014/main" id="{17E01511-07B5-7443-9FD2-D645D53E5374}"/>
                </a:ext>
              </a:extLst>
            </p:cNvPr>
            <p:cNvSpPr txBox="1">
              <a:spLocks noChangeArrowheads="1"/>
            </p:cNvSpPr>
            <p:nvPr/>
          </p:nvSpPr>
          <p:spPr bwMode="auto">
            <a:xfrm>
              <a:off x="754" y="2657"/>
              <a:ext cx="359"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H( )</a:t>
              </a:r>
            </a:p>
          </p:txBody>
        </p:sp>
        <p:sp>
          <p:nvSpPr>
            <p:cNvPr id="196" name="Text Box 13">
              <a:extLst>
                <a:ext uri="{FF2B5EF4-FFF2-40B4-BE49-F238E27FC236}">
                  <a16:creationId xmlns:a16="http://schemas.microsoft.com/office/drawing/2014/main" id="{F03AD360-92D5-3F4F-8585-69010AEE616D}"/>
                </a:ext>
              </a:extLst>
            </p:cNvPr>
            <p:cNvSpPr txBox="1">
              <a:spLocks noChangeArrowheads="1"/>
            </p:cNvSpPr>
            <p:nvPr/>
          </p:nvSpPr>
          <p:spPr bwMode="auto">
            <a:xfrm>
              <a:off x="887" y="2457"/>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000" dirty="0">
                  <a:latin typeface="Arial" charset="0"/>
                  <a:cs typeface="Arial" charset="0"/>
                </a:rPr>
                <a:t>.</a:t>
              </a:r>
            </a:p>
          </p:txBody>
        </p:sp>
      </p:grpSp>
      <p:grpSp>
        <p:nvGrpSpPr>
          <p:cNvPr id="141" name="Group 14">
            <a:extLst>
              <a:ext uri="{FF2B5EF4-FFF2-40B4-BE49-F238E27FC236}">
                <a16:creationId xmlns:a16="http://schemas.microsoft.com/office/drawing/2014/main" id="{1CEC776F-D8ED-BB41-8EF6-1269CC17444E}"/>
              </a:ext>
            </a:extLst>
          </p:cNvPr>
          <p:cNvGrpSpPr>
            <a:grpSpLocks/>
          </p:cNvGrpSpPr>
          <p:nvPr/>
        </p:nvGrpSpPr>
        <p:grpSpPr bwMode="auto">
          <a:xfrm>
            <a:off x="4364796" y="2158411"/>
            <a:ext cx="757238" cy="714375"/>
            <a:chOff x="1541" y="1987"/>
            <a:chExt cx="477" cy="450"/>
          </a:xfrm>
        </p:grpSpPr>
        <p:sp>
          <p:nvSpPr>
            <p:cNvPr id="190" name="Rectangle 15">
              <a:extLst>
                <a:ext uri="{FF2B5EF4-FFF2-40B4-BE49-F238E27FC236}">
                  <a16:creationId xmlns:a16="http://schemas.microsoft.com/office/drawing/2014/main" id="{F52BF3D6-1581-884C-89DC-1E614FC1092D}"/>
                </a:ext>
              </a:extLst>
            </p:cNvPr>
            <p:cNvSpPr>
              <a:spLocks noChangeArrowheads="1"/>
            </p:cNvSpPr>
            <p:nvPr/>
          </p:nvSpPr>
          <p:spPr bwMode="auto">
            <a:xfrm>
              <a:off x="1543" y="2154"/>
              <a:ext cx="475" cy="283"/>
            </a:xfrm>
            <a:prstGeom prst="rect">
              <a:avLst/>
            </a:prstGeom>
            <a:solidFill>
              <a:schemeClr val="bg1"/>
            </a:solidFill>
            <a:ln w="9525">
              <a:solidFill>
                <a:schemeClr val="tx1"/>
              </a:solidFill>
              <a:miter lim="800000"/>
              <a:headEnd/>
              <a:tailEnd/>
            </a:ln>
          </p:spPr>
          <p:txBody>
            <a:bodyPr wrap="none" anchor="ctr"/>
            <a:lstStyle/>
            <a:p>
              <a:endParaRPr lang="en-US" dirty="0">
                <a:latin typeface="Arial" charset="0"/>
                <a:cs typeface="Arial" charset="0"/>
              </a:endParaRPr>
            </a:p>
          </p:txBody>
        </p:sp>
        <p:sp>
          <p:nvSpPr>
            <p:cNvPr id="191" name="Text Box 16">
              <a:extLst>
                <a:ext uri="{FF2B5EF4-FFF2-40B4-BE49-F238E27FC236}">
                  <a16:creationId xmlns:a16="http://schemas.microsoft.com/office/drawing/2014/main" id="{64158AE7-EA74-484B-A754-66C43ED40270}"/>
                </a:ext>
              </a:extLst>
            </p:cNvPr>
            <p:cNvSpPr txBox="1">
              <a:spLocks noChangeArrowheads="1"/>
            </p:cNvSpPr>
            <p:nvPr/>
          </p:nvSpPr>
          <p:spPr bwMode="auto">
            <a:xfrm>
              <a:off x="1541" y="2189"/>
              <a:ext cx="429"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r>
                <a:rPr lang="en-US" sz="1800" dirty="0">
                  <a:latin typeface="Arial" charset="0"/>
                  <a:cs typeface="Arial" charset="0"/>
                </a:rPr>
                <a:t>( )</a:t>
              </a:r>
            </a:p>
          </p:txBody>
        </p:sp>
        <p:sp>
          <p:nvSpPr>
            <p:cNvPr id="192" name="Text Box 17">
              <a:extLst>
                <a:ext uri="{FF2B5EF4-FFF2-40B4-BE49-F238E27FC236}">
                  <a16:creationId xmlns:a16="http://schemas.microsoft.com/office/drawing/2014/main" id="{6B7AE559-51F7-8142-B595-D975A8D3F6DE}"/>
                </a:ext>
              </a:extLst>
            </p:cNvPr>
            <p:cNvSpPr txBox="1">
              <a:spLocks noChangeArrowheads="1"/>
            </p:cNvSpPr>
            <p:nvPr/>
          </p:nvSpPr>
          <p:spPr bwMode="auto">
            <a:xfrm>
              <a:off x="1735" y="1987"/>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4000" dirty="0">
                  <a:latin typeface="Arial" charset="0"/>
                  <a:cs typeface="Arial" charset="0"/>
                </a:rPr>
                <a:t>.</a:t>
              </a:r>
            </a:p>
          </p:txBody>
        </p:sp>
        <p:sp>
          <p:nvSpPr>
            <p:cNvPr id="193" name="Text Box 18">
              <a:extLst>
                <a:ext uri="{FF2B5EF4-FFF2-40B4-BE49-F238E27FC236}">
                  <a16:creationId xmlns:a16="http://schemas.microsoft.com/office/drawing/2014/main" id="{04C00144-A0CC-D44F-9A7B-DF9305B042C5}"/>
                </a:ext>
              </a:extLst>
            </p:cNvPr>
            <p:cNvSpPr txBox="1">
              <a:spLocks noChangeArrowheads="1"/>
            </p:cNvSpPr>
            <p:nvPr/>
          </p:nvSpPr>
          <p:spPr bwMode="auto">
            <a:xfrm>
              <a:off x="1638" y="2088"/>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grpSp>
        <p:nvGrpSpPr>
          <p:cNvPr id="145" name="Group 26">
            <a:extLst>
              <a:ext uri="{FF2B5EF4-FFF2-40B4-BE49-F238E27FC236}">
                <a16:creationId xmlns:a16="http://schemas.microsoft.com/office/drawing/2014/main" id="{93CCA24C-103C-B648-995F-03EEF3C4F57E}"/>
              </a:ext>
            </a:extLst>
          </p:cNvPr>
          <p:cNvGrpSpPr>
            <a:grpSpLocks/>
          </p:cNvGrpSpPr>
          <p:nvPr/>
        </p:nvGrpSpPr>
        <p:grpSpPr bwMode="auto">
          <a:xfrm>
            <a:off x="5102983" y="2083178"/>
            <a:ext cx="1135063" cy="528637"/>
            <a:chOff x="1778" y="2485"/>
            <a:chExt cx="715" cy="333"/>
          </a:xfrm>
        </p:grpSpPr>
        <p:sp>
          <p:nvSpPr>
            <p:cNvPr id="184" name="Text Box 27">
              <a:extLst>
                <a:ext uri="{FF2B5EF4-FFF2-40B4-BE49-F238E27FC236}">
                  <a16:creationId xmlns:a16="http://schemas.microsoft.com/office/drawing/2014/main" id="{A3D2B037-32E5-0245-B8DB-4BC6E843B1A6}"/>
                </a:ext>
              </a:extLst>
            </p:cNvPr>
            <p:cNvSpPr txBox="1">
              <a:spLocks noChangeArrowheads="1"/>
            </p:cNvSpPr>
            <p:nvPr/>
          </p:nvSpPr>
          <p:spPr bwMode="auto">
            <a:xfrm>
              <a:off x="1778" y="2587"/>
              <a:ext cx="715"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r>
                <a:rPr lang="en-US" sz="1800" dirty="0">
                  <a:latin typeface="Arial" charset="0"/>
                  <a:cs typeface="Arial" charset="0"/>
                </a:rPr>
                <a:t>(H(m))</a:t>
              </a:r>
            </a:p>
          </p:txBody>
        </p:sp>
        <p:sp>
          <p:nvSpPr>
            <p:cNvPr id="185" name="Text Box 28">
              <a:extLst>
                <a:ext uri="{FF2B5EF4-FFF2-40B4-BE49-F238E27FC236}">
                  <a16:creationId xmlns:a16="http://schemas.microsoft.com/office/drawing/2014/main" id="{C74CE97F-6B91-2347-AED1-5D20B19B8F40}"/>
                </a:ext>
              </a:extLst>
            </p:cNvPr>
            <p:cNvSpPr txBox="1">
              <a:spLocks noChangeArrowheads="1"/>
            </p:cNvSpPr>
            <p:nvPr/>
          </p:nvSpPr>
          <p:spPr bwMode="auto">
            <a:xfrm>
              <a:off x="1870" y="2485"/>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sp>
        <p:nvSpPr>
          <p:cNvPr id="146" name="Freeform 29">
            <a:extLst>
              <a:ext uri="{FF2B5EF4-FFF2-40B4-BE49-F238E27FC236}">
                <a16:creationId xmlns:a16="http://schemas.microsoft.com/office/drawing/2014/main" id="{2A230624-3976-DB45-8513-B2545A36D998}"/>
              </a:ext>
            </a:extLst>
          </p:cNvPr>
          <p:cNvSpPr>
            <a:spLocks/>
          </p:cNvSpPr>
          <p:nvPr/>
        </p:nvSpPr>
        <p:spPr bwMode="auto">
          <a:xfrm flipV="1">
            <a:off x="3259587" y="3495086"/>
            <a:ext cx="1958975" cy="392112"/>
          </a:xfrm>
          <a:custGeom>
            <a:avLst/>
            <a:gdLst>
              <a:gd name="T0" fmla="*/ 0 w 476"/>
              <a:gd name="T1" fmla="*/ 0 h 247"/>
              <a:gd name="T2" fmla="*/ 144489 w 476"/>
              <a:gd name="T3" fmla="*/ 0 h 247"/>
              <a:gd name="T4" fmla="*/ 144489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chemeClr val="tx1"/>
            </a:solidFill>
            <a:round/>
            <a:headEnd/>
            <a:tailEnd type="triangle" w="med" len="med"/>
          </a:ln>
          <a:extLst>
            <a:ext uri="{909E8E84-426E-40dd-AFC4-6F175D3DCCD1}">
              <a14:hiddenFill xmlns:a14="http://schemas.microsoft.com/office/drawing/2010/main" xmlns="">
                <a:solidFill>
                  <a:srgbClr val="FFFFFF"/>
                </a:solidFill>
              </a14:hiddenFill>
            </a:ext>
          </a:extLst>
        </p:spPr>
        <p:txBody>
          <a:bodyPr rot="10800000"/>
          <a:lstStyle/>
          <a:p>
            <a:endParaRPr lang="en-US" dirty="0"/>
          </a:p>
        </p:txBody>
      </p:sp>
      <p:sp>
        <p:nvSpPr>
          <p:cNvPr id="147" name="Text Box 30">
            <a:extLst>
              <a:ext uri="{FF2B5EF4-FFF2-40B4-BE49-F238E27FC236}">
                <a16:creationId xmlns:a16="http://schemas.microsoft.com/office/drawing/2014/main" id="{DABE9DE2-F780-A849-ACDB-E6DCB3DE9067}"/>
              </a:ext>
            </a:extLst>
          </p:cNvPr>
          <p:cNvSpPr txBox="1">
            <a:spLocks noChangeArrowheads="1"/>
          </p:cNvSpPr>
          <p:nvPr/>
        </p:nvSpPr>
        <p:spPr bwMode="auto">
          <a:xfrm>
            <a:off x="2909755" y="2436474"/>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m</a:t>
            </a:r>
          </a:p>
        </p:txBody>
      </p:sp>
      <p:grpSp>
        <p:nvGrpSpPr>
          <p:cNvPr id="148" name="Group 31">
            <a:extLst>
              <a:ext uri="{FF2B5EF4-FFF2-40B4-BE49-F238E27FC236}">
                <a16:creationId xmlns:a16="http://schemas.microsoft.com/office/drawing/2014/main" id="{AE3F8545-E084-314A-8920-DB75ABBDE231}"/>
              </a:ext>
            </a:extLst>
          </p:cNvPr>
          <p:cNvGrpSpPr>
            <a:grpSpLocks/>
          </p:cNvGrpSpPr>
          <p:nvPr/>
        </p:nvGrpSpPr>
        <p:grpSpPr bwMode="auto">
          <a:xfrm>
            <a:off x="4290183" y="1782174"/>
            <a:ext cx="452438" cy="474662"/>
            <a:chOff x="2637" y="716"/>
            <a:chExt cx="285" cy="299"/>
          </a:xfrm>
        </p:grpSpPr>
        <p:sp>
          <p:nvSpPr>
            <p:cNvPr id="182" name="Text Box 32">
              <a:extLst>
                <a:ext uri="{FF2B5EF4-FFF2-40B4-BE49-F238E27FC236}">
                  <a16:creationId xmlns:a16="http://schemas.microsoft.com/office/drawing/2014/main" id="{B887643E-BB09-9446-90F6-D0C86C8BB0D8}"/>
                </a:ext>
              </a:extLst>
            </p:cNvPr>
            <p:cNvSpPr txBox="1">
              <a:spLocks noChangeArrowheads="1"/>
            </p:cNvSpPr>
            <p:nvPr/>
          </p:nvSpPr>
          <p:spPr bwMode="auto">
            <a:xfrm>
              <a:off x="2637"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800" dirty="0">
                  <a:latin typeface="Arial" charset="0"/>
                  <a:cs typeface="Arial" charset="0"/>
                </a:rPr>
                <a:t>K</a:t>
              </a:r>
              <a:r>
                <a:rPr lang="en-US" baseline="-25000" dirty="0">
                  <a:latin typeface="Arial" charset="0"/>
                  <a:cs typeface="Arial" charset="0"/>
                </a:rPr>
                <a:t>A</a:t>
              </a:r>
              <a:endParaRPr lang="en-US" sz="1800" dirty="0">
                <a:latin typeface="Arial" charset="0"/>
                <a:cs typeface="Arial" charset="0"/>
              </a:endParaRPr>
            </a:p>
          </p:txBody>
        </p:sp>
        <p:sp>
          <p:nvSpPr>
            <p:cNvPr id="183" name="Text Box 33">
              <a:extLst>
                <a:ext uri="{FF2B5EF4-FFF2-40B4-BE49-F238E27FC236}">
                  <a16:creationId xmlns:a16="http://schemas.microsoft.com/office/drawing/2014/main" id="{8F0C780B-DA5F-D24E-B125-07B752932EBA}"/>
                </a:ext>
              </a:extLst>
            </p:cNvPr>
            <p:cNvSpPr txBox="1">
              <a:spLocks noChangeArrowheads="1"/>
            </p:cNvSpPr>
            <p:nvPr/>
          </p:nvSpPr>
          <p:spPr bwMode="auto">
            <a:xfrm>
              <a:off x="2735" y="716"/>
              <a:ext cx="17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a:t>
              </a:r>
            </a:p>
          </p:txBody>
        </p:sp>
      </p:grpSp>
      <p:pic>
        <p:nvPicPr>
          <p:cNvPr id="150" name="Picture 35" descr="BS00768_[1]">
            <a:extLst>
              <a:ext uri="{FF2B5EF4-FFF2-40B4-BE49-F238E27FC236}">
                <a16:creationId xmlns:a16="http://schemas.microsoft.com/office/drawing/2014/main" id="{760325FC-447E-8641-AB3A-BD40E45D3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4786529" y="1968903"/>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1" name="Picture 36" descr="Alice">
            <a:extLst>
              <a:ext uri="{FF2B5EF4-FFF2-40B4-BE49-F238E27FC236}">
                <a16:creationId xmlns:a16="http://schemas.microsoft.com/office/drawing/2014/main" id="{6F5B1E19-8AE4-3D48-9575-18C9928530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1" y="2956372"/>
            <a:ext cx="5270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9" name="Text Box 44">
            <a:extLst>
              <a:ext uri="{FF2B5EF4-FFF2-40B4-BE49-F238E27FC236}">
                <a16:creationId xmlns:a16="http://schemas.microsoft.com/office/drawing/2014/main" id="{A018A8CA-0525-644A-A2E4-930729E29ED3}"/>
              </a:ext>
            </a:extLst>
          </p:cNvPr>
          <p:cNvSpPr txBox="1">
            <a:spLocks noChangeArrowheads="1"/>
          </p:cNvSpPr>
          <p:nvPr/>
        </p:nvSpPr>
        <p:spPr bwMode="auto">
          <a:xfrm>
            <a:off x="2909058" y="3664328"/>
            <a:ext cx="39846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latin typeface="Arial" charset="0"/>
                <a:cs typeface="Arial" charset="0"/>
              </a:rPr>
              <a:t>m</a:t>
            </a:r>
          </a:p>
        </p:txBody>
      </p:sp>
      <p:cxnSp>
        <p:nvCxnSpPr>
          <p:cNvPr id="198" name="Straight Arrow Connector 197">
            <a:extLst>
              <a:ext uri="{FF2B5EF4-FFF2-40B4-BE49-F238E27FC236}">
                <a16:creationId xmlns:a16="http://schemas.microsoft.com/office/drawing/2014/main" id="{A1E527DE-00E9-2C4B-9615-EAC39E329EA7}"/>
              </a:ext>
            </a:extLst>
          </p:cNvPr>
          <p:cNvCxnSpPr>
            <a:cxnSpLocks/>
          </p:cNvCxnSpPr>
          <p:nvPr/>
        </p:nvCxnSpPr>
        <p:spPr>
          <a:xfrm>
            <a:off x="5526154" y="3253408"/>
            <a:ext cx="15505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1" name="Text Box 45">
            <a:extLst>
              <a:ext uri="{FF2B5EF4-FFF2-40B4-BE49-F238E27FC236}">
                <a16:creationId xmlns:a16="http://schemas.microsoft.com/office/drawing/2014/main" id="{A0823A43-D9DE-EE42-9EF2-86A11D7DC6A5}"/>
              </a:ext>
            </a:extLst>
          </p:cNvPr>
          <p:cNvSpPr txBox="1">
            <a:spLocks noChangeArrowheads="1"/>
          </p:cNvSpPr>
          <p:nvPr/>
        </p:nvSpPr>
        <p:spPr bwMode="auto">
          <a:xfrm>
            <a:off x="10118309" y="3645176"/>
            <a:ext cx="966788"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cs typeface="Arial" charset="0"/>
              </a:rPr>
              <a:t>Internet</a:t>
            </a:r>
          </a:p>
        </p:txBody>
      </p:sp>
      <p:grpSp>
        <p:nvGrpSpPr>
          <p:cNvPr id="203" name="Group 202">
            <a:extLst>
              <a:ext uri="{FF2B5EF4-FFF2-40B4-BE49-F238E27FC236}">
                <a16:creationId xmlns:a16="http://schemas.microsoft.com/office/drawing/2014/main" id="{9439904A-0258-7748-9607-D776C1BE1087}"/>
              </a:ext>
            </a:extLst>
          </p:cNvPr>
          <p:cNvGrpSpPr/>
          <p:nvPr/>
        </p:nvGrpSpPr>
        <p:grpSpPr>
          <a:xfrm>
            <a:off x="5035825" y="2994991"/>
            <a:ext cx="389850" cy="584775"/>
            <a:chOff x="9846364" y="1192696"/>
            <a:chExt cx="389850" cy="584775"/>
          </a:xfrm>
        </p:grpSpPr>
        <p:sp>
          <p:nvSpPr>
            <p:cNvPr id="204" name="Oval 203">
              <a:extLst>
                <a:ext uri="{FF2B5EF4-FFF2-40B4-BE49-F238E27FC236}">
                  <a16:creationId xmlns:a16="http://schemas.microsoft.com/office/drawing/2014/main" id="{819D590E-EFF1-A644-A99A-1437DDD19481}"/>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 name="TextBox 204">
              <a:extLst>
                <a:ext uri="{FF2B5EF4-FFF2-40B4-BE49-F238E27FC236}">
                  <a16:creationId xmlns:a16="http://schemas.microsoft.com/office/drawing/2014/main" id="{11E886BA-0494-1D48-8DAF-FFC6CAA40B1D}"/>
                </a:ext>
              </a:extLst>
            </p:cNvPr>
            <p:cNvSpPr txBox="1"/>
            <p:nvPr/>
          </p:nvSpPr>
          <p:spPr>
            <a:xfrm>
              <a:off x="9846364" y="1192696"/>
              <a:ext cx="389850" cy="584775"/>
            </a:xfrm>
            <a:prstGeom prst="rect">
              <a:avLst/>
            </a:prstGeom>
            <a:noFill/>
          </p:spPr>
          <p:txBody>
            <a:bodyPr wrap="none" rtlCol="0">
              <a:spAutoFit/>
            </a:bodyPr>
            <a:lstStyle/>
            <a:p>
              <a:r>
                <a:rPr lang="en-US" sz="3200" dirty="0"/>
                <a:t>+</a:t>
              </a:r>
            </a:p>
          </p:txBody>
        </p:sp>
      </p:grpSp>
      <p:cxnSp>
        <p:nvCxnSpPr>
          <p:cNvPr id="9" name="Straight Arrow Connector 8">
            <a:extLst>
              <a:ext uri="{FF2B5EF4-FFF2-40B4-BE49-F238E27FC236}">
                <a16:creationId xmlns:a16="http://schemas.microsoft.com/office/drawing/2014/main" id="{86F5A402-7072-5B45-AFAB-4AEC66343ECF}"/>
              </a:ext>
            </a:extLst>
          </p:cNvPr>
          <p:cNvCxnSpPr>
            <a:cxnSpLocks/>
          </p:cNvCxnSpPr>
          <p:nvPr/>
        </p:nvCxnSpPr>
        <p:spPr>
          <a:xfrm>
            <a:off x="3262538" y="2662582"/>
            <a:ext cx="2276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613887DD-8C89-4442-BCD5-79933D3AA18F}"/>
              </a:ext>
            </a:extLst>
          </p:cNvPr>
          <p:cNvCxnSpPr/>
          <p:nvPr/>
        </p:nvCxnSpPr>
        <p:spPr>
          <a:xfrm>
            <a:off x="4721727" y="2023248"/>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39B78702-8E82-044F-9A18-B2714D979F8A}"/>
              </a:ext>
            </a:extLst>
          </p:cNvPr>
          <p:cNvCxnSpPr>
            <a:cxnSpLocks/>
          </p:cNvCxnSpPr>
          <p:nvPr/>
        </p:nvCxnSpPr>
        <p:spPr>
          <a:xfrm>
            <a:off x="8878954" y="3829879"/>
            <a:ext cx="110655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8" name="Picture 9" descr="BS00592_[1]">
            <a:extLst>
              <a:ext uri="{FF2B5EF4-FFF2-40B4-BE49-F238E27FC236}">
                <a16:creationId xmlns:a16="http://schemas.microsoft.com/office/drawing/2014/main" id="{55983C4D-CE39-2B44-9000-A0B4F61718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81836" y="3496504"/>
            <a:ext cx="544513"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8" descr="BS00768_[1]">
            <a:extLst>
              <a:ext uri="{FF2B5EF4-FFF2-40B4-BE49-F238E27FC236}">
                <a16:creationId xmlns:a16="http://schemas.microsoft.com/office/drawing/2014/main" id="{5D634922-0CDC-3B48-B755-7D3687FF79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536899" y="2471598"/>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72" name="Group 10">
            <a:extLst>
              <a:ext uri="{FF2B5EF4-FFF2-40B4-BE49-F238E27FC236}">
                <a16:creationId xmlns:a16="http://schemas.microsoft.com/office/drawing/2014/main" id="{479CB536-995E-2848-93C0-49213D5F025B}"/>
              </a:ext>
            </a:extLst>
          </p:cNvPr>
          <p:cNvGrpSpPr>
            <a:grpSpLocks/>
          </p:cNvGrpSpPr>
          <p:nvPr/>
        </p:nvGrpSpPr>
        <p:grpSpPr bwMode="auto">
          <a:xfrm>
            <a:off x="7109862" y="2731948"/>
            <a:ext cx="754063" cy="727075"/>
            <a:chOff x="1645" y="264"/>
            <a:chExt cx="475" cy="458"/>
          </a:xfrm>
        </p:grpSpPr>
        <p:sp>
          <p:nvSpPr>
            <p:cNvPr id="73" name="Rectangle 11">
              <a:extLst>
                <a:ext uri="{FF2B5EF4-FFF2-40B4-BE49-F238E27FC236}">
                  <a16:creationId xmlns:a16="http://schemas.microsoft.com/office/drawing/2014/main" id="{87B2F9BA-C745-1A43-A558-24B6C9943FDB}"/>
                </a:ext>
              </a:extLst>
            </p:cNvPr>
            <p:cNvSpPr>
              <a:spLocks noChangeArrowheads="1"/>
            </p:cNvSpPr>
            <p:nvPr/>
          </p:nvSpPr>
          <p:spPr bwMode="auto">
            <a:xfrm>
              <a:off x="1645" y="439"/>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4" name="Text Box 12">
              <a:extLst>
                <a:ext uri="{FF2B5EF4-FFF2-40B4-BE49-F238E27FC236}">
                  <a16:creationId xmlns:a16="http://schemas.microsoft.com/office/drawing/2014/main" id="{1A0FB0CD-E502-7A4E-A69B-9E31C2D38B8B}"/>
                </a:ext>
              </a:extLst>
            </p:cNvPr>
            <p:cNvSpPr txBox="1">
              <a:spLocks noChangeArrowheads="1"/>
            </p:cNvSpPr>
            <p:nvPr/>
          </p:nvSpPr>
          <p:spPr bwMode="auto">
            <a:xfrm>
              <a:off x="1654" y="456"/>
              <a:ext cx="422"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75" name="Text Box 13">
              <a:extLst>
                <a:ext uri="{FF2B5EF4-FFF2-40B4-BE49-F238E27FC236}">
                  <a16:creationId xmlns:a16="http://schemas.microsoft.com/office/drawing/2014/main" id="{0C8C6F93-FFB7-2A4E-905A-46BF3BF75ED3}"/>
                </a:ext>
              </a:extLst>
            </p:cNvPr>
            <p:cNvSpPr txBox="1">
              <a:spLocks noChangeArrowheads="1"/>
            </p:cNvSpPr>
            <p:nvPr/>
          </p:nvSpPr>
          <p:spPr bwMode="auto">
            <a:xfrm>
              <a:off x="1844" y="264"/>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grpSp>
        <p:nvGrpSpPr>
          <p:cNvPr id="76" name="Group 14">
            <a:extLst>
              <a:ext uri="{FF2B5EF4-FFF2-40B4-BE49-F238E27FC236}">
                <a16:creationId xmlns:a16="http://schemas.microsoft.com/office/drawing/2014/main" id="{7B08F5B3-C631-034D-B94A-C26CE6CA152E}"/>
              </a:ext>
            </a:extLst>
          </p:cNvPr>
          <p:cNvGrpSpPr>
            <a:grpSpLocks/>
          </p:cNvGrpSpPr>
          <p:nvPr/>
        </p:nvGrpSpPr>
        <p:grpSpPr bwMode="auto">
          <a:xfrm>
            <a:off x="7133674" y="3970198"/>
            <a:ext cx="754063" cy="708025"/>
            <a:chOff x="2144" y="3246"/>
            <a:chExt cx="475" cy="446"/>
          </a:xfrm>
        </p:grpSpPr>
        <p:sp>
          <p:nvSpPr>
            <p:cNvPr id="77" name="Rectangle 15">
              <a:extLst>
                <a:ext uri="{FF2B5EF4-FFF2-40B4-BE49-F238E27FC236}">
                  <a16:creationId xmlns:a16="http://schemas.microsoft.com/office/drawing/2014/main" id="{87CF5C84-CFB0-A54D-815B-871C0E7714F0}"/>
                </a:ext>
              </a:extLst>
            </p:cNvPr>
            <p:cNvSpPr>
              <a:spLocks noChangeArrowheads="1"/>
            </p:cNvSpPr>
            <p:nvPr/>
          </p:nvSpPr>
          <p:spPr bwMode="auto">
            <a:xfrm>
              <a:off x="2144" y="3397"/>
              <a:ext cx="475" cy="283"/>
            </a:xfrm>
            <a:prstGeom prst="rect">
              <a:avLst/>
            </a:prstGeom>
            <a:solidFill>
              <a:srgbClr val="FFFFFF"/>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78" name="Text Box 16">
              <a:extLst>
                <a:ext uri="{FF2B5EF4-FFF2-40B4-BE49-F238E27FC236}">
                  <a16:creationId xmlns:a16="http://schemas.microsoft.com/office/drawing/2014/main" id="{4DF8A064-5DAE-6147-AA3D-CA2BBB157B43}"/>
                </a:ext>
              </a:extLst>
            </p:cNvPr>
            <p:cNvSpPr txBox="1">
              <a:spLocks noChangeArrowheads="1"/>
            </p:cNvSpPr>
            <p:nvPr/>
          </p:nvSpPr>
          <p:spPr bwMode="auto">
            <a:xfrm>
              <a:off x="2148" y="3432"/>
              <a:ext cx="43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79" name="Text Box 17">
              <a:extLst>
                <a:ext uri="{FF2B5EF4-FFF2-40B4-BE49-F238E27FC236}">
                  <a16:creationId xmlns:a16="http://schemas.microsoft.com/office/drawing/2014/main" id="{2192AFD7-E41C-7048-9674-C1F0750C3423}"/>
                </a:ext>
              </a:extLst>
            </p:cNvPr>
            <p:cNvSpPr txBox="1">
              <a:spLocks noChangeArrowheads="1"/>
            </p:cNvSpPr>
            <p:nvPr/>
          </p:nvSpPr>
          <p:spPr bwMode="auto">
            <a:xfrm>
              <a:off x="2340" y="3246"/>
              <a:ext cx="206" cy="4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80" name="Text Box 18">
              <a:extLst>
                <a:ext uri="{FF2B5EF4-FFF2-40B4-BE49-F238E27FC236}">
                  <a16:creationId xmlns:a16="http://schemas.microsoft.com/office/drawing/2014/main" id="{F709284F-B898-BA4A-AE36-2BDC0285AF5B}"/>
                </a:ext>
              </a:extLst>
            </p:cNvPr>
            <p:cNvSpPr txBox="1">
              <a:spLocks noChangeArrowheads="1"/>
            </p:cNvSpPr>
            <p:nvPr/>
          </p:nvSpPr>
          <p:spPr bwMode="auto">
            <a:xfrm>
              <a:off x="2234" y="3331"/>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81" name="Line 25">
            <a:extLst>
              <a:ext uri="{FF2B5EF4-FFF2-40B4-BE49-F238E27FC236}">
                <a16:creationId xmlns:a16="http://schemas.microsoft.com/office/drawing/2014/main" id="{93FC36BF-7703-A443-B5C0-29F56D29D732}"/>
              </a:ext>
            </a:extLst>
          </p:cNvPr>
          <p:cNvSpPr>
            <a:spLocks noChangeShapeType="1"/>
          </p:cNvSpPr>
          <p:nvPr/>
        </p:nvSpPr>
        <p:spPr bwMode="auto">
          <a:xfrm>
            <a:off x="6798362" y="4432160"/>
            <a:ext cx="279061" cy="0"/>
          </a:xfrm>
          <a:prstGeom prst="line">
            <a:avLst/>
          </a:prstGeom>
          <a:noFill/>
          <a:ln w="38100">
            <a:solidFill>
              <a:srgbClr val="000000"/>
            </a:solidFill>
            <a:round/>
            <a:headEnd/>
            <a:tailEnd type="triangle" w="med" len="me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 name="Text Box 26">
            <a:extLst>
              <a:ext uri="{FF2B5EF4-FFF2-40B4-BE49-F238E27FC236}">
                <a16:creationId xmlns:a16="http://schemas.microsoft.com/office/drawing/2014/main" id="{4FDC4900-F99E-F04E-8448-6CCBAFE28585}"/>
              </a:ext>
            </a:extLst>
          </p:cNvPr>
          <p:cNvSpPr txBox="1">
            <a:spLocks noChangeArrowheads="1"/>
          </p:cNvSpPr>
          <p:nvPr/>
        </p:nvSpPr>
        <p:spPr bwMode="auto">
          <a:xfrm>
            <a:off x="7854399" y="2825610"/>
            <a:ext cx="879475"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 )</a:t>
            </a:r>
          </a:p>
        </p:txBody>
      </p:sp>
      <p:grpSp>
        <p:nvGrpSpPr>
          <p:cNvPr id="83" name="Group 27">
            <a:extLst>
              <a:ext uri="{FF2B5EF4-FFF2-40B4-BE49-F238E27FC236}">
                <a16:creationId xmlns:a16="http://schemas.microsoft.com/office/drawing/2014/main" id="{6475EBD6-3E0A-DA48-9F1C-61F229410786}"/>
              </a:ext>
            </a:extLst>
          </p:cNvPr>
          <p:cNvGrpSpPr>
            <a:grpSpLocks/>
          </p:cNvGrpSpPr>
          <p:nvPr/>
        </p:nvGrpSpPr>
        <p:grpSpPr bwMode="auto">
          <a:xfrm>
            <a:off x="7879799" y="4314685"/>
            <a:ext cx="969963" cy="527050"/>
            <a:chOff x="3501" y="648"/>
            <a:chExt cx="611" cy="332"/>
          </a:xfrm>
        </p:grpSpPr>
        <p:sp>
          <p:nvSpPr>
            <p:cNvPr id="84" name="Text Box 28">
              <a:extLst>
                <a:ext uri="{FF2B5EF4-FFF2-40B4-BE49-F238E27FC236}">
                  <a16:creationId xmlns:a16="http://schemas.microsoft.com/office/drawing/2014/main" id="{1D17612A-6DD5-4545-B91F-79CFB6865753}"/>
                </a:ext>
              </a:extLst>
            </p:cNvPr>
            <p:cNvSpPr txBox="1">
              <a:spLocks noChangeArrowheads="1"/>
            </p:cNvSpPr>
            <p:nvPr/>
          </p:nvSpPr>
          <p:spPr bwMode="auto">
            <a:xfrm>
              <a:off x="3501" y="749"/>
              <a:ext cx="611"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 )</a:t>
              </a:r>
            </a:p>
          </p:txBody>
        </p:sp>
        <p:sp>
          <p:nvSpPr>
            <p:cNvPr id="85" name="Text Box 29">
              <a:extLst>
                <a:ext uri="{FF2B5EF4-FFF2-40B4-BE49-F238E27FC236}">
                  <a16:creationId xmlns:a16="http://schemas.microsoft.com/office/drawing/2014/main" id="{3B044692-0A88-C549-8D8F-064AF342954E}"/>
                </a:ext>
              </a:extLst>
            </p:cNvPr>
            <p:cNvSpPr txBox="1">
              <a:spLocks noChangeArrowheads="1"/>
            </p:cNvSpPr>
            <p:nvPr/>
          </p:nvSpPr>
          <p:spPr bwMode="auto">
            <a:xfrm>
              <a:off x="3584" y="648"/>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sp>
        <p:nvSpPr>
          <p:cNvPr id="86" name="Freeform 30">
            <a:extLst>
              <a:ext uri="{FF2B5EF4-FFF2-40B4-BE49-F238E27FC236}">
                <a16:creationId xmlns:a16="http://schemas.microsoft.com/office/drawing/2014/main" id="{209D438A-7E40-1046-9D71-EEB7D84A7705}"/>
              </a:ext>
            </a:extLst>
          </p:cNvPr>
          <p:cNvSpPr>
            <a:spLocks/>
          </p:cNvSpPr>
          <p:nvPr/>
        </p:nvSpPr>
        <p:spPr bwMode="auto">
          <a:xfrm>
            <a:off x="7865512" y="3212960"/>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7" name="Freeform 31">
            <a:extLst>
              <a:ext uri="{FF2B5EF4-FFF2-40B4-BE49-F238E27FC236}">
                <a16:creationId xmlns:a16="http://schemas.microsoft.com/office/drawing/2014/main" id="{9488F0BA-9459-C04E-9FE0-9FE4B103B1A3}"/>
              </a:ext>
            </a:extLst>
          </p:cNvPr>
          <p:cNvSpPr>
            <a:spLocks/>
          </p:cNvSpPr>
          <p:nvPr/>
        </p:nvSpPr>
        <p:spPr bwMode="auto">
          <a:xfrm flipV="1">
            <a:off x="7887737" y="4033698"/>
            <a:ext cx="755650" cy="392113"/>
          </a:xfrm>
          <a:custGeom>
            <a:avLst/>
            <a:gdLst>
              <a:gd name="T0" fmla="*/ 0 w 476"/>
              <a:gd name="T1" fmla="*/ 0 h 247"/>
              <a:gd name="T2" fmla="*/ 476 w 476"/>
              <a:gd name="T3" fmla="*/ 0 h 247"/>
              <a:gd name="T4" fmla="*/ 476 w 476"/>
              <a:gd name="T5" fmla="*/ 247 h 247"/>
              <a:gd name="T6" fmla="*/ 0 60000 65536"/>
              <a:gd name="T7" fmla="*/ 0 60000 65536"/>
              <a:gd name="T8" fmla="*/ 0 60000 65536"/>
              <a:gd name="T9" fmla="*/ 0 w 476"/>
              <a:gd name="T10" fmla="*/ 0 h 247"/>
              <a:gd name="T11" fmla="*/ 476 w 476"/>
              <a:gd name="T12" fmla="*/ 247 h 247"/>
            </a:gdLst>
            <a:ahLst/>
            <a:cxnLst>
              <a:cxn ang="T6">
                <a:pos x="T0" y="T1"/>
              </a:cxn>
              <a:cxn ang="T7">
                <a:pos x="T2" y="T3"/>
              </a:cxn>
              <a:cxn ang="T8">
                <a:pos x="T4" y="T5"/>
              </a:cxn>
            </a:cxnLst>
            <a:rect l="T9" t="T10" r="T11" b="T12"/>
            <a:pathLst>
              <a:path w="476" h="247">
                <a:moveTo>
                  <a:pt x="0" y="0"/>
                </a:moveTo>
                <a:lnTo>
                  <a:pt x="476" y="0"/>
                </a:lnTo>
                <a:lnTo>
                  <a:pt x="476" y="247"/>
                </a:lnTo>
              </a:path>
            </a:pathLst>
          </a:custGeom>
          <a:noFill/>
          <a:ln w="38100">
            <a:solidFill>
              <a:srgbClr val="000000"/>
            </a:solidFill>
            <a:round/>
            <a:headEnd/>
            <a:tailEnd type="triangle" w="med" len="med"/>
          </a:ln>
          <a:extLst>
            <a:ext uri="{909E8E84-426E-40dd-AFC4-6F175D3DCCD1}">
              <a14:hiddenFill xmlns:a14="http://schemas.microsoft.com/office/drawing/2010/main" xmlns="">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 name="Text Box 34">
            <a:extLst>
              <a:ext uri="{FF2B5EF4-FFF2-40B4-BE49-F238E27FC236}">
                <a16:creationId xmlns:a16="http://schemas.microsoft.com/office/drawing/2014/main" id="{FF4A2C03-F93B-1444-BA7A-5B93D671B93B}"/>
              </a:ext>
            </a:extLst>
          </p:cNvPr>
          <p:cNvSpPr txBox="1">
            <a:spLocks noChangeArrowheads="1"/>
          </p:cNvSpPr>
          <p:nvPr/>
        </p:nvSpPr>
        <p:spPr bwMode="auto">
          <a:xfrm>
            <a:off x="7105099" y="2362060"/>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grpSp>
        <p:nvGrpSpPr>
          <p:cNvPr id="90" name="Group 36">
            <a:extLst>
              <a:ext uri="{FF2B5EF4-FFF2-40B4-BE49-F238E27FC236}">
                <a16:creationId xmlns:a16="http://schemas.microsoft.com/office/drawing/2014/main" id="{F010567E-F375-3441-A880-066E7FB4EE4C}"/>
              </a:ext>
            </a:extLst>
          </p:cNvPr>
          <p:cNvGrpSpPr>
            <a:grpSpLocks/>
          </p:cNvGrpSpPr>
          <p:nvPr/>
        </p:nvGrpSpPr>
        <p:grpSpPr bwMode="auto">
          <a:xfrm>
            <a:off x="7098749" y="4714735"/>
            <a:ext cx="471488" cy="474663"/>
            <a:chOff x="2643" y="716"/>
            <a:chExt cx="297" cy="299"/>
          </a:xfrm>
        </p:grpSpPr>
        <p:sp>
          <p:nvSpPr>
            <p:cNvPr id="91" name="Text Box 37">
              <a:extLst>
                <a:ext uri="{FF2B5EF4-FFF2-40B4-BE49-F238E27FC236}">
                  <a16:creationId xmlns:a16="http://schemas.microsoft.com/office/drawing/2014/main" id="{788BAF0A-DC82-9A43-9E98-761C274DF2B1}"/>
                </a:ext>
              </a:extLst>
            </p:cNvPr>
            <p:cNvSpPr txBox="1">
              <a:spLocks noChangeArrowheads="1"/>
            </p:cNvSpPr>
            <p:nvPr/>
          </p:nvSpPr>
          <p:spPr bwMode="auto">
            <a:xfrm>
              <a:off x="2643" y="763"/>
              <a:ext cx="285"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B</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92" name="Text Box 38">
              <a:extLst>
                <a:ext uri="{FF2B5EF4-FFF2-40B4-BE49-F238E27FC236}">
                  <a16:creationId xmlns:a16="http://schemas.microsoft.com/office/drawing/2014/main" id="{0E6BAE5C-4522-F346-95E0-0AA69C38E447}"/>
                </a:ext>
              </a:extLst>
            </p:cNvPr>
            <p:cNvSpPr txBox="1">
              <a:spLocks noChangeArrowheads="1"/>
            </p:cNvSpPr>
            <p:nvPr/>
          </p:nvSpPr>
          <p:spPr bwMode="auto">
            <a:xfrm>
              <a:off x="2730" y="716"/>
              <a:ext cx="21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grpSp>
      <p:pic>
        <p:nvPicPr>
          <p:cNvPr id="93" name="Picture 40" descr="BS00768_[1]">
            <a:extLst>
              <a:ext uri="{FF2B5EF4-FFF2-40B4-BE49-F238E27FC236}">
                <a16:creationId xmlns:a16="http://schemas.microsoft.com/office/drawing/2014/main" id="{2100A58F-3DE8-CA44-A340-2701137BF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7586112" y="4900510"/>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 name="Text Box 64">
            <a:extLst>
              <a:ext uri="{FF2B5EF4-FFF2-40B4-BE49-F238E27FC236}">
                <a16:creationId xmlns:a16="http://schemas.microsoft.com/office/drawing/2014/main" id="{0495C371-4F47-344C-BA47-2E01397FF53E}"/>
              </a:ext>
            </a:extLst>
          </p:cNvPr>
          <p:cNvSpPr txBox="1">
            <a:spLocks noChangeArrowheads="1"/>
          </p:cNvSpPr>
          <p:nvPr/>
        </p:nvSpPr>
        <p:spPr bwMode="auto">
          <a:xfrm>
            <a:off x="6435448" y="4236346"/>
            <a:ext cx="481013"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K</a:t>
            </a:r>
            <a:r>
              <a:rPr kumimoji="0" lang="en-US" sz="2000" b="0" i="0" u="none" strike="noStrike" kern="0" cap="none" spc="0" normalizeH="0" baseline="-25000" noProof="0" dirty="0">
                <a:ln>
                  <a:noFill/>
                </a:ln>
                <a:solidFill>
                  <a:srgbClr val="000000"/>
                </a:solidFill>
                <a:effectLst/>
                <a:uLnTx/>
                <a:uFillTx/>
                <a:latin typeface="Arial" charset="0"/>
                <a:ea typeface="ＭＳ Ｐゴシック" charset="0"/>
                <a:cs typeface="Arial" charset="0"/>
              </a:rPr>
              <a:t>S</a:t>
            </a:r>
          </a:p>
        </p:txBody>
      </p:sp>
      <p:grpSp>
        <p:nvGrpSpPr>
          <p:cNvPr id="96" name="Group 95">
            <a:extLst>
              <a:ext uri="{FF2B5EF4-FFF2-40B4-BE49-F238E27FC236}">
                <a16:creationId xmlns:a16="http://schemas.microsoft.com/office/drawing/2014/main" id="{CDC868E2-FF4E-584F-B734-7FE4135BB5C1}"/>
              </a:ext>
            </a:extLst>
          </p:cNvPr>
          <p:cNvGrpSpPr/>
          <p:nvPr/>
        </p:nvGrpSpPr>
        <p:grpSpPr>
          <a:xfrm>
            <a:off x="8441634" y="3538330"/>
            <a:ext cx="389850" cy="584775"/>
            <a:chOff x="9846364" y="1192696"/>
            <a:chExt cx="389850" cy="584775"/>
          </a:xfrm>
        </p:grpSpPr>
        <p:sp>
          <p:nvSpPr>
            <p:cNvPr id="97" name="Oval 96">
              <a:extLst>
                <a:ext uri="{FF2B5EF4-FFF2-40B4-BE49-F238E27FC236}">
                  <a16:creationId xmlns:a16="http://schemas.microsoft.com/office/drawing/2014/main" id="{2F043BD1-A4FA-BC4B-BE4E-112865DA4496}"/>
                </a:ext>
              </a:extLst>
            </p:cNvPr>
            <p:cNvSpPr/>
            <p:nvPr/>
          </p:nvSpPr>
          <p:spPr>
            <a:xfrm>
              <a:off x="9859617" y="1325217"/>
              <a:ext cx="344557" cy="331305"/>
            </a:xfrm>
            <a:prstGeom prst="ellipse">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TextBox 97">
              <a:extLst>
                <a:ext uri="{FF2B5EF4-FFF2-40B4-BE49-F238E27FC236}">
                  <a16:creationId xmlns:a16="http://schemas.microsoft.com/office/drawing/2014/main" id="{C196BCCC-1C75-144D-A1D3-E974D44F362C}"/>
                </a:ext>
              </a:extLst>
            </p:cNvPr>
            <p:cNvSpPr txBox="1"/>
            <p:nvPr/>
          </p:nvSpPr>
          <p:spPr>
            <a:xfrm>
              <a:off x="9846364" y="1192696"/>
              <a:ext cx="389850" cy="584775"/>
            </a:xfrm>
            <a:prstGeom prst="rect">
              <a:avLst/>
            </a:prstGeom>
            <a:noFill/>
          </p:spPr>
          <p:txBody>
            <a:bodyPr wrap="none" rtlCol="0">
              <a:spAutoFit/>
            </a:bodyPr>
            <a:lstStyle/>
            <a:p>
              <a:r>
                <a:rPr lang="en-US" sz="3200" dirty="0"/>
                <a:t>+</a:t>
              </a:r>
            </a:p>
          </p:txBody>
        </p:sp>
      </p:grpSp>
      <p:cxnSp>
        <p:nvCxnSpPr>
          <p:cNvPr id="99" name="Straight Arrow Connector 98">
            <a:extLst>
              <a:ext uri="{FF2B5EF4-FFF2-40B4-BE49-F238E27FC236}">
                <a16:creationId xmlns:a16="http://schemas.microsoft.com/office/drawing/2014/main" id="{15F03D04-F8E5-DF4D-AA60-CA9A0E39EEA6}"/>
              </a:ext>
            </a:extLst>
          </p:cNvPr>
          <p:cNvCxnSpPr/>
          <p:nvPr/>
        </p:nvCxnSpPr>
        <p:spPr>
          <a:xfrm>
            <a:off x="7500550" y="2620569"/>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A6E00D5-8912-904B-8565-6DD639E3390E}"/>
              </a:ext>
            </a:extLst>
          </p:cNvPr>
          <p:cNvCxnSpPr>
            <a:cxnSpLocks/>
          </p:cNvCxnSpPr>
          <p:nvPr/>
        </p:nvCxnSpPr>
        <p:spPr>
          <a:xfrm flipH="1" flipV="1">
            <a:off x="7518592" y="4680015"/>
            <a:ext cx="0" cy="357809"/>
          </a:xfrm>
          <a:prstGeom prst="straightConnector1">
            <a:avLst/>
          </a:prstGeom>
          <a:ln w="127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 name="Text Box 4">
            <a:extLst>
              <a:ext uri="{FF2B5EF4-FFF2-40B4-BE49-F238E27FC236}">
                <a16:creationId xmlns:a16="http://schemas.microsoft.com/office/drawing/2014/main" id="{A0F773C8-BE0A-1D44-A564-CCE4F5ADF33C}"/>
              </a:ext>
            </a:extLst>
          </p:cNvPr>
          <p:cNvSpPr txBox="1">
            <a:spLocks noChangeArrowheads="1"/>
          </p:cNvSpPr>
          <p:nvPr/>
        </p:nvSpPr>
        <p:spPr bwMode="auto">
          <a:xfrm>
            <a:off x="2864885" y="4078011"/>
            <a:ext cx="297607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buClr>
                <a:srgbClr val="000099"/>
              </a:buClr>
              <a:buSzPct val="75000"/>
            </a:pPr>
            <a:r>
              <a:rPr lang="en-US" sz="1600" i="1" dirty="0">
                <a:solidFill>
                  <a:srgbClr val="0012A0"/>
                </a:solidFill>
                <a:latin typeface="+mn-lt"/>
              </a:rPr>
              <a:t>message integrity</a:t>
            </a:r>
            <a:r>
              <a:rPr lang="en-US" sz="1600" dirty="0">
                <a:solidFill>
                  <a:srgbClr val="000000"/>
                </a:solidFill>
                <a:latin typeface="+mn-lt"/>
              </a:rPr>
              <a:t>, </a:t>
            </a:r>
            <a:r>
              <a:rPr lang="en-US" sz="1600" i="1" dirty="0">
                <a:solidFill>
                  <a:srgbClr val="0012A0"/>
                </a:solidFill>
                <a:latin typeface="+mn-lt"/>
              </a:rPr>
              <a:t>authentication</a:t>
            </a:r>
          </a:p>
        </p:txBody>
      </p:sp>
      <p:sp>
        <p:nvSpPr>
          <p:cNvPr id="110" name="Text Box 4">
            <a:extLst>
              <a:ext uri="{FF2B5EF4-FFF2-40B4-BE49-F238E27FC236}">
                <a16:creationId xmlns:a16="http://schemas.microsoft.com/office/drawing/2014/main" id="{F23FB403-140F-ED49-8850-0E17EC0B92E8}"/>
              </a:ext>
            </a:extLst>
          </p:cNvPr>
          <p:cNvSpPr txBox="1">
            <a:spLocks noChangeArrowheads="1"/>
          </p:cNvSpPr>
          <p:nvPr/>
        </p:nvSpPr>
        <p:spPr bwMode="auto">
          <a:xfrm>
            <a:off x="7085699" y="2017299"/>
            <a:ext cx="13703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0" fontAlgn="base" hangingPunct="0">
              <a:spcBef>
                <a:spcPct val="0"/>
              </a:spcBef>
              <a:spcAft>
                <a:spcPct val="0"/>
              </a:spcAft>
              <a:buClr>
                <a:srgbClr val="000099"/>
              </a:buClr>
              <a:buSzPct val="75000"/>
            </a:pPr>
            <a:r>
              <a:rPr lang="en-US" sz="1600" i="1" dirty="0">
                <a:solidFill>
                  <a:srgbClr val="0012A0"/>
                </a:solidFill>
                <a:latin typeface="+mn-lt"/>
              </a:rPr>
              <a:t>confidentiality</a:t>
            </a:r>
          </a:p>
        </p:txBody>
      </p:sp>
      <p:sp>
        <p:nvSpPr>
          <p:cNvPr id="112" name="Text Box 4">
            <a:extLst>
              <a:ext uri="{FF2B5EF4-FFF2-40B4-BE49-F238E27FC236}">
                <a16:creationId xmlns:a16="http://schemas.microsoft.com/office/drawing/2014/main" id="{B7FD7CC3-4A91-3E4D-8524-20024787A27D}"/>
              </a:ext>
            </a:extLst>
          </p:cNvPr>
          <p:cNvSpPr txBox="1">
            <a:spLocks noChangeArrowheads="1"/>
          </p:cNvSpPr>
          <p:nvPr/>
        </p:nvSpPr>
        <p:spPr bwMode="auto">
          <a:xfrm>
            <a:off x="912329" y="5433185"/>
            <a:ext cx="11027879"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800" dirty="0">
                <a:solidFill>
                  <a:srgbClr val="C00000"/>
                </a:solidFill>
                <a:latin typeface="+mn-lt"/>
              </a:rPr>
              <a:t>Alice uses three keys: </a:t>
            </a:r>
            <a:r>
              <a:rPr lang="en-US" sz="2800" dirty="0">
                <a:latin typeface="+mn-lt"/>
              </a:rPr>
              <a:t>her private key, Bob’</a:t>
            </a:r>
            <a:r>
              <a:rPr lang="en-US" altLang="ja-JP" sz="2800" dirty="0">
                <a:latin typeface="+mn-lt"/>
              </a:rPr>
              <a:t>s public key, new symmetric key</a:t>
            </a:r>
            <a:endParaRPr lang="en-US" sz="2800" dirty="0">
              <a:latin typeface="+mn-lt"/>
            </a:endParaRPr>
          </a:p>
        </p:txBody>
      </p:sp>
      <p:sp>
        <p:nvSpPr>
          <p:cNvPr id="113" name="Text Box 4">
            <a:extLst>
              <a:ext uri="{FF2B5EF4-FFF2-40B4-BE49-F238E27FC236}">
                <a16:creationId xmlns:a16="http://schemas.microsoft.com/office/drawing/2014/main" id="{004647EC-7722-7144-ACFF-6986A29176DF}"/>
              </a:ext>
            </a:extLst>
          </p:cNvPr>
          <p:cNvSpPr txBox="1">
            <a:spLocks noChangeArrowheads="1"/>
          </p:cNvSpPr>
          <p:nvPr/>
        </p:nvSpPr>
        <p:spPr bwMode="auto">
          <a:xfrm>
            <a:off x="2729947" y="5983150"/>
            <a:ext cx="625502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algn="ctr"/>
            <a:r>
              <a:rPr lang="en-US" sz="2800" i="1" dirty="0">
                <a:solidFill>
                  <a:srgbClr val="0012A0"/>
                </a:solidFill>
                <a:latin typeface="+mn-lt"/>
              </a:rPr>
              <a:t>What are Bob’s complementary actions?</a:t>
            </a:r>
          </a:p>
        </p:txBody>
      </p:sp>
    </p:spTree>
    <p:extLst>
      <p:ext uri="{BB962C8B-B14F-4D97-AF65-F5344CB8AC3E}">
        <p14:creationId xmlns:p14="http://schemas.microsoft.com/office/powerpoint/2010/main" val="374027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29A02-2809-1DBF-9549-CC022A235DB3}"/>
              </a:ext>
            </a:extLst>
          </p:cNvPr>
          <p:cNvSpPr>
            <a:spLocks noGrp="1"/>
          </p:cNvSpPr>
          <p:nvPr>
            <p:ph type="title"/>
          </p:nvPr>
        </p:nvSpPr>
        <p:spPr/>
        <p:txBody>
          <a:bodyPr/>
          <a:lstStyle/>
          <a:p>
            <a:r>
              <a:rPr lang="en-US" altLang="zh-CN" dirty="0"/>
              <a:t>Questions: </a:t>
            </a:r>
            <a:endParaRPr lang="en-US" dirty="0"/>
          </a:p>
        </p:txBody>
      </p:sp>
      <p:sp>
        <p:nvSpPr>
          <p:cNvPr id="3" name="Content Placeholder 2">
            <a:extLst>
              <a:ext uri="{FF2B5EF4-FFF2-40B4-BE49-F238E27FC236}">
                <a16:creationId xmlns:a16="http://schemas.microsoft.com/office/drawing/2014/main" id="{743325DE-2D82-5650-DFD1-BDD7DB34F3B2}"/>
              </a:ext>
            </a:extLst>
          </p:cNvPr>
          <p:cNvSpPr>
            <a:spLocks noGrp="1"/>
          </p:cNvSpPr>
          <p:nvPr>
            <p:ph sz="half" idx="1"/>
          </p:nvPr>
        </p:nvSpPr>
        <p:spPr>
          <a:xfrm>
            <a:off x="838200" y="1825625"/>
            <a:ext cx="9885218" cy="4351338"/>
          </a:xfrm>
        </p:spPr>
        <p:txBody>
          <a:bodyPr>
            <a:normAutofit fontScale="77500" lnSpcReduction="20000"/>
          </a:bodyPr>
          <a:lstStyle/>
          <a:p>
            <a:r>
              <a:rPr lang="en-US" dirty="0"/>
              <a:t>Suppose Bob is expecting an email from Alice. Bob has a public-private key pair (KB+, KB–) and the public key is publicly available. Alice does not have a public, private key pair. Alice and Bob (and the entire world) share the same hash function H(). If Alice encrypts her email using the public key of Bob, </a:t>
            </a:r>
          </a:p>
          <a:p>
            <a:pPr marL="130175" indent="0">
              <a:buNone/>
            </a:pPr>
            <a:r>
              <a:rPr lang="en-US" dirty="0"/>
              <a:t>a. Can a malicious third party know the content of that email? (NO)</a:t>
            </a:r>
          </a:p>
          <a:p>
            <a:pPr marL="130175" indent="0">
              <a:buNone/>
            </a:pPr>
            <a:r>
              <a:rPr lang="en-US" dirty="0"/>
              <a:t>b. Can a malicious third-party fake that email (i.e. when Bob receives an email, can Bob confirm that Alice created that email)?  (NO)</a:t>
            </a:r>
          </a:p>
          <a:p>
            <a:pPr marL="130175" indent="0">
              <a:buNone/>
            </a:pPr>
            <a:r>
              <a:rPr lang="en-US" dirty="0"/>
              <a:t>c. Design a scheme so that Alice can know whether the email received by Bob was sent by her (i.e., the message Bob received was not modified by a malicious third party). (NOT POSSIBLE WITH ABOVE SCENARIO; WE ONLY HAVE 1-WAY VERIFICATION CHANNEL BY USING ONLY 1 SET OF PUBLIC-PRIVATE KEYS)</a:t>
            </a:r>
          </a:p>
          <a:p>
            <a:pPr marL="130175" indent="0">
              <a:buNone/>
            </a:pPr>
            <a:r>
              <a:rPr lang="en-US" dirty="0"/>
              <a:t>d. Without introducing any new communication channels or security services, is it possible to design a scheme so that Bob can verify that Alice created the email? Explain your answer.</a:t>
            </a:r>
          </a:p>
        </p:txBody>
      </p:sp>
      <p:sp>
        <p:nvSpPr>
          <p:cNvPr id="5" name="Slide Number Placeholder 4">
            <a:extLst>
              <a:ext uri="{FF2B5EF4-FFF2-40B4-BE49-F238E27FC236}">
                <a16:creationId xmlns:a16="http://schemas.microsoft.com/office/drawing/2014/main" id="{62C4E649-96EB-6798-571D-BDAD2920998F}"/>
              </a:ext>
            </a:extLst>
          </p:cNvPr>
          <p:cNvSpPr>
            <a:spLocks noGrp="1"/>
          </p:cNvSpPr>
          <p:nvPr>
            <p:ph type="sldNum" sz="quarter" idx="4"/>
          </p:nvPr>
        </p:nvSpPr>
        <p:spPr/>
        <p:txBody>
          <a:bodyPr/>
          <a:lstStyle/>
          <a:p>
            <a:r>
              <a:rPr lang="en-US"/>
              <a:t>Security: 8- </a:t>
            </a:r>
            <a:fld id="{C4204591-24BD-A542-B9D5-F8D8A88D2FEE}" type="slidenum">
              <a:rPr lang="en-US" smtClean="0"/>
              <a:pPr/>
              <a:t>72</a:t>
            </a:fld>
            <a:endParaRPr lang="en-US" dirty="0"/>
          </a:p>
        </p:txBody>
      </p:sp>
    </p:spTree>
    <p:extLst>
      <p:ext uri="{BB962C8B-B14F-4D97-AF65-F5344CB8AC3E}">
        <p14:creationId xmlns:p14="http://schemas.microsoft.com/office/powerpoint/2010/main" val="373138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931678" y="1505140"/>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buClr>
                <a:schemeClr val="bg1">
                  <a:lumMod val="75000"/>
                </a:schemeClr>
              </a:buClr>
            </a:pPr>
            <a:r>
              <a:rPr lang="en-US" dirty="0">
                <a:solidFill>
                  <a:schemeClr val="bg1">
                    <a:lumMod val="75000"/>
                  </a:schemeClr>
                </a:solidFill>
              </a:rPr>
              <a:t>What is network security?</a:t>
            </a:r>
          </a:p>
          <a:p>
            <a:pPr indent="-287338">
              <a:buClr>
                <a:schemeClr val="bg1">
                  <a:lumMod val="75000"/>
                </a:schemeClr>
              </a:buClr>
            </a:pPr>
            <a:r>
              <a:rPr lang="en-US" dirty="0">
                <a:solidFill>
                  <a:schemeClr val="bg1">
                    <a:lumMod val="75000"/>
                  </a:schemeClr>
                </a:solidFill>
              </a:rPr>
              <a:t>Principles of cryptography</a:t>
            </a:r>
          </a:p>
          <a:p>
            <a:pPr indent="-287338">
              <a:buClr>
                <a:schemeClr val="bg1">
                  <a:lumMod val="75000"/>
                </a:schemeClr>
              </a:buClr>
            </a:pPr>
            <a:r>
              <a:rPr lang="en-US" dirty="0">
                <a:solidFill>
                  <a:schemeClr val="bg1">
                    <a:lumMod val="75000"/>
                  </a:schemeClr>
                </a:solidFill>
              </a:rPr>
              <a:t>Authentication, </a:t>
            </a:r>
            <a:r>
              <a:rPr lang="en-US" sz="3200" dirty="0">
                <a:solidFill>
                  <a:schemeClr val="bg1">
                    <a:lumMod val="75000"/>
                  </a:schemeClr>
                </a:solidFill>
              </a:rPr>
              <a:t>message integrity</a:t>
            </a:r>
            <a:endParaRPr lang="en-US" dirty="0">
              <a:solidFill>
                <a:schemeClr val="bg1">
                  <a:lumMod val="75000"/>
                </a:schemeClr>
              </a:solidFill>
            </a:endParaRPr>
          </a:p>
          <a:p>
            <a:pPr indent="-287338">
              <a:buClr>
                <a:schemeClr val="bg1">
                  <a:lumMod val="75000"/>
                </a:schemeClr>
              </a:buClr>
            </a:pPr>
            <a:r>
              <a:rPr lang="en-US" dirty="0">
                <a:solidFill>
                  <a:schemeClr val="bg1">
                    <a:lumMod val="75000"/>
                  </a:schemeClr>
                </a:solidFill>
              </a:rPr>
              <a:t>Securing e-mail</a:t>
            </a:r>
          </a:p>
          <a:p>
            <a:pPr indent="-287338">
              <a:buClr>
                <a:srgbClr val="0012A0"/>
              </a:buClr>
            </a:pPr>
            <a:r>
              <a:rPr lang="en-US" sz="3600" dirty="0"/>
              <a:t>Securing TCP connections: TLS</a:t>
            </a:r>
          </a:p>
          <a:p>
            <a:pPr indent="-287338">
              <a:buClr>
                <a:schemeClr val="bg1">
                  <a:lumMod val="75000"/>
                </a:schemeClr>
              </a:buClr>
            </a:pPr>
            <a:r>
              <a:rPr lang="en-US" dirty="0">
                <a:solidFill>
                  <a:schemeClr val="bg1">
                    <a:lumMod val="75000"/>
                  </a:schemeClr>
                </a:solidFill>
              </a:rPr>
              <a:t>Network layer security: IPsec</a:t>
            </a:r>
          </a:p>
          <a:p>
            <a:pPr indent="-287338">
              <a:buClr>
                <a:schemeClr val="bg1">
                  <a:lumMod val="75000"/>
                </a:schemeClr>
              </a:buClr>
            </a:pPr>
            <a:r>
              <a:rPr lang="en-US" dirty="0">
                <a:solidFill>
                  <a:schemeClr val="bg1">
                    <a:lumMod val="75000"/>
                  </a:schemeClr>
                </a:solidFill>
              </a:rPr>
              <a:t>Security in wireless and mobile networks</a:t>
            </a:r>
          </a:p>
          <a:p>
            <a:pPr indent="-287338">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73</a:t>
            </a:fld>
            <a:endParaRPr lang="en-US" dirty="0"/>
          </a:p>
        </p:txBody>
      </p:sp>
    </p:spTree>
    <p:extLst>
      <p:ext uri="{BB962C8B-B14F-4D97-AF65-F5344CB8AC3E}">
        <p14:creationId xmlns:p14="http://schemas.microsoft.com/office/powerpoint/2010/main" val="15337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Transport-layer security (TLS)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74</a:t>
            </a:fld>
            <a:endParaRPr lang="en-US" dirty="0"/>
          </a:p>
        </p:txBody>
      </p:sp>
      <p:sp>
        <p:nvSpPr>
          <p:cNvPr id="107" name="Rectangle 3">
            <a:extLst>
              <a:ext uri="{FF2B5EF4-FFF2-40B4-BE49-F238E27FC236}">
                <a16:creationId xmlns:a16="http://schemas.microsoft.com/office/drawing/2014/main" id="{C2AED11F-995A-084B-92BE-14113A55714D}"/>
              </a:ext>
            </a:extLst>
          </p:cNvPr>
          <p:cNvSpPr txBox="1">
            <a:spLocks noChangeArrowheads="1"/>
          </p:cNvSpPr>
          <p:nvPr/>
        </p:nvSpPr>
        <p:spPr>
          <a:xfrm>
            <a:off x="990600" y="1371393"/>
            <a:ext cx="10598426" cy="30548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t>widely deployed security protocol above the transport layer</a:t>
            </a:r>
          </a:p>
          <a:p>
            <a:pPr marL="641350" lvl="1" indent="-236538"/>
            <a:r>
              <a:rPr lang="en-US" sz="2800" dirty="0"/>
              <a:t>supported by almost all browsers, web servers: https (port 443)</a:t>
            </a:r>
          </a:p>
          <a:p>
            <a:pPr marL="287338" indent="-287338"/>
            <a:r>
              <a:rPr lang="en-US" sz="3200" dirty="0"/>
              <a:t>provides:</a:t>
            </a:r>
          </a:p>
          <a:p>
            <a:pPr marL="574675" lvl="1" indent="-230188">
              <a:spcBef>
                <a:spcPts val="200"/>
              </a:spcBef>
            </a:pPr>
            <a:r>
              <a:rPr lang="en-US" sz="2800" dirty="0">
                <a:solidFill>
                  <a:srgbClr val="C00000"/>
                </a:solidFill>
              </a:rPr>
              <a:t>confidentiality: </a:t>
            </a:r>
            <a:r>
              <a:rPr lang="en-US" sz="2800" dirty="0"/>
              <a:t>via </a:t>
            </a:r>
            <a:r>
              <a:rPr lang="en-US" sz="2800" i="1" dirty="0">
                <a:solidFill>
                  <a:srgbClr val="0012A0"/>
                </a:solidFill>
              </a:rPr>
              <a:t>symmetric encryption</a:t>
            </a:r>
          </a:p>
          <a:p>
            <a:pPr marL="574675" lvl="1" indent="-230188">
              <a:spcBef>
                <a:spcPts val="200"/>
              </a:spcBef>
            </a:pPr>
            <a:r>
              <a:rPr lang="en-US" sz="2800" dirty="0">
                <a:solidFill>
                  <a:srgbClr val="C00000"/>
                </a:solidFill>
              </a:rPr>
              <a:t>integrity: </a:t>
            </a:r>
            <a:r>
              <a:rPr lang="en-US" sz="2800" dirty="0"/>
              <a:t>via </a:t>
            </a:r>
            <a:r>
              <a:rPr lang="en-US" sz="2800" i="1" dirty="0">
                <a:solidFill>
                  <a:srgbClr val="0012A0"/>
                </a:solidFill>
              </a:rPr>
              <a:t>cryptographic hashing</a:t>
            </a:r>
          </a:p>
          <a:p>
            <a:pPr marL="574675" lvl="1" indent="-230188">
              <a:spcBef>
                <a:spcPts val="200"/>
              </a:spcBef>
            </a:pPr>
            <a:r>
              <a:rPr lang="en-US" sz="2800" dirty="0">
                <a:solidFill>
                  <a:srgbClr val="C00000"/>
                </a:solidFill>
              </a:rPr>
              <a:t>authentication: </a:t>
            </a:r>
            <a:r>
              <a:rPr lang="en-US" sz="2800" dirty="0"/>
              <a:t>via </a:t>
            </a:r>
            <a:r>
              <a:rPr lang="en-US" sz="2800" i="1" dirty="0">
                <a:solidFill>
                  <a:srgbClr val="0012A0"/>
                </a:solidFill>
              </a:rPr>
              <a:t>public key cryptography</a:t>
            </a:r>
          </a:p>
          <a:p>
            <a:pPr lvl="1"/>
            <a:endParaRPr lang="en-US" dirty="0">
              <a:latin typeface="Gill Sans MT" charset="0"/>
            </a:endParaRPr>
          </a:p>
        </p:txBody>
      </p:sp>
      <p:grpSp>
        <p:nvGrpSpPr>
          <p:cNvPr id="5" name="Group 4">
            <a:extLst>
              <a:ext uri="{FF2B5EF4-FFF2-40B4-BE49-F238E27FC236}">
                <a16:creationId xmlns:a16="http://schemas.microsoft.com/office/drawing/2014/main" id="{8795DC5F-C059-9743-9CFE-79C99F823EBB}"/>
              </a:ext>
            </a:extLst>
          </p:cNvPr>
          <p:cNvGrpSpPr/>
          <p:nvPr/>
        </p:nvGrpSpPr>
        <p:grpSpPr>
          <a:xfrm>
            <a:off x="8070574" y="2902226"/>
            <a:ext cx="3207026" cy="1139687"/>
            <a:chOff x="8070574" y="2902226"/>
            <a:chExt cx="3207026" cy="1139687"/>
          </a:xfrm>
        </p:grpSpPr>
        <p:sp>
          <p:nvSpPr>
            <p:cNvPr id="3" name="Right Brace 2">
              <a:extLst>
                <a:ext uri="{FF2B5EF4-FFF2-40B4-BE49-F238E27FC236}">
                  <a16:creationId xmlns:a16="http://schemas.microsoft.com/office/drawing/2014/main" id="{DCB6489B-5945-A04D-980F-6DB60BC2E2E4}"/>
                </a:ext>
              </a:extLst>
            </p:cNvPr>
            <p:cNvSpPr/>
            <p:nvPr/>
          </p:nvSpPr>
          <p:spPr>
            <a:xfrm>
              <a:off x="8070574" y="2902226"/>
              <a:ext cx="238539" cy="11396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6B45C0EC-C90A-B14B-9553-152CFA2E3357}"/>
                </a:ext>
              </a:extLst>
            </p:cNvPr>
            <p:cNvSpPr txBox="1"/>
            <p:nvPr/>
          </p:nvSpPr>
          <p:spPr>
            <a:xfrm>
              <a:off x="8362122" y="3087757"/>
              <a:ext cx="2915478" cy="757130"/>
            </a:xfrm>
            <a:prstGeom prst="rect">
              <a:avLst/>
            </a:prstGeom>
            <a:noFill/>
          </p:spPr>
          <p:txBody>
            <a:bodyPr wrap="square" rtlCol="0">
              <a:spAutoFit/>
            </a:bodyPr>
            <a:lstStyle/>
            <a:p>
              <a:pPr>
                <a:lnSpc>
                  <a:spcPct val="90000"/>
                </a:lnSpc>
              </a:pPr>
              <a:r>
                <a:rPr lang="en-US" sz="2400" i="1" dirty="0"/>
                <a:t>all techniques we have studied!</a:t>
              </a:r>
            </a:p>
          </p:txBody>
        </p:sp>
      </p:grpSp>
      <p:sp>
        <p:nvSpPr>
          <p:cNvPr id="10" name="Rectangle 3">
            <a:extLst>
              <a:ext uri="{FF2B5EF4-FFF2-40B4-BE49-F238E27FC236}">
                <a16:creationId xmlns:a16="http://schemas.microsoft.com/office/drawing/2014/main" id="{88C43E8D-F7BF-7D4A-8D3C-57033712BD67}"/>
              </a:ext>
            </a:extLst>
          </p:cNvPr>
          <p:cNvSpPr txBox="1">
            <a:spLocks noChangeArrowheads="1"/>
          </p:cNvSpPr>
          <p:nvPr/>
        </p:nvSpPr>
        <p:spPr>
          <a:xfrm>
            <a:off x="990600" y="4227236"/>
            <a:ext cx="10883348" cy="16302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t>history: </a:t>
            </a:r>
          </a:p>
          <a:p>
            <a:pPr marL="641350" lvl="1" indent="-236538"/>
            <a:r>
              <a:rPr lang="en-US" sz="2800" dirty="0"/>
              <a:t>early research, implementation: </a:t>
            </a:r>
            <a:r>
              <a:rPr lang="en-US" sz="2600" dirty="0"/>
              <a:t>secure network programming, secure sockets</a:t>
            </a:r>
            <a:endParaRPr lang="en-US" sz="2800" dirty="0"/>
          </a:p>
          <a:p>
            <a:pPr marL="641350" lvl="1" indent="-236538"/>
            <a:r>
              <a:rPr lang="en-US" sz="2800" dirty="0"/>
              <a:t>secure socket layer (SSL) deprecated </a:t>
            </a:r>
            <a:r>
              <a:rPr lang="en-US" sz="2600" dirty="0"/>
              <a:t>[2015]</a:t>
            </a:r>
          </a:p>
          <a:p>
            <a:pPr marL="641350" lvl="1" indent="-236538"/>
            <a:r>
              <a:rPr lang="en-US" sz="2800" dirty="0"/>
              <a:t>TLS </a:t>
            </a:r>
            <a:r>
              <a:rPr lang="en-US" sz="2600" dirty="0"/>
              <a:t>1.3</a:t>
            </a:r>
            <a:r>
              <a:rPr lang="en-US" sz="2800" dirty="0"/>
              <a:t>: RFC 8846 [2018]</a:t>
            </a:r>
          </a:p>
          <a:p>
            <a:pPr marL="641350" lvl="1" indent="-236538"/>
            <a:endParaRPr lang="en-US" sz="2800" dirty="0"/>
          </a:p>
          <a:p>
            <a:pPr lvl="1"/>
            <a:endParaRPr lang="en-US" dirty="0">
              <a:latin typeface="Gill Sans MT" charset="0"/>
            </a:endParaRPr>
          </a:p>
        </p:txBody>
      </p:sp>
    </p:spTree>
    <p:extLst>
      <p:ext uri="{BB962C8B-B14F-4D97-AF65-F5344CB8AC3E}">
        <p14:creationId xmlns:p14="http://schemas.microsoft.com/office/powerpoint/2010/main" val="123053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dissolve">
                                      <p:cBhvr>
                                        <p:cTn id="7" dur="500"/>
                                        <p:tgtEl>
                                          <p:spTgt spid="10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7">
                                            <p:txEl>
                                              <p:pRg st="1" end="1"/>
                                            </p:txEl>
                                          </p:spTgt>
                                        </p:tgtEl>
                                        <p:attrNameLst>
                                          <p:attrName>style.visibility</p:attrName>
                                        </p:attrNameLst>
                                      </p:cBhvr>
                                      <p:to>
                                        <p:strVal val="visible"/>
                                      </p:to>
                                    </p:set>
                                    <p:animEffect transition="in" filter="dissolve">
                                      <p:cBhvr>
                                        <p:cTn id="10" dur="500"/>
                                        <p:tgtEl>
                                          <p:spTgt spid="1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7">
                                            <p:txEl>
                                              <p:pRg st="2" end="2"/>
                                            </p:txEl>
                                          </p:spTgt>
                                        </p:tgtEl>
                                        <p:attrNameLst>
                                          <p:attrName>style.visibility</p:attrName>
                                        </p:attrNameLst>
                                      </p:cBhvr>
                                      <p:to>
                                        <p:strVal val="visible"/>
                                      </p:to>
                                    </p:set>
                                    <p:animEffect transition="in" filter="dissolve">
                                      <p:cBhvr>
                                        <p:cTn id="15" dur="500"/>
                                        <p:tgtEl>
                                          <p:spTgt spid="107">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7">
                                            <p:txEl>
                                              <p:pRg st="3" end="3"/>
                                            </p:txEl>
                                          </p:spTgt>
                                        </p:tgtEl>
                                        <p:attrNameLst>
                                          <p:attrName>style.visibility</p:attrName>
                                        </p:attrNameLst>
                                      </p:cBhvr>
                                      <p:to>
                                        <p:strVal val="visible"/>
                                      </p:to>
                                    </p:set>
                                    <p:animEffect transition="in" filter="dissolve">
                                      <p:cBhvr>
                                        <p:cTn id="18" dur="500"/>
                                        <p:tgtEl>
                                          <p:spTgt spid="107">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07">
                                            <p:txEl>
                                              <p:pRg st="4" end="4"/>
                                            </p:txEl>
                                          </p:spTgt>
                                        </p:tgtEl>
                                        <p:attrNameLst>
                                          <p:attrName>style.visibility</p:attrName>
                                        </p:attrNameLst>
                                      </p:cBhvr>
                                      <p:to>
                                        <p:strVal val="visible"/>
                                      </p:to>
                                    </p:set>
                                    <p:animEffect transition="in" filter="dissolve">
                                      <p:cBhvr>
                                        <p:cTn id="21" dur="500"/>
                                        <p:tgtEl>
                                          <p:spTgt spid="107">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07">
                                            <p:txEl>
                                              <p:pRg st="5" end="5"/>
                                            </p:txEl>
                                          </p:spTgt>
                                        </p:tgtEl>
                                        <p:attrNameLst>
                                          <p:attrName>style.visibility</p:attrName>
                                        </p:attrNameLst>
                                      </p:cBhvr>
                                      <p:to>
                                        <p:strVal val="visible"/>
                                      </p:to>
                                    </p:set>
                                    <p:animEffect transition="in" filter="dissolve">
                                      <p:cBhvr>
                                        <p:cTn id="24" dur="500"/>
                                        <p:tgtEl>
                                          <p:spTgt spid="10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par>
                                <p:cTn id="30" presetID="9" presetClass="entr" presetSubtype="0" fill="hold" nodeType="with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dissolve">
                                      <p:cBhvr>
                                        <p:cTn id="32" dur="500"/>
                                        <p:tgtEl>
                                          <p:spTgt spid="10">
                                            <p:txEl>
                                              <p:pRg st="0" end="0"/>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dissolve">
                                      <p:cBhvr>
                                        <p:cTn id="35" dur="500"/>
                                        <p:tgtEl>
                                          <p:spTgt spid="10">
                                            <p:txEl>
                                              <p:pRg st="1" end="1"/>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dissolve">
                                      <p:cBhvr>
                                        <p:cTn id="38" dur="500"/>
                                        <p:tgtEl>
                                          <p:spTgt spid="10">
                                            <p:txEl>
                                              <p:pRg st="2" end="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animEffect transition="in" filter="dissolve">
                                      <p:cBhvr>
                                        <p:cTn id="4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Transport-layer security (TLS)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75</a:t>
            </a:fld>
            <a:endParaRPr lang="en-US" dirty="0"/>
          </a:p>
        </p:txBody>
      </p:sp>
      <p:sp>
        <p:nvSpPr>
          <p:cNvPr id="107" name="Rectangle 3">
            <a:extLst>
              <a:ext uri="{FF2B5EF4-FFF2-40B4-BE49-F238E27FC236}">
                <a16:creationId xmlns:a16="http://schemas.microsoft.com/office/drawing/2014/main" id="{C2AED11F-995A-084B-92BE-14113A55714D}"/>
              </a:ext>
            </a:extLst>
          </p:cNvPr>
          <p:cNvSpPr txBox="1">
            <a:spLocks noChangeArrowheads="1"/>
          </p:cNvSpPr>
          <p:nvPr/>
        </p:nvSpPr>
        <p:spPr>
          <a:xfrm>
            <a:off x="990600" y="1371393"/>
            <a:ext cx="10598426" cy="305483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t>widely deployed security protocol above the transport layer</a:t>
            </a:r>
          </a:p>
          <a:p>
            <a:pPr marL="641350" lvl="1" indent="-236538"/>
            <a:r>
              <a:rPr lang="en-US" sz="2800" dirty="0"/>
              <a:t>supported by almost all browsers, web servers: https (port 443)</a:t>
            </a:r>
          </a:p>
          <a:p>
            <a:pPr marL="287338" indent="-287338"/>
            <a:r>
              <a:rPr lang="en-US" sz="3200" dirty="0"/>
              <a:t>provides:</a:t>
            </a:r>
          </a:p>
          <a:p>
            <a:pPr marL="574675" lvl="1" indent="-230188">
              <a:spcBef>
                <a:spcPts val="200"/>
              </a:spcBef>
            </a:pPr>
            <a:r>
              <a:rPr lang="en-US" sz="2800" dirty="0">
                <a:solidFill>
                  <a:srgbClr val="C00000"/>
                </a:solidFill>
              </a:rPr>
              <a:t>confidentiality: </a:t>
            </a:r>
            <a:r>
              <a:rPr lang="en-US" sz="2800" dirty="0"/>
              <a:t>via </a:t>
            </a:r>
            <a:r>
              <a:rPr lang="en-US" sz="2800" i="1" dirty="0">
                <a:solidFill>
                  <a:srgbClr val="0012A0"/>
                </a:solidFill>
              </a:rPr>
              <a:t>symmetric encryption</a:t>
            </a:r>
          </a:p>
          <a:p>
            <a:pPr marL="574675" lvl="1" indent="-230188">
              <a:spcBef>
                <a:spcPts val="200"/>
              </a:spcBef>
            </a:pPr>
            <a:r>
              <a:rPr lang="en-US" sz="2800" dirty="0">
                <a:solidFill>
                  <a:srgbClr val="C00000"/>
                </a:solidFill>
              </a:rPr>
              <a:t>integrity: </a:t>
            </a:r>
            <a:r>
              <a:rPr lang="en-US" sz="2800" dirty="0"/>
              <a:t>via </a:t>
            </a:r>
            <a:r>
              <a:rPr lang="en-US" sz="2800" i="1" dirty="0">
                <a:solidFill>
                  <a:srgbClr val="0012A0"/>
                </a:solidFill>
              </a:rPr>
              <a:t>cryptographic hashing</a:t>
            </a:r>
          </a:p>
          <a:p>
            <a:pPr marL="574675" lvl="1" indent="-230188">
              <a:spcBef>
                <a:spcPts val="200"/>
              </a:spcBef>
            </a:pPr>
            <a:r>
              <a:rPr lang="en-US" sz="2800" dirty="0">
                <a:solidFill>
                  <a:srgbClr val="C00000"/>
                </a:solidFill>
              </a:rPr>
              <a:t>authentication: </a:t>
            </a:r>
            <a:r>
              <a:rPr lang="en-US" sz="2800" dirty="0"/>
              <a:t>via </a:t>
            </a:r>
            <a:r>
              <a:rPr lang="en-US" sz="2800" i="1" dirty="0">
                <a:solidFill>
                  <a:srgbClr val="0012A0"/>
                </a:solidFill>
              </a:rPr>
              <a:t>public key cryptography</a:t>
            </a:r>
          </a:p>
          <a:p>
            <a:pPr lvl="1"/>
            <a:endParaRPr lang="en-US" dirty="0">
              <a:latin typeface="Gill Sans MT" charset="0"/>
            </a:endParaRPr>
          </a:p>
        </p:txBody>
      </p:sp>
      <p:grpSp>
        <p:nvGrpSpPr>
          <p:cNvPr id="5" name="Group 4">
            <a:extLst>
              <a:ext uri="{FF2B5EF4-FFF2-40B4-BE49-F238E27FC236}">
                <a16:creationId xmlns:a16="http://schemas.microsoft.com/office/drawing/2014/main" id="{8795DC5F-C059-9743-9CFE-79C99F823EBB}"/>
              </a:ext>
            </a:extLst>
          </p:cNvPr>
          <p:cNvGrpSpPr/>
          <p:nvPr/>
        </p:nvGrpSpPr>
        <p:grpSpPr>
          <a:xfrm>
            <a:off x="8070574" y="2902226"/>
            <a:ext cx="3207026" cy="1139687"/>
            <a:chOff x="8070574" y="2902226"/>
            <a:chExt cx="3207026" cy="1139687"/>
          </a:xfrm>
        </p:grpSpPr>
        <p:sp>
          <p:nvSpPr>
            <p:cNvPr id="3" name="Right Brace 2">
              <a:extLst>
                <a:ext uri="{FF2B5EF4-FFF2-40B4-BE49-F238E27FC236}">
                  <a16:creationId xmlns:a16="http://schemas.microsoft.com/office/drawing/2014/main" id="{DCB6489B-5945-A04D-980F-6DB60BC2E2E4}"/>
                </a:ext>
              </a:extLst>
            </p:cNvPr>
            <p:cNvSpPr/>
            <p:nvPr/>
          </p:nvSpPr>
          <p:spPr>
            <a:xfrm>
              <a:off x="8070574" y="2902226"/>
              <a:ext cx="238539" cy="11396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6B45C0EC-C90A-B14B-9553-152CFA2E3357}"/>
                </a:ext>
              </a:extLst>
            </p:cNvPr>
            <p:cNvSpPr txBox="1"/>
            <p:nvPr/>
          </p:nvSpPr>
          <p:spPr>
            <a:xfrm>
              <a:off x="8362122" y="3087757"/>
              <a:ext cx="2915478" cy="757130"/>
            </a:xfrm>
            <a:prstGeom prst="rect">
              <a:avLst/>
            </a:prstGeom>
            <a:noFill/>
          </p:spPr>
          <p:txBody>
            <a:bodyPr wrap="square" rtlCol="0">
              <a:spAutoFit/>
            </a:bodyPr>
            <a:lstStyle/>
            <a:p>
              <a:pPr>
                <a:lnSpc>
                  <a:spcPct val="90000"/>
                </a:lnSpc>
              </a:pPr>
              <a:r>
                <a:rPr lang="en-US" sz="2400" i="1" dirty="0"/>
                <a:t>all techniques we have studied!</a:t>
              </a:r>
            </a:p>
          </p:txBody>
        </p:sp>
      </p:grpSp>
      <p:sp>
        <p:nvSpPr>
          <p:cNvPr id="10" name="Rectangle 3">
            <a:extLst>
              <a:ext uri="{FF2B5EF4-FFF2-40B4-BE49-F238E27FC236}">
                <a16:creationId xmlns:a16="http://schemas.microsoft.com/office/drawing/2014/main" id="{88C43E8D-F7BF-7D4A-8D3C-57033712BD67}"/>
              </a:ext>
            </a:extLst>
          </p:cNvPr>
          <p:cNvSpPr txBox="1">
            <a:spLocks noChangeArrowheads="1"/>
          </p:cNvSpPr>
          <p:nvPr/>
        </p:nvSpPr>
        <p:spPr>
          <a:xfrm>
            <a:off x="990600" y="4227236"/>
            <a:ext cx="10883348" cy="1630225"/>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t>history: </a:t>
            </a:r>
          </a:p>
          <a:p>
            <a:pPr marL="641350" lvl="1" indent="-236538"/>
            <a:r>
              <a:rPr lang="en-US" sz="2800" dirty="0"/>
              <a:t>early research, implementation: </a:t>
            </a:r>
            <a:r>
              <a:rPr lang="en-US" sz="2600" dirty="0"/>
              <a:t>secure network programming, secure sockets</a:t>
            </a:r>
            <a:endParaRPr lang="en-US" sz="2800" dirty="0"/>
          </a:p>
          <a:p>
            <a:pPr marL="641350" lvl="1" indent="-236538"/>
            <a:r>
              <a:rPr lang="en-US" sz="2800" dirty="0"/>
              <a:t>secure socket layer (SSL) deprecated </a:t>
            </a:r>
            <a:r>
              <a:rPr lang="en-US" sz="2600" dirty="0"/>
              <a:t>[2015]</a:t>
            </a:r>
          </a:p>
          <a:p>
            <a:pPr marL="641350" lvl="1" indent="-236538"/>
            <a:r>
              <a:rPr lang="en-US" sz="2800" dirty="0"/>
              <a:t>TLS </a:t>
            </a:r>
            <a:r>
              <a:rPr lang="en-US" sz="2600" dirty="0"/>
              <a:t>1.3</a:t>
            </a:r>
            <a:r>
              <a:rPr lang="en-US" sz="2800" dirty="0"/>
              <a:t>: RFC 8846 [2018]</a:t>
            </a:r>
          </a:p>
          <a:p>
            <a:pPr marL="641350" lvl="1" indent="-236538"/>
            <a:endParaRPr lang="en-US" sz="2800" dirty="0"/>
          </a:p>
          <a:p>
            <a:pPr lvl="1"/>
            <a:endParaRPr lang="en-US" dirty="0">
              <a:latin typeface="Gill Sans MT" charset="0"/>
            </a:endParaRPr>
          </a:p>
        </p:txBody>
      </p:sp>
    </p:spTree>
    <p:extLst>
      <p:ext uri="{BB962C8B-B14F-4D97-AF65-F5344CB8AC3E}">
        <p14:creationId xmlns:p14="http://schemas.microsoft.com/office/powerpoint/2010/main" val="379980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7">
                                            <p:txEl>
                                              <p:pRg st="0" end="0"/>
                                            </p:txEl>
                                          </p:spTgt>
                                        </p:tgtEl>
                                        <p:attrNameLst>
                                          <p:attrName>style.visibility</p:attrName>
                                        </p:attrNameLst>
                                      </p:cBhvr>
                                      <p:to>
                                        <p:strVal val="visible"/>
                                      </p:to>
                                    </p:set>
                                    <p:animEffect transition="in" filter="dissolve">
                                      <p:cBhvr>
                                        <p:cTn id="7" dur="500"/>
                                        <p:tgtEl>
                                          <p:spTgt spid="10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7">
                                            <p:txEl>
                                              <p:pRg st="1" end="1"/>
                                            </p:txEl>
                                          </p:spTgt>
                                        </p:tgtEl>
                                        <p:attrNameLst>
                                          <p:attrName>style.visibility</p:attrName>
                                        </p:attrNameLst>
                                      </p:cBhvr>
                                      <p:to>
                                        <p:strVal val="visible"/>
                                      </p:to>
                                    </p:set>
                                    <p:animEffect transition="in" filter="dissolve">
                                      <p:cBhvr>
                                        <p:cTn id="10" dur="500"/>
                                        <p:tgtEl>
                                          <p:spTgt spid="10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7">
                                            <p:txEl>
                                              <p:pRg st="2" end="2"/>
                                            </p:txEl>
                                          </p:spTgt>
                                        </p:tgtEl>
                                        <p:attrNameLst>
                                          <p:attrName>style.visibility</p:attrName>
                                        </p:attrNameLst>
                                      </p:cBhvr>
                                      <p:to>
                                        <p:strVal val="visible"/>
                                      </p:to>
                                    </p:set>
                                    <p:animEffect transition="in" filter="dissolve">
                                      <p:cBhvr>
                                        <p:cTn id="15" dur="500"/>
                                        <p:tgtEl>
                                          <p:spTgt spid="107">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07">
                                            <p:txEl>
                                              <p:pRg st="3" end="3"/>
                                            </p:txEl>
                                          </p:spTgt>
                                        </p:tgtEl>
                                        <p:attrNameLst>
                                          <p:attrName>style.visibility</p:attrName>
                                        </p:attrNameLst>
                                      </p:cBhvr>
                                      <p:to>
                                        <p:strVal val="visible"/>
                                      </p:to>
                                    </p:set>
                                    <p:animEffect transition="in" filter="dissolve">
                                      <p:cBhvr>
                                        <p:cTn id="18" dur="500"/>
                                        <p:tgtEl>
                                          <p:spTgt spid="107">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107">
                                            <p:txEl>
                                              <p:pRg st="4" end="4"/>
                                            </p:txEl>
                                          </p:spTgt>
                                        </p:tgtEl>
                                        <p:attrNameLst>
                                          <p:attrName>style.visibility</p:attrName>
                                        </p:attrNameLst>
                                      </p:cBhvr>
                                      <p:to>
                                        <p:strVal val="visible"/>
                                      </p:to>
                                    </p:set>
                                    <p:animEffect transition="in" filter="dissolve">
                                      <p:cBhvr>
                                        <p:cTn id="21" dur="500"/>
                                        <p:tgtEl>
                                          <p:spTgt spid="107">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107">
                                            <p:txEl>
                                              <p:pRg st="5" end="5"/>
                                            </p:txEl>
                                          </p:spTgt>
                                        </p:tgtEl>
                                        <p:attrNameLst>
                                          <p:attrName>style.visibility</p:attrName>
                                        </p:attrNameLst>
                                      </p:cBhvr>
                                      <p:to>
                                        <p:strVal val="visible"/>
                                      </p:to>
                                    </p:set>
                                    <p:animEffect transition="in" filter="dissolve">
                                      <p:cBhvr>
                                        <p:cTn id="24" dur="500"/>
                                        <p:tgtEl>
                                          <p:spTgt spid="107">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dissolve">
                                      <p:cBhvr>
                                        <p:cTn id="29" dur="500"/>
                                        <p:tgtEl>
                                          <p:spTgt spid="5"/>
                                        </p:tgtEl>
                                      </p:cBhvr>
                                    </p:animEffect>
                                  </p:childTnLst>
                                </p:cTn>
                              </p:par>
                              <p:par>
                                <p:cTn id="30" presetID="9" presetClass="entr" presetSubtype="0" fill="hold" nodeType="with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dissolve">
                                      <p:cBhvr>
                                        <p:cTn id="32" dur="500"/>
                                        <p:tgtEl>
                                          <p:spTgt spid="10">
                                            <p:txEl>
                                              <p:pRg st="0" end="0"/>
                                            </p:txEl>
                                          </p:spTgt>
                                        </p:tgtEl>
                                      </p:cBhvr>
                                    </p:animEffect>
                                  </p:childTnLst>
                                </p:cTn>
                              </p:par>
                              <p:par>
                                <p:cTn id="33" presetID="9" presetClass="entr" presetSubtype="0" fill="hold" nodeType="withEffect">
                                  <p:stCondLst>
                                    <p:cond delay="0"/>
                                  </p:stCondLst>
                                  <p:childTnLst>
                                    <p:set>
                                      <p:cBhvr>
                                        <p:cTn id="34" dur="1" fill="hold">
                                          <p:stCondLst>
                                            <p:cond delay="0"/>
                                          </p:stCondLst>
                                        </p:cTn>
                                        <p:tgtEl>
                                          <p:spTgt spid="10">
                                            <p:txEl>
                                              <p:pRg st="1" end="1"/>
                                            </p:txEl>
                                          </p:spTgt>
                                        </p:tgtEl>
                                        <p:attrNameLst>
                                          <p:attrName>style.visibility</p:attrName>
                                        </p:attrNameLst>
                                      </p:cBhvr>
                                      <p:to>
                                        <p:strVal val="visible"/>
                                      </p:to>
                                    </p:set>
                                    <p:animEffect transition="in" filter="dissolve">
                                      <p:cBhvr>
                                        <p:cTn id="35" dur="500"/>
                                        <p:tgtEl>
                                          <p:spTgt spid="10">
                                            <p:txEl>
                                              <p:pRg st="1" end="1"/>
                                            </p:txEl>
                                          </p:spTgt>
                                        </p:tgtEl>
                                      </p:cBhvr>
                                    </p:animEffect>
                                  </p:childTnLst>
                                </p:cTn>
                              </p:par>
                              <p:par>
                                <p:cTn id="36" presetID="9" presetClass="entr" presetSubtype="0" fill="hold" nodeType="withEffect">
                                  <p:stCondLst>
                                    <p:cond delay="0"/>
                                  </p:stCondLst>
                                  <p:childTnLst>
                                    <p:set>
                                      <p:cBhvr>
                                        <p:cTn id="37" dur="1" fill="hold">
                                          <p:stCondLst>
                                            <p:cond delay="0"/>
                                          </p:stCondLst>
                                        </p:cTn>
                                        <p:tgtEl>
                                          <p:spTgt spid="10">
                                            <p:txEl>
                                              <p:pRg st="2" end="2"/>
                                            </p:txEl>
                                          </p:spTgt>
                                        </p:tgtEl>
                                        <p:attrNameLst>
                                          <p:attrName>style.visibility</p:attrName>
                                        </p:attrNameLst>
                                      </p:cBhvr>
                                      <p:to>
                                        <p:strVal val="visible"/>
                                      </p:to>
                                    </p:set>
                                    <p:animEffect transition="in" filter="dissolve">
                                      <p:cBhvr>
                                        <p:cTn id="38" dur="500"/>
                                        <p:tgtEl>
                                          <p:spTgt spid="10">
                                            <p:txEl>
                                              <p:pRg st="2" end="2"/>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10">
                                            <p:txEl>
                                              <p:pRg st="3" end="3"/>
                                            </p:txEl>
                                          </p:spTgt>
                                        </p:tgtEl>
                                        <p:attrNameLst>
                                          <p:attrName>style.visibility</p:attrName>
                                        </p:attrNameLst>
                                      </p:cBhvr>
                                      <p:to>
                                        <p:strVal val="visible"/>
                                      </p:to>
                                    </p:set>
                                    <p:animEffect transition="in" filter="dissolve">
                                      <p:cBhvr>
                                        <p:cTn id="4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836718" cy="894622"/>
          </a:xfrm>
        </p:spPr>
        <p:txBody>
          <a:bodyPr>
            <a:normAutofit/>
          </a:bodyPr>
          <a:lstStyle/>
          <a:p>
            <a:r>
              <a:rPr lang="en-US" b="0" dirty="0">
                <a:latin typeface="+mn-lt"/>
              </a:rPr>
              <a:t>Transport-layer security: what’s needed?</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76</a:t>
            </a:fld>
            <a:endParaRPr lang="en-US" dirty="0"/>
          </a:p>
        </p:txBody>
      </p:sp>
      <p:sp>
        <p:nvSpPr>
          <p:cNvPr id="9" name="Rectangle 3">
            <a:extLst>
              <a:ext uri="{FF2B5EF4-FFF2-40B4-BE49-F238E27FC236}">
                <a16:creationId xmlns:a16="http://schemas.microsoft.com/office/drawing/2014/main" id="{1711017D-0786-AE4D-9C8B-A9B78332A06C}"/>
              </a:ext>
            </a:extLst>
          </p:cNvPr>
          <p:cNvSpPr txBox="1">
            <a:spLocks noChangeArrowheads="1"/>
          </p:cNvSpPr>
          <p:nvPr/>
        </p:nvSpPr>
        <p:spPr>
          <a:xfrm>
            <a:off x="1386660" y="2616219"/>
            <a:ext cx="10561981" cy="359796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C00000"/>
                </a:solidFill>
                <a:latin typeface="Calibri" panose="020F0502020204030204" pitchFamily="34" charset="0"/>
                <a:cs typeface="Calibri" panose="020F0502020204030204" pitchFamily="34" charset="0"/>
              </a:rPr>
              <a:t>handshake: </a:t>
            </a:r>
            <a:r>
              <a:rPr lang="en-US" dirty="0">
                <a:latin typeface="Calibri" panose="020F0502020204030204" pitchFamily="34" charset="0"/>
                <a:cs typeface="Calibri" panose="020F0502020204030204" pitchFamily="34" charset="0"/>
              </a:rPr>
              <a:t>Alice, Bob use their certificates, private keys to authenticate each other, exchange or create shared secret</a:t>
            </a:r>
          </a:p>
          <a:p>
            <a:r>
              <a:rPr lang="en-US" dirty="0">
                <a:solidFill>
                  <a:srgbClr val="C00000"/>
                </a:solidFill>
                <a:latin typeface="Calibri" panose="020F0502020204030204" pitchFamily="34" charset="0"/>
                <a:cs typeface="Calibri" panose="020F0502020204030204" pitchFamily="34" charset="0"/>
              </a:rPr>
              <a:t>key derivation</a:t>
            </a:r>
            <a:r>
              <a:rPr lang="en-US" dirty="0">
                <a:solidFill>
                  <a:srgbClr val="FF0000"/>
                </a:solidFill>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Alice, Bob use shared secret to derive set of keys</a:t>
            </a:r>
          </a:p>
          <a:p>
            <a:r>
              <a:rPr lang="en-US" dirty="0">
                <a:solidFill>
                  <a:srgbClr val="C00000"/>
                </a:solidFill>
                <a:latin typeface="Calibri" panose="020F0502020204030204" pitchFamily="34" charset="0"/>
                <a:cs typeface="Calibri" panose="020F0502020204030204" pitchFamily="34" charset="0"/>
              </a:rPr>
              <a:t>data transfer: </a:t>
            </a:r>
            <a:r>
              <a:rPr lang="en-US" dirty="0">
                <a:latin typeface="Calibri" panose="020F0502020204030204" pitchFamily="34" charset="0"/>
                <a:cs typeface="Calibri" panose="020F0502020204030204" pitchFamily="34" charset="0"/>
              </a:rPr>
              <a:t>stream data transfer: data as a series of records</a:t>
            </a:r>
          </a:p>
          <a:p>
            <a:pPr lvl="1"/>
            <a:r>
              <a:rPr lang="en-US" sz="2800" dirty="0">
                <a:latin typeface="Calibri" panose="020F0502020204030204" pitchFamily="34" charset="0"/>
                <a:cs typeface="Calibri" panose="020F0502020204030204" pitchFamily="34" charset="0"/>
              </a:rPr>
              <a:t>not just one-time transactions</a:t>
            </a:r>
          </a:p>
          <a:p>
            <a:r>
              <a:rPr lang="en-US" dirty="0">
                <a:solidFill>
                  <a:srgbClr val="C00000"/>
                </a:solidFill>
                <a:latin typeface="Calibri" panose="020F0502020204030204" pitchFamily="34" charset="0"/>
                <a:cs typeface="Calibri" panose="020F0502020204030204" pitchFamily="34" charset="0"/>
              </a:rPr>
              <a:t>connection closure: </a:t>
            </a:r>
            <a:r>
              <a:rPr lang="en-US" dirty="0">
                <a:latin typeface="Calibri" panose="020F0502020204030204" pitchFamily="34" charset="0"/>
                <a:cs typeface="Calibri" panose="020F0502020204030204" pitchFamily="34" charset="0"/>
              </a:rPr>
              <a:t>special messages to securely close connection</a:t>
            </a:r>
          </a:p>
        </p:txBody>
      </p:sp>
      <p:sp>
        <p:nvSpPr>
          <p:cNvPr id="11" name="Rectangle 3">
            <a:extLst>
              <a:ext uri="{FF2B5EF4-FFF2-40B4-BE49-F238E27FC236}">
                <a16:creationId xmlns:a16="http://schemas.microsoft.com/office/drawing/2014/main" id="{33FD55F0-E149-124E-8E21-E70DE72E018B}"/>
              </a:ext>
            </a:extLst>
          </p:cNvPr>
          <p:cNvSpPr txBox="1">
            <a:spLocks noChangeArrowheads="1"/>
          </p:cNvSpPr>
          <p:nvPr/>
        </p:nvSpPr>
        <p:spPr>
          <a:xfrm>
            <a:off x="990600" y="1371393"/>
            <a:ext cx="10598426" cy="6296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t>let’s </a:t>
            </a:r>
            <a:r>
              <a:rPr lang="en-US" sz="3200" i="1" dirty="0"/>
              <a:t>build</a:t>
            </a:r>
            <a:r>
              <a:rPr lang="en-US" sz="3200" dirty="0"/>
              <a:t> a toy TLS protocol, </a:t>
            </a:r>
            <a:r>
              <a:rPr lang="en-US" sz="3200" i="1" dirty="0"/>
              <a:t>t-tls, </a:t>
            </a:r>
            <a:r>
              <a:rPr lang="en-US" sz="3200" dirty="0"/>
              <a:t>to see what’s needed!</a:t>
            </a:r>
            <a:endParaRPr lang="en-US" sz="2800" dirty="0">
              <a:solidFill>
                <a:srgbClr val="0012A0"/>
              </a:solidFill>
            </a:endParaRPr>
          </a:p>
        </p:txBody>
      </p:sp>
      <p:sp>
        <p:nvSpPr>
          <p:cNvPr id="6" name="TextBox 5">
            <a:extLst>
              <a:ext uri="{FF2B5EF4-FFF2-40B4-BE49-F238E27FC236}">
                <a16:creationId xmlns:a16="http://schemas.microsoft.com/office/drawing/2014/main" id="{D760A1B3-23D0-C644-B102-E8B069ED3317}"/>
              </a:ext>
            </a:extLst>
          </p:cNvPr>
          <p:cNvSpPr txBox="1"/>
          <p:nvPr/>
        </p:nvSpPr>
        <p:spPr>
          <a:xfrm>
            <a:off x="1028700" y="1943100"/>
            <a:ext cx="6073329" cy="584775"/>
          </a:xfrm>
          <a:prstGeom prst="rect">
            <a:avLst/>
          </a:prstGeom>
          <a:noFill/>
        </p:spPr>
        <p:txBody>
          <a:bodyPr wrap="none" rtlCol="0">
            <a:spAutoFit/>
          </a:bodyPr>
          <a:lstStyle/>
          <a:p>
            <a:pPr marL="296863" indent="-296863">
              <a:buClr>
                <a:srgbClr val="0012A0"/>
              </a:buClr>
              <a:buFont typeface="Wingdings" pitchFamily="2" charset="2"/>
              <a:buChar char="§"/>
            </a:pPr>
            <a:r>
              <a:rPr lang="en-US" sz="3200" dirty="0"/>
              <a:t>we’ve seen the “pieces” already:</a:t>
            </a:r>
          </a:p>
        </p:txBody>
      </p:sp>
    </p:spTree>
    <p:extLst>
      <p:ext uri="{BB962C8B-B14F-4D97-AF65-F5344CB8AC3E}">
        <p14:creationId xmlns:p14="http://schemas.microsoft.com/office/powerpoint/2010/main" val="474129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dissolve">
                                      <p:cBhvr>
                                        <p:cTn id="7" dur="500"/>
                                        <p:tgtEl>
                                          <p:spTgt spid="11">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930C5F0E-4D36-9C4B-88CB-340775C3D57C}"/>
              </a:ext>
            </a:extLst>
          </p:cNvPr>
          <p:cNvGrpSpPr/>
          <p:nvPr/>
        </p:nvGrpSpPr>
        <p:grpSpPr>
          <a:xfrm>
            <a:off x="2421281" y="5115338"/>
            <a:ext cx="2153478" cy="1174878"/>
            <a:chOff x="1623392" y="2040836"/>
            <a:chExt cx="2153478" cy="1742662"/>
          </a:xfrm>
        </p:grpSpPr>
        <p:grpSp>
          <p:nvGrpSpPr>
            <p:cNvPr id="45" name="Group 44">
              <a:extLst>
                <a:ext uri="{FF2B5EF4-FFF2-40B4-BE49-F238E27FC236}">
                  <a16:creationId xmlns:a16="http://schemas.microsoft.com/office/drawing/2014/main" id="{59BCC160-B990-A54E-940E-FEBC31E83C58}"/>
                </a:ext>
              </a:extLst>
            </p:cNvPr>
            <p:cNvGrpSpPr/>
            <p:nvPr/>
          </p:nvGrpSpPr>
          <p:grpSpPr>
            <a:xfrm>
              <a:off x="1669774" y="2040836"/>
              <a:ext cx="2107096" cy="848139"/>
              <a:chOff x="6983896" y="4081670"/>
              <a:chExt cx="2107096" cy="848139"/>
            </a:xfrm>
          </p:grpSpPr>
          <p:cxnSp>
            <p:nvCxnSpPr>
              <p:cNvPr id="51" name="Straight Arrow Connector 50">
                <a:extLst>
                  <a:ext uri="{FF2B5EF4-FFF2-40B4-BE49-F238E27FC236}">
                    <a16:creationId xmlns:a16="http://schemas.microsoft.com/office/drawing/2014/main" id="{CB454662-0671-9643-A55F-365DA7A38645}"/>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 Box 5">
                <a:extLst>
                  <a:ext uri="{FF2B5EF4-FFF2-40B4-BE49-F238E27FC236}">
                    <a16:creationId xmlns:a16="http://schemas.microsoft.com/office/drawing/2014/main" id="{E8A5DC00-B05C-4D4B-AEB0-AAA10F83CB5A}"/>
                  </a:ext>
                </a:extLst>
              </p:cNvPr>
              <p:cNvSpPr txBox="1">
                <a:spLocks noChangeArrowheads="1"/>
              </p:cNvSpPr>
              <p:nvPr/>
            </p:nvSpPr>
            <p:spPr bwMode="auto">
              <a:xfrm>
                <a:off x="7328454" y="4219266"/>
                <a:ext cx="1762538" cy="593471"/>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client request</a:t>
                </a:r>
              </a:p>
            </p:txBody>
          </p:sp>
        </p:grpSp>
        <p:grpSp>
          <p:nvGrpSpPr>
            <p:cNvPr id="46" name="Group 45">
              <a:extLst>
                <a:ext uri="{FF2B5EF4-FFF2-40B4-BE49-F238E27FC236}">
                  <a16:creationId xmlns:a16="http://schemas.microsoft.com/office/drawing/2014/main" id="{4F28683F-5EAF-FF40-BADA-C320A04AB3D4}"/>
                </a:ext>
              </a:extLst>
            </p:cNvPr>
            <p:cNvGrpSpPr/>
            <p:nvPr/>
          </p:nvGrpSpPr>
          <p:grpSpPr>
            <a:xfrm flipH="1">
              <a:off x="1623392" y="2935359"/>
              <a:ext cx="2080591" cy="848139"/>
              <a:chOff x="6983896" y="4081670"/>
              <a:chExt cx="2080591" cy="848139"/>
            </a:xfrm>
          </p:grpSpPr>
          <p:cxnSp>
            <p:nvCxnSpPr>
              <p:cNvPr id="49" name="Straight Arrow Connector 48">
                <a:extLst>
                  <a:ext uri="{FF2B5EF4-FFF2-40B4-BE49-F238E27FC236}">
                    <a16:creationId xmlns:a16="http://schemas.microsoft.com/office/drawing/2014/main" id="{6AA90659-E488-4244-A265-0CC0984E66D7}"/>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 Box 5">
                <a:extLst>
                  <a:ext uri="{FF2B5EF4-FFF2-40B4-BE49-F238E27FC236}">
                    <a16:creationId xmlns:a16="http://schemas.microsoft.com/office/drawing/2014/main" id="{A6526929-0E98-4F4D-BBD1-63D92B0CDB7A}"/>
                  </a:ext>
                </a:extLst>
              </p:cNvPr>
              <p:cNvSpPr txBox="1">
                <a:spLocks noChangeArrowheads="1"/>
              </p:cNvSpPr>
              <p:nvPr/>
            </p:nvSpPr>
            <p:spPr bwMode="auto">
              <a:xfrm>
                <a:off x="7083285" y="4209288"/>
                <a:ext cx="1716158" cy="59347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server reply</a:t>
                </a:r>
              </a:p>
            </p:txBody>
          </p:sp>
        </p:grpSp>
      </p:grpSp>
      <p:grpSp>
        <p:nvGrpSpPr>
          <p:cNvPr id="33" name="Group 32">
            <a:extLst>
              <a:ext uri="{FF2B5EF4-FFF2-40B4-BE49-F238E27FC236}">
                <a16:creationId xmlns:a16="http://schemas.microsoft.com/office/drawing/2014/main" id="{27284159-8995-8D44-8B2C-98EB32304940}"/>
              </a:ext>
            </a:extLst>
          </p:cNvPr>
          <p:cNvGrpSpPr/>
          <p:nvPr/>
        </p:nvGrpSpPr>
        <p:grpSpPr>
          <a:xfrm>
            <a:off x="2447786" y="3511826"/>
            <a:ext cx="2431772" cy="1782419"/>
            <a:chOff x="1623392" y="2040836"/>
            <a:chExt cx="2431772" cy="2643809"/>
          </a:xfrm>
        </p:grpSpPr>
        <p:grpSp>
          <p:nvGrpSpPr>
            <p:cNvPr id="24" name="Group 23">
              <a:extLst>
                <a:ext uri="{FF2B5EF4-FFF2-40B4-BE49-F238E27FC236}">
                  <a16:creationId xmlns:a16="http://schemas.microsoft.com/office/drawing/2014/main" id="{D6F19937-2079-E54E-809A-EEC900DF25EC}"/>
                </a:ext>
              </a:extLst>
            </p:cNvPr>
            <p:cNvGrpSpPr/>
            <p:nvPr/>
          </p:nvGrpSpPr>
          <p:grpSpPr>
            <a:xfrm>
              <a:off x="1669774" y="2040836"/>
              <a:ext cx="2080591" cy="848139"/>
              <a:chOff x="6983896" y="4081670"/>
              <a:chExt cx="2080591" cy="848139"/>
            </a:xfrm>
          </p:grpSpPr>
          <p:cxnSp>
            <p:nvCxnSpPr>
              <p:cNvPr id="7" name="Straight Arrow Connector 6">
                <a:extLst>
                  <a:ext uri="{FF2B5EF4-FFF2-40B4-BE49-F238E27FC236}">
                    <a16:creationId xmlns:a16="http://schemas.microsoft.com/office/drawing/2014/main" id="{D0F91550-555B-C94B-A5D6-4DD5B0CABA59}"/>
                  </a:ext>
                </a:extLst>
              </p:cNvPr>
              <p:cNvCxnSpPr>
                <a:cxnSpLocks/>
              </p:cNvCxnSpPr>
              <p:nvPr/>
            </p:nvCxnSpPr>
            <p:spPr>
              <a:xfrm>
                <a:off x="6983896" y="4081670"/>
                <a:ext cx="2080591" cy="8481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Text Box 5">
                <a:extLst>
                  <a:ext uri="{FF2B5EF4-FFF2-40B4-BE49-F238E27FC236}">
                    <a16:creationId xmlns:a16="http://schemas.microsoft.com/office/drawing/2014/main" id="{8A54A79F-75A4-E844-893E-FC200D2790D8}"/>
                  </a:ext>
                </a:extLst>
              </p:cNvPr>
              <p:cNvSpPr txBox="1">
                <a:spLocks noChangeArrowheads="1"/>
              </p:cNvSpPr>
              <p:nvPr/>
            </p:nvSpPr>
            <p:spPr bwMode="auto">
              <a:xfrm>
                <a:off x="7460974" y="4179953"/>
                <a:ext cx="1258957" cy="593471"/>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rgbClr val="C00000"/>
                    </a:solidFill>
                    <a:latin typeface="+mn-lt"/>
                    <a:cs typeface="Arial" charset="0"/>
                  </a:rPr>
                  <a:t>t-tls hello</a:t>
                </a:r>
              </a:p>
            </p:txBody>
          </p:sp>
        </p:grpSp>
        <p:grpSp>
          <p:nvGrpSpPr>
            <p:cNvPr id="26" name="Group 25">
              <a:extLst>
                <a:ext uri="{FF2B5EF4-FFF2-40B4-BE49-F238E27FC236}">
                  <a16:creationId xmlns:a16="http://schemas.microsoft.com/office/drawing/2014/main" id="{482AD674-EE10-254E-A440-84021C4A62D4}"/>
                </a:ext>
              </a:extLst>
            </p:cNvPr>
            <p:cNvGrpSpPr/>
            <p:nvPr/>
          </p:nvGrpSpPr>
          <p:grpSpPr>
            <a:xfrm flipH="1">
              <a:off x="1623392" y="2935359"/>
              <a:ext cx="2431772" cy="848139"/>
              <a:chOff x="6632715" y="4081670"/>
              <a:chExt cx="2431772" cy="848139"/>
            </a:xfrm>
          </p:grpSpPr>
          <p:cxnSp>
            <p:nvCxnSpPr>
              <p:cNvPr id="27" name="Straight Arrow Connector 26">
                <a:extLst>
                  <a:ext uri="{FF2B5EF4-FFF2-40B4-BE49-F238E27FC236}">
                    <a16:creationId xmlns:a16="http://schemas.microsoft.com/office/drawing/2014/main" id="{A16CB137-51BC-4B4A-AD44-E2F3C1F0DBA6}"/>
                  </a:ext>
                </a:extLst>
              </p:cNvPr>
              <p:cNvCxnSpPr>
                <a:cxnSpLocks/>
              </p:cNvCxnSpPr>
              <p:nvPr/>
            </p:nvCxnSpPr>
            <p:spPr>
              <a:xfrm>
                <a:off x="6983896" y="4081670"/>
                <a:ext cx="2080591" cy="8481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 Box 5">
                <a:extLst>
                  <a:ext uri="{FF2B5EF4-FFF2-40B4-BE49-F238E27FC236}">
                    <a16:creationId xmlns:a16="http://schemas.microsoft.com/office/drawing/2014/main" id="{5F8BC39E-EDF0-1342-9827-3BE6A9D01007}"/>
                  </a:ext>
                </a:extLst>
              </p:cNvPr>
              <p:cNvSpPr txBox="1">
                <a:spLocks noChangeArrowheads="1"/>
              </p:cNvSpPr>
              <p:nvPr/>
            </p:nvSpPr>
            <p:spPr bwMode="auto">
              <a:xfrm>
                <a:off x="6632715" y="4150319"/>
                <a:ext cx="2360681" cy="59347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rgbClr val="C00000"/>
                    </a:solidFill>
                    <a:latin typeface="+mn-lt"/>
                    <a:cs typeface="Arial" charset="0"/>
                  </a:rPr>
                  <a:t>public key certificate</a:t>
                </a:r>
              </a:p>
            </p:txBody>
          </p:sp>
        </p:grpSp>
        <p:cxnSp>
          <p:nvCxnSpPr>
            <p:cNvPr id="30" name="Straight Arrow Connector 29">
              <a:extLst>
                <a:ext uri="{FF2B5EF4-FFF2-40B4-BE49-F238E27FC236}">
                  <a16:creationId xmlns:a16="http://schemas.microsoft.com/office/drawing/2014/main" id="{429E47A9-4F33-984A-B9C1-48E51EFF5F81}"/>
                </a:ext>
              </a:extLst>
            </p:cNvPr>
            <p:cNvCxnSpPr>
              <a:cxnSpLocks/>
            </p:cNvCxnSpPr>
            <p:nvPr/>
          </p:nvCxnSpPr>
          <p:spPr>
            <a:xfrm>
              <a:off x="1636644" y="3836506"/>
              <a:ext cx="2080591" cy="84813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 Box 11">
              <a:extLst>
                <a:ext uri="{FF2B5EF4-FFF2-40B4-BE49-F238E27FC236}">
                  <a16:creationId xmlns:a16="http://schemas.microsoft.com/office/drawing/2014/main" id="{E3A71BE5-5428-884C-9D0F-85B8AD98E307}"/>
                </a:ext>
              </a:extLst>
            </p:cNvPr>
            <p:cNvSpPr txBox="1">
              <a:spLocks noChangeArrowheads="1"/>
            </p:cNvSpPr>
            <p:nvPr/>
          </p:nvSpPr>
          <p:spPr bwMode="auto">
            <a:xfrm>
              <a:off x="1785594" y="3790270"/>
              <a:ext cx="1805745" cy="684774"/>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rgbClr val="C00000"/>
                  </a:solidFill>
                  <a:latin typeface="+mn-lt"/>
                  <a:cs typeface="Arial" charset="0"/>
                </a:rPr>
                <a:t>K</a:t>
              </a:r>
              <a:r>
                <a:rPr lang="en-US" sz="2400" baseline="-25000" dirty="0">
                  <a:solidFill>
                    <a:srgbClr val="C00000"/>
                  </a:solidFill>
                  <a:latin typeface="+mn-lt"/>
                  <a:cs typeface="Arial" charset="0"/>
                </a:rPr>
                <a:t>A</a:t>
              </a:r>
              <a:r>
                <a:rPr lang="en-US" baseline="30000" dirty="0">
                  <a:solidFill>
                    <a:srgbClr val="C00000"/>
                  </a:solidFill>
                  <a:latin typeface="+mn-lt"/>
                  <a:cs typeface="Arial" charset="0"/>
                </a:rPr>
                <a:t>+</a:t>
              </a:r>
              <a:r>
                <a:rPr lang="en-US" dirty="0">
                  <a:solidFill>
                    <a:srgbClr val="C00000"/>
                  </a:solidFill>
                  <a:latin typeface="+mn-lt"/>
                  <a:cs typeface="Arial" charset="0"/>
                </a:rPr>
                <a:t>(MS) = EMS</a:t>
              </a:r>
            </a:p>
          </p:txBody>
        </p:sp>
      </p:grpSp>
      <p:grpSp>
        <p:nvGrpSpPr>
          <p:cNvPr id="35" name="Group 34">
            <a:extLst>
              <a:ext uri="{FF2B5EF4-FFF2-40B4-BE49-F238E27FC236}">
                <a16:creationId xmlns:a16="http://schemas.microsoft.com/office/drawing/2014/main" id="{F3B890D9-A9E7-E148-A927-23B5327FBA02}"/>
              </a:ext>
            </a:extLst>
          </p:cNvPr>
          <p:cNvGrpSpPr/>
          <p:nvPr/>
        </p:nvGrpSpPr>
        <p:grpSpPr>
          <a:xfrm>
            <a:off x="2454413" y="1981200"/>
            <a:ext cx="2126973" cy="1782419"/>
            <a:chOff x="1623392" y="2040836"/>
            <a:chExt cx="2126973" cy="2643809"/>
          </a:xfrm>
        </p:grpSpPr>
        <p:grpSp>
          <p:nvGrpSpPr>
            <p:cNvPr id="36" name="Group 35">
              <a:extLst>
                <a:ext uri="{FF2B5EF4-FFF2-40B4-BE49-F238E27FC236}">
                  <a16:creationId xmlns:a16="http://schemas.microsoft.com/office/drawing/2014/main" id="{00439343-F5CB-514E-AA77-86CC33169BA3}"/>
                </a:ext>
              </a:extLst>
            </p:cNvPr>
            <p:cNvGrpSpPr/>
            <p:nvPr/>
          </p:nvGrpSpPr>
          <p:grpSpPr>
            <a:xfrm>
              <a:off x="1669774" y="2040836"/>
              <a:ext cx="2080591" cy="848139"/>
              <a:chOff x="6983896" y="4081670"/>
              <a:chExt cx="2080591" cy="848139"/>
            </a:xfrm>
          </p:grpSpPr>
          <p:cxnSp>
            <p:nvCxnSpPr>
              <p:cNvPr id="42" name="Straight Arrow Connector 41">
                <a:extLst>
                  <a:ext uri="{FF2B5EF4-FFF2-40B4-BE49-F238E27FC236}">
                    <a16:creationId xmlns:a16="http://schemas.microsoft.com/office/drawing/2014/main" id="{CD147B95-2F16-0F4C-B288-AFF61FDD1C0B}"/>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Text Box 5">
                <a:extLst>
                  <a:ext uri="{FF2B5EF4-FFF2-40B4-BE49-F238E27FC236}">
                    <a16:creationId xmlns:a16="http://schemas.microsoft.com/office/drawing/2014/main" id="{0CEE80EA-1A0F-2141-B45A-171010848C82}"/>
                  </a:ext>
                </a:extLst>
              </p:cNvPr>
              <p:cNvSpPr txBox="1">
                <a:spLocks noChangeArrowheads="1"/>
              </p:cNvSpPr>
              <p:nvPr/>
            </p:nvSpPr>
            <p:spPr bwMode="auto">
              <a:xfrm>
                <a:off x="7587837" y="4219266"/>
                <a:ext cx="1085712" cy="59347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TCP SYN</a:t>
                </a:r>
              </a:p>
            </p:txBody>
          </p:sp>
        </p:grpSp>
        <p:grpSp>
          <p:nvGrpSpPr>
            <p:cNvPr id="37" name="Group 36">
              <a:extLst>
                <a:ext uri="{FF2B5EF4-FFF2-40B4-BE49-F238E27FC236}">
                  <a16:creationId xmlns:a16="http://schemas.microsoft.com/office/drawing/2014/main" id="{08376851-1BCE-4849-8509-B3DAD9C8BFF5}"/>
                </a:ext>
              </a:extLst>
            </p:cNvPr>
            <p:cNvGrpSpPr/>
            <p:nvPr/>
          </p:nvGrpSpPr>
          <p:grpSpPr>
            <a:xfrm flipH="1">
              <a:off x="1623392" y="2935359"/>
              <a:ext cx="2080591" cy="848139"/>
              <a:chOff x="6983896" y="4081670"/>
              <a:chExt cx="2080591" cy="848139"/>
            </a:xfrm>
          </p:grpSpPr>
          <p:cxnSp>
            <p:nvCxnSpPr>
              <p:cNvPr id="40" name="Straight Arrow Connector 39">
                <a:extLst>
                  <a:ext uri="{FF2B5EF4-FFF2-40B4-BE49-F238E27FC236}">
                    <a16:creationId xmlns:a16="http://schemas.microsoft.com/office/drawing/2014/main" id="{3D4FB3AB-20C8-604E-81FA-D32111B0569E}"/>
                  </a:ext>
                </a:extLst>
              </p:cNvPr>
              <p:cNvCxnSpPr>
                <a:cxnSpLocks/>
              </p:cNvCxnSpPr>
              <p:nvPr/>
            </p:nvCxnSpPr>
            <p:spPr>
              <a:xfrm>
                <a:off x="6983896" y="4081670"/>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Text Box 5">
                <a:extLst>
                  <a:ext uri="{FF2B5EF4-FFF2-40B4-BE49-F238E27FC236}">
                    <a16:creationId xmlns:a16="http://schemas.microsoft.com/office/drawing/2014/main" id="{23D4810A-9307-2941-B5FA-9CB2C7985CA3}"/>
                  </a:ext>
                </a:extLst>
              </p:cNvPr>
              <p:cNvSpPr txBox="1">
                <a:spLocks noChangeArrowheads="1"/>
              </p:cNvSpPr>
              <p:nvPr/>
            </p:nvSpPr>
            <p:spPr bwMode="auto">
              <a:xfrm>
                <a:off x="7341705" y="4150319"/>
                <a:ext cx="1113184" cy="59347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dirty="0">
                    <a:solidFill>
                      <a:schemeClr val="bg1">
                        <a:lumMod val="75000"/>
                      </a:schemeClr>
                    </a:solidFill>
                    <a:latin typeface="+mn-lt"/>
                    <a:cs typeface="Arial" charset="0"/>
                  </a:rPr>
                  <a:t>SYNACK</a:t>
                </a:r>
              </a:p>
            </p:txBody>
          </p:sp>
        </p:grpSp>
        <p:cxnSp>
          <p:nvCxnSpPr>
            <p:cNvPr id="38" name="Straight Arrow Connector 37">
              <a:extLst>
                <a:ext uri="{FF2B5EF4-FFF2-40B4-BE49-F238E27FC236}">
                  <a16:creationId xmlns:a16="http://schemas.microsoft.com/office/drawing/2014/main" id="{1945B41C-927D-5D44-B384-B4DB1F5A6A88}"/>
                </a:ext>
              </a:extLst>
            </p:cNvPr>
            <p:cNvCxnSpPr>
              <a:cxnSpLocks/>
            </p:cNvCxnSpPr>
            <p:nvPr/>
          </p:nvCxnSpPr>
          <p:spPr>
            <a:xfrm>
              <a:off x="1636644" y="3836506"/>
              <a:ext cx="2080591" cy="848139"/>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Text Box 11">
              <a:extLst>
                <a:ext uri="{FF2B5EF4-FFF2-40B4-BE49-F238E27FC236}">
                  <a16:creationId xmlns:a16="http://schemas.microsoft.com/office/drawing/2014/main" id="{A87FF3D0-8FD9-7144-8C26-79BD1498DE02}"/>
                </a:ext>
              </a:extLst>
            </p:cNvPr>
            <p:cNvSpPr txBox="1">
              <a:spLocks noChangeArrowheads="1"/>
            </p:cNvSpPr>
            <p:nvPr/>
          </p:nvSpPr>
          <p:spPr bwMode="auto">
            <a:xfrm>
              <a:off x="2286001" y="3868895"/>
              <a:ext cx="742122" cy="684774"/>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2400" dirty="0">
                  <a:solidFill>
                    <a:schemeClr val="bg1">
                      <a:lumMod val="75000"/>
                    </a:schemeClr>
                  </a:solidFill>
                  <a:latin typeface="+mn-lt"/>
                  <a:cs typeface="Arial" charset="0"/>
                </a:rPr>
                <a:t>ACK</a:t>
              </a:r>
              <a:endParaRPr lang="en-US" dirty="0">
                <a:solidFill>
                  <a:schemeClr val="bg1">
                    <a:lumMod val="75000"/>
                  </a:schemeClr>
                </a:solidFill>
                <a:latin typeface="+mn-lt"/>
                <a:cs typeface="Arial" charset="0"/>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dirty="0">
                <a:latin typeface="+mn-lt"/>
              </a:rPr>
              <a:t>t-tls: initial handshake</a:t>
            </a:r>
            <a:endParaRPr lang="en-US" sz="4400" b="0" dirty="0">
              <a:latin typeface="+mn-lt"/>
            </a:endParaRPr>
          </a:p>
        </p:txBody>
      </p:sp>
      <p:sp>
        <p:nvSpPr>
          <p:cNvPr id="32" name="Content Placeholder 31">
            <a:extLst>
              <a:ext uri="{FF2B5EF4-FFF2-40B4-BE49-F238E27FC236}">
                <a16:creationId xmlns:a16="http://schemas.microsoft.com/office/drawing/2014/main" id="{A94A11CB-4FF9-2B46-A769-F6B82B9EA150}"/>
              </a:ext>
            </a:extLst>
          </p:cNvPr>
          <p:cNvSpPr>
            <a:spLocks noGrp="1"/>
          </p:cNvSpPr>
          <p:nvPr>
            <p:ph sz="half" idx="2"/>
          </p:nvPr>
        </p:nvSpPr>
        <p:spPr>
          <a:xfrm>
            <a:off x="6198703" y="1216025"/>
            <a:ext cx="5181600" cy="5237784"/>
          </a:xfrm>
        </p:spPr>
        <p:txBody>
          <a:bodyPr>
            <a:normAutofit/>
          </a:bodyPr>
          <a:lstStyle/>
          <a:p>
            <a:pPr marL="130175" indent="0">
              <a:buNone/>
            </a:pPr>
            <a:r>
              <a:rPr lang="en-US" dirty="0">
                <a:solidFill>
                  <a:srgbClr val="C00000"/>
                </a:solidFill>
              </a:rPr>
              <a:t>t-tls handshake phase:</a:t>
            </a:r>
          </a:p>
          <a:p>
            <a:r>
              <a:rPr lang="en-US" dirty="0"/>
              <a:t>Bob establishes TCP connection with Alice</a:t>
            </a:r>
          </a:p>
          <a:p>
            <a:r>
              <a:rPr lang="en-US" dirty="0"/>
              <a:t>Bob verifies that Alice is really Alice</a:t>
            </a:r>
          </a:p>
          <a:p>
            <a:r>
              <a:rPr lang="en-US" dirty="0"/>
              <a:t>Bob sends Alice a master secret key (MS), used to generate all other keys for TLS session</a:t>
            </a:r>
          </a:p>
          <a:p>
            <a:r>
              <a:rPr lang="en-US" dirty="0"/>
              <a:t>potential issues:</a:t>
            </a:r>
          </a:p>
          <a:p>
            <a:pPr lvl="1"/>
            <a:r>
              <a:rPr lang="en-US" dirty="0"/>
              <a:t>3 RTT before client can start receiving data (including TCP handshake)</a:t>
            </a:r>
          </a:p>
          <a:p>
            <a:endParaRPr lang="en-US"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77</a:t>
            </a:fld>
            <a:endParaRPr lang="en-US" dirty="0"/>
          </a:p>
        </p:txBody>
      </p:sp>
      <p:pic>
        <p:nvPicPr>
          <p:cNvPr id="13" name="Picture 6" descr="Alice">
            <a:extLst>
              <a:ext uri="{FF2B5EF4-FFF2-40B4-BE49-F238E27FC236}">
                <a16:creationId xmlns:a16="http://schemas.microsoft.com/office/drawing/2014/main" id="{C3B7BAC7-7FD0-5341-B149-28B8FEC590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683" y="1581219"/>
            <a:ext cx="5270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7" descr="Bob">
            <a:extLst>
              <a:ext uri="{FF2B5EF4-FFF2-40B4-BE49-F238E27FC236}">
                <a16:creationId xmlns:a16="http://schemas.microsoft.com/office/drawing/2014/main" id="{49B94789-D08D-CE4E-B510-D55798675F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974" y="1696280"/>
            <a:ext cx="622682" cy="6365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10064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dirty="0">
                <a:latin typeface="+mn-lt"/>
              </a:rPr>
              <a:t>t-tls: cryptographic keys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78</a:t>
            </a:fld>
            <a:endParaRPr lang="en-US" dirty="0"/>
          </a:p>
        </p:txBody>
      </p:sp>
      <p:sp>
        <p:nvSpPr>
          <p:cNvPr id="34" name="Rectangle 3">
            <a:extLst>
              <a:ext uri="{FF2B5EF4-FFF2-40B4-BE49-F238E27FC236}">
                <a16:creationId xmlns:a16="http://schemas.microsoft.com/office/drawing/2014/main" id="{45A09AFE-D620-8942-B41C-B9107DCE60FC}"/>
              </a:ext>
            </a:extLst>
          </p:cNvPr>
          <p:cNvSpPr txBox="1">
            <a:spLocks noChangeArrowheads="1"/>
          </p:cNvSpPr>
          <p:nvPr/>
        </p:nvSpPr>
        <p:spPr>
          <a:xfrm>
            <a:off x="900180" y="1508609"/>
            <a:ext cx="10960516" cy="53493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r>
              <a:rPr lang="en-US" dirty="0"/>
              <a:t>considered bad to use same key for more than one cryptographic function</a:t>
            </a:r>
          </a:p>
          <a:p>
            <a:pPr lvl="1"/>
            <a:r>
              <a:rPr lang="en-US" sz="2800" dirty="0"/>
              <a:t>different keys for message authentication code (MAC) and encryption</a:t>
            </a:r>
          </a:p>
          <a:p>
            <a:pPr indent="-287338"/>
            <a:r>
              <a:rPr lang="en-US" dirty="0"/>
              <a:t>four keys:</a:t>
            </a:r>
          </a:p>
          <a:p>
            <a:pPr marL="981075" lvl="1" indent="0">
              <a:buNone/>
            </a:pPr>
            <a:r>
              <a:rPr lang="en-US" sz="2800" dirty="0"/>
              <a:t>K</a:t>
            </a:r>
            <a:r>
              <a:rPr lang="en-US" sz="2800" baseline="-25000" dirty="0"/>
              <a:t>c</a:t>
            </a:r>
            <a:r>
              <a:rPr lang="en-US" sz="2800" dirty="0"/>
              <a:t> : encryption key for data sent from client to server</a:t>
            </a:r>
          </a:p>
          <a:p>
            <a:pPr marL="981075" lvl="1" indent="0">
              <a:buNone/>
            </a:pPr>
            <a:r>
              <a:rPr lang="en-US" sz="2800" dirty="0"/>
              <a:t>M</a:t>
            </a:r>
            <a:r>
              <a:rPr lang="en-US" sz="2800" baseline="-25000" dirty="0"/>
              <a:t>c</a:t>
            </a:r>
            <a:r>
              <a:rPr lang="en-US" sz="2800" dirty="0"/>
              <a:t> : MAC key for data sent from client to server</a:t>
            </a:r>
          </a:p>
          <a:p>
            <a:pPr marL="981075" lvl="1" indent="0">
              <a:buNone/>
            </a:pPr>
            <a:r>
              <a:rPr lang="en-US" sz="2800" dirty="0"/>
              <a:t>K</a:t>
            </a:r>
            <a:r>
              <a:rPr lang="en-US" sz="2800" baseline="-25000" dirty="0"/>
              <a:t>s</a:t>
            </a:r>
            <a:r>
              <a:rPr lang="en-US" sz="2800" dirty="0"/>
              <a:t> : encryption key for data sent from server to client</a:t>
            </a:r>
          </a:p>
          <a:p>
            <a:pPr marL="981075" lvl="1" indent="0">
              <a:buNone/>
            </a:pPr>
            <a:r>
              <a:rPr lang="en-US" sz="2800" dirty="0"/>
              <a:t>M</a:t>
            </a:r>
            <a:r>
              <a:rPr lang="en-US" sz="2800" baseline="-25000" dirty="0"/>
              <a:t>s</a:t>
            </a:r>
            <a:r>
              <a:rPr lang="en-US" sz="2800" dirty="0"/>
              <a:t> : MAC key for data sent from server to client</a:t>
            </a:r>
          </a:p>
          <a:p>
            <a:pPr indent="-287338"/>
            <a:r>
              <a:rPr lang="en-US" dirty="0"/>
              <a:t>keys derived from key derivation function (KDF)</a:t>
            </a:r>
          </a:p>
          <a:p>
            <a:pPr lvl="1"/>
            <a:r>
              <a:rPr lang="en-US" sz="2800" dirty="0"/>
              <a:t>takes master secret and (possibly) some additional random data to create new keys</a:t>
            </a:r>
          </a:p>
        </p:txBody>
      </p:sp>
      <p:pic>
        <p:nvPicPr>
          <p:cNvPr id="47" name="Picture 35" descr="BS00768_[1]">
            <a:extLst>
              <a:ext uri="{FF2B5EF4-FFF2-40B4-BE49-F238E27FC236}">
                <a16:creationId xmlns:a16="http://schemas.microsoft.com/office/drawing/2014/main" id="{27414126-EE53-FD47-8ED9-DC763D399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433729" y="3413389"/>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35" descr="BS00768_[1]">
            <a:extLst>
              <a:ext uri="{FF2B5EF4-FFF2-40B4-BE49-F238E27FC236}">
                <a16:creationId xmlns:a16="http://schemas.microsoft.com/office/drawing/2014/main" id="{02DF6332-5A79-2C45-BCE5-BF44842318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442259" y="3868685"/>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Picture 35" descr="BS00768_[1]">
            <a:extLst>
              <a:ext uri="{FF2B5EF4-FFF2-40B4-BE49-F238E27FC236}">
                <a16:creationId xmlns:a16="http://schemas.microsoft.com/office/drawing/2014/main" id="{F83058A1-6959-C94F-87FF-4E2CF2559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440685" y="4323981"/>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35" descr="BS00768_[1]">
            <a:extLst>
              <a:ext uri="{FF2B5EF4-FFF2-40B4-BE49-F238E27FC236}">
                <a16:creationId xmlns:a16="http://schemas.microsoft.com/office/drawing/2014/main" id="{B126C34A-7E21-5748-86F0-D2A6A5BA2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flipV="1">
            <a:off x="1439111" y="4774225"/>
            <a:ext cx="400050" cy="206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774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dirty="0">
                <a:latin typeface="+mn-lt"/>
              </a:rPr>
              <a:t>t-tls: encrypting data</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79</a:t>
            </a:fld>
            <a:endParaRPr lang="en-US" dirty="0"/>
          </a:p>
        </p:txBody>
      </p:sp>
      <p:sp>
        <p:nvSpPr>
          <p:cNvPr id="34" name="Rectangle 3">
            <a:extLst>
              <a:ext uri="{FF2B5EF4-FFF2-40B4-BE49-F238E27FC236}">
                <a16:creationId xmlns:a16="http://schemas.microsoft.com/office/drawing/2014/main" id="{45A09AFE-D620-8942-B41C-B9107DCE60FC}"/>
              </a:ext>
            </a:extLst>
          </p:cNvPr>
          <p:cNvSpPr txBox="1">
            <a:spLocks noChangeArrowheads="1"/>
          </p:cNvSpPr>
          <p:nvPr/>
        </p:nvSpPr>
        <p:spPr>
          <a:xfrm>
            <a:off x="900180" y="1508609"/>
            <a:ext cx="10960516" cy="53493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endParaRPr lang="en-US" sz="2800" dirty="0"/>
          </a:p>
        </p:txBody>
      </p:sp>
      <p:sp>
        <p:nvSpPr>
          <p:cNvPr id="9" name="Rectangle 3">
            <a:extLst>
              <a:ext uri="{FF2B5EF4-FFF2-40B4-BE49-F238E27FC236}">
                <a16:creationId xmlns:a16="http://schemas.microsoft.com/office/drawing/2014/main" id="{6D25B207-1FB5-FF4B-8D7D-67C4A3D06A5A}"/>
              </a:ext>
            </a:extLst>
          </p:cNvPr>
          <p:cNvSpPr txBox="1">
            <a:spLocks noChangeArrowheads="1"/>
          </p:cNvSpPr>
          <p:nvPr/>
        </p:nvSpPr>
        <p:spPr>
          <a:xfrm>
            <a:off x="824946" y="1408042"/>
            <a:ext cx="10227367" cy="336274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recall: TCP provides data </a:t>
            </a:r>
            <a:r>
              <a:rPr lang="en-US" i="1" dirty="0"/>
              <a:t>byte</a:t>
            </a:r>
            <a:r>
              <a:rPr lang="en-US" dirty="0"/>
              <a:t> </a:t>
            </a:r>
            <a:r>
              <a:rPr lang="en-US" i="1" dirty="0"/>
              <a:t>stream</a:t>
            </a:r>
            <a:r>
              <a:rPr lang="en-US" dirty="0"/>
              <a:t> abstraction</a:t>
            </a:r>
          </a:p>
          <a:p>
            <a:r>
              <a:rPr lang="en-US" u="sng" dirty="0">
                <a:solidFill>
                  <a:srgbClr val="0012A0"/>
                </a:solidFill>
              </a:rPr>
              <a:t>Q: </a:t>
            </a:r>
            <a:r>
              <a:rPr lang="en-US" dirty="0"/>
              <a:t>can we encrypt data in-stream as written into TCP socket?</a:t>
            </a:r>
          </a:p>
          <a:p>
            <a:pPr lvl="1"/>
            <a:r>
              <a:rPr lang="en-US" sz="2800" i="1" u="sng" dirty="0">
                <a:solidFill>
                  <a:srgbClr val="0012A0"/>
                </a:solidFill>
              </a:rPr>
              <a:t>A: </a:t>
            </a:r>
            <a:r>
              <a:rPr lang="en-US" sz="2800" dirty="0"/>
              <a:t>where would MAC go? If at end, no message integrity until all data received and connection closed!</a:t>
            </a:r>
          </a:p>
          <a:p>
            <a:pPr lvl="1"/>
            <a:r>
              <a:rPr lang="en-US" sz="2800" i="1" u="sng" dirty="0">
                <a:solidFill>
                  <a:srgbClr val="0012A0"/>
                </a:solidFill>
              </a:rPr>
              <a:t>solution: </a:t>
            </a:r>
            <a:r>
              <a:rPr lang="en-US" sz="2800" dirty="0"/>
              <a:t>break stream in series of “records”</a:t>
            </a:r>
          </a:p>
          <a:p>
            <a:pPr lvl="2"/>
            <a:r>
              <a:rPr lang="en-US" sz="2800" dirty="0"/>
              <a:t>each client-to-server record carries a MAC, created using M</a:t>
            </a:r>
            <a:r>
              <a:rPr lang="en-US" sz="2800" baseline="-25000" dirty="0"/>
              <a:t>c</a:t>
            </a:r>
            <a:endParaRPr lang="en-US" sz="2800" dirty="0"/>
          </a:p>
          <a:p>
            <a:pPr lvl="2"/>
            <a:r>
              <a:rPr lang="en-US" sz="2800" dirty="0"/>
              <a:t>receiver can act on each record as it arrives</a:t>
            </a:r>
          </a:p>
        </p:txBody>
      </p:sp>
      <p:grpSp>
        <p:nvGrpSpPr>
          <p:cNvPr id="4" name="Group 3">
            <a:extLst>
              <a:ext uri="{FF2B5EF4-FFF2-40B4-BE49-F238E27FC236}">
                <a16:creationId xmlns:a16="http://schemas.microsoft.com/office/drawing/2014/main" id="{0C7CC204-2725-AB4C-B58B-7112F62D4A61}"/>
              </a:ext>
            </a:extLst>
          </p:cNvPr>
          <p:cNvGrpSpPr/>
          <p:nvPr/>
        </p:nvGrpSpPr>
        <p:grpSpPr>
          <a:xfrm>
            <a:off x="3259219" y="5449045"/>
            <a:ext cx="5723798" cy="700398"/>
            <a:chOff x="1748471" y="5104488"/>
            <a:chExt cx="5723798" cy="700398"/>
          </a:xfrm>
        </p:grpSpPr>
        <p:sp>
          <p:nvSpPr>
            <p:cNvPr id="15" name="Rectangle 1">
              <a:extLst>
                <a:ext uri="{FF2B5EF4-FFF2-40B4-BE49-F238E27FC236}">
                  <a16:creationId xmlns:a16="http://schemas.microsoft.com/office/drawing/2014/main" id="{64A9355E-2311-9848-B1C5-BF4F86752508}"/>
                </a:ext>
              </a:extLst>
            </p:cNvPr>
            <p:cNvSpPr>
              <a:spLocks noChangeArrowheads="1"/>
            </p:cNvSpPr>
            <p:nvPr/>
          </p:nvSpPr>
          <p:spPr bwMode="auto">
            <a:xfrm>
              <a:off x="1748471" y="5111919"/>
              <a:ext cx="5723798" cy="609373"/>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endParaRPr lang="en-US" sz="2000" dirty="0"/>
            </a:p>
          </p:txBody>
        </p:sp>
        <p:cxnSp>
          <p:nvCxnSpPr>
            <p:cNvPr id="19" name="Straight Connector 34">
              <a:extLst>
                <a:ext uri="{FF2B5EF4-FFF2-40B4-BE49-F238E27FC236}">
                  <a16:creationId xmlns:a16="http://schemas.microsoft.com/office/drawing/2014/main" id="{1ABCBCC2-8272-AF45-BA8C-D38FE2166095}"/>
                </a:ext>
              </a:extLst>
            </p:cNvPr>
            <p:cNvCxnSpPr>
              <a:cxnSpLocks noChangeShapeType="1"/>
            </p:cNvCxnSpPr>
            <p:nvPr/>
          </p:nvCxnSpPr>
          <p:spPr bwMode="auto">
            <a:xfrm>
              <a:off x="3035104" y="5104488"/>
              <a:ext cx="0" cy="645706"/>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Connector 35">
              <a:extLst>
                <a:ext uri="{FF2B5EF4-FFF2-40B4-BE49-F238E27FC236}">
                  <a16:creationId xmlns:a16="http://schemas.microsoft.com/office/drawing/2014/main" id="{9E9D8E90-1CBE-084C-8FB6-ABEDC4C5E9E6}"/>
                </a:ext>
              </a:extLst>
            </p:cNvPr>
            <p:cNvCxnSpPr>
              <a:cxnSpLocks noChangeShapeType="1"/>
            </p:cNvCxnSpPr>
            <p:nvPr/>
          </p:nvCxnSpPr>
          <p:spPr bwMode="auto">
            <a:xfrm>
              <a:off x="5494902" y="5111544"/>
              <a:ext cx="0" cy="693342"/>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38">
              <a:extLst>
                <a:ext uri="{FF2B5EF4-FFF2-40B4-BE49-F238E27FC236}">
                  <a16:creationId xmlns:a16="http://schemas.microsoft.com/office/drawing/2014/main" id="{0F524D55-CED6-F640-B11D-905C1442C8C9}"/>
                </a:ext>
              </a:extLst>
            </p:cNvPr>
            <p:cNvSpPr txBox="1">
              <a:spLocks noChangeArrowheads="1"/>
            </p:cNvSpPr>
            <p:nvPr/>
          </p:nvSpPr>
          <p:spPr bwMode="auto">
            <a:xfrm>
              <a:off x="3339572" y="5393635"/>
              <a:ext cx="1828776" cy="316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3200" dirty="0">
                  <a:solidFill>
                    <a:schemeClr val="bg1"/>
                  </a:solidFill>
                  <a:latin typeface="+mn-lt"/>
                  <a:cs typeface="Arial" charset="0"/>
                </a:rPr>
                <a:t>data</a:t>
              </a:r>
            </a:p>
          </p:txBody>
        </p:sp>
        <p:sp>
          <p:nvSpPr>
            <p:cNvPr id="24" name="TextBox 39">
              <a:extLst>
                <a:ext uri="{FF2B5EF4-FFF2-40B4-BE49-F238E27FC236}">
                  <a16:creationId xmlns:a16="http://schemas.microsoft.com/office/drawing/2014/main" id="{573DB687-A85D-7E4A-A7A7-2A1A38ECAD21}"/>
                </a:ext>
              </a:extLst>
            </p:cNvPr>
            <p:cNvSpPr txBox="1">
              <a:spLocks noChangeArrowheads="1"/>
            </p:cNvSpPr>
            <p:nvPr/>
          </p:nvSpPr>
          <p:spPr bwMode="auto">
            <a:xfrm>
              <a:off x="5858134" y="5354816"/>
              <a:ext cx="1070013"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MAC</a:t>
              </a:r>
              <a:endParaRPr lang="en-US" sz="1800" dirty="0">
                <a:solidFill>
                  <a:schemeClr val="bg1"/>
                </a:solidFill>
                <a:latin typeface="+mn-lt"/>
                <a:cs typeface="Arial" charset="0"/>
              </a:endParaRPr>
            </a:p>
          </p:txBody>
        </p:sp>
        <p:sp>
          <p:nvSpPr>
            <p:cNvPr id="25" name="TextBox 40">
              <a:extLst>
                <a:ext uri="{FF2B5EF4-FFF2-40B4-BE49-F238E27FC236}">
                  <a16:creationId xmlns:a16="http://schemas.microsoft.com/office/drawing/2014/main" id="{95EFDCA5-DD6E-8E46-B7A8-A73629FF017E}"/>
                </a:ext>
              </a:extLst>
            </p:cNvPr>
            <p:cNvSpPr txBox="1">
              <a:spLocks noChangeArrowheads="1"/>
            </p:cNvSpPr>
            <p:nvPr/>
          </p:nvSpPr>
          <p:spPr bwMode="auto">
            <a:xfrm>
              <a:off x="1755217" y="5346778"/>
              <a:ext cx="1338345"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length</a:t>
              </a:r>
              <a:endParaRPr lang="en-US" sz="1800" dirty="0">
                <a:solidFill>
                  <a:schemeClr val="bg1"/>
                </a:solidFill>
                <a:latin typeface="+mn-lt"/>
                <a:cs typeface="Arial" charset="0"/>
              </a:endParaRPr>
            </a:p>
          </p:txBody>
        </p:sp>
      </p:grpSp>
      <p:grpSp>
        <p:nvGrpSpPr>
          <p:cNvPr id="7" name="Group 6">
            <a:extLst>
              <a:ext uri="{FF2B5EF4-FFF2-40B4-BE49-F238E27FC236}">
                <a16:creationId xmlns:a16="http://schemas.microsoft.com/office/drawing/2014/main" id="{C2B18A76-F268-AC4E-9474-CBA7C17A826B}"/>
              </a:ext>
            </a:extLst>
          </p:cNvPr>
          <p:cNvGrpSpPr/>
          <p:nvPr/>
        </p:nvGrpSpPr>
        <p:grpSpPr>
          <a:xfrm>
            <a:off x="950842" y="4595190"/>
            <a:ext cx="10227367" cy="1602505"/>
            <a:chOff x="950842" y="4595190"/>
            <a:chExt cx="10227367" cy="1602505"/>
          </a:xfrm>
        </p:grpSpPr>
        <p:sp>
          <p:nvSpPr>
            <p:cNvPr id="29" name="Rectangle 3">
              <a:extLst>
                <a:ext uri="{FF2B5EF4-FFF2-40B4-BE49-F238E27FC236}">
                  <a16:creationId xmlns:a16="http://schemas.microsoft.com/office/drawing/2014/main" id="{C72136EC-BB48-374E-9FE9-B7E3E8583AEA}"/>
                </a:ext>
              </a:extLst>
            </p:cNvPr>
            <p:cNvSpPr txBox="1">
              <a:spLocks noChangeArrowheads="1"/>
            </p:cNvSpPr>
            <p:nvPr/>
          </p:nvSpPr>
          <p:spPr>
            <a:xfrm>
              <a:off x="950842" y="4595190"/>
              <a:ext cx="10227367" cy="66592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t-tls record encrypted using symmetric key, K</a:t>
              </a:r>
              <a:r>
                <a:rPr lang="en-US" sz="2800" baseline="-25000" dirty="0"/>
                <a:t>c, </a:t>
              </a:r>
              <a:r>
                <a:rPr lang="en-US" sz="2800" dirty="0"/>
                <a:t>passed to TCP:</a:t>
              </a:r>
            </a:p>
          </p:txBody>
        </p:sp>
        <p:sp>
          <p:nvSpPr>
            <p:cNvPr id="6" name="TextBox 5">
              <a:extLst>
                <a:ext uri="{FF2B5EF4-FFF2-40B4-BE49-F238E27FC236}">
                  <a16:creationId xmlns:a16="http://schemas.microsoft.com/office/drawing/2014/main" id="{C224A3BE-C0F4-2046-AE63-D800C557C227}"/>
                </a:ext>
              </a:extLst>
            </p:cNvPr>
            <p:cNvSpPr txBox="1"/>
            <p:nvPr/>
          </p:nvSpPr>
          <p:spPr>
            <a:xfrm>
              <a:off x="2358886" y="5274365"/>
              <a:ext cx="935769" cy="923330"/>
            </a:xfrm>
            <a:prstGeom prst="rect">
              <a:avLst/>
            </a:prstGeom>
            <a:noFill/>
          </p:spPr>
          <p:txBody>
            <a:bodyPr wrap="none" rtlCol="0">
              <a:spAutoFit/>
            </a:bodyPr>
            <a:lstStyle/>
            <a:p>
              <a:r>
                <a:rPr lang="en-US" sz="5400" dirty="0">
                  <a:solidFill>
                    <a:srgbClr val="0012A0"/>
                  </a:solidFill>
                </a:rPr>
                <a:t>K</a:t>
              </a:r>
              <a:r>
                <a:rPr lang="en-US" sz="5400" baseline="-25000" dirty="0">
                  <a:solidFill>
                    <a:srgbClr val="0012A0"/>
                  </a:solidFill>
                </a:rPr>
                <a:t>c</a:t>
              </a:r>
              <a:r>
                <a:rPr lang="en-US" sz="5400" dirty="0">
                  <a:solidFill>
                    <a:srgbClr val="0012A0"/>
                  </a:solidFill>
                </a:rPr>
                <a:t>(</a:t>
              </a:r>
            </a:p>
          </p:txBody>
        </p:sp>
        <p:sp>
          <p:nvSpPr>
            <p:cNvPr id="32" name="TextBox 31">
              <a:extLst>
                <a:ext uri="{FF2B5EF4-FFF2-40B4-BE49-F238E27FC236}">
                  <a16:creationId xmlns:a16="http://schemas.microsoft.com/office/drawing/2014/main" id="{2797B9B9-4805-474C-8F87-6466AA4B4923}"/>
                </a:ext>
              </a:extLst>
            </p:cNvPr>
            <p:cNvSpPr txBox="1"/>
            <p:nvPr/>
          </p:nvSpPr>
          <p:spPr>
            <a:xfrm>
              <a:off x="9084364" y="5254488"/>
              <a:ext cx="394660" cy="923330"/>
            </a:xfrm>
            <a:prstGeom prst="rect">
              <a:avLst/>
            </a:prstGeom>
            <a:noFill/>
          </p:spPr>
          <p:txBody>
            <a:bodyPr wrap="none" rtlCol="0">
              <a:spAutoFit/>
            </a:bodyPr>
            <a:lstStyle/>
            <a:p>
              <a:r>
                <a:rPr lang="en-US" sz="5400" dirty="0">
                  <a:solidFill>
                    <a:srgbClr val="0012A0"/>
                  </a:solidFill>
                </a:rPr>
                <a:t>)</a:t>
              </a:r>
            </a:p>
          </p:txBody>
        </p:sp>
      </p:grpSp>
    </p:spTree>
    <p:extLst>
      <p:ext uri="{BB962C8B-B14F-4D97-AF65-F5344CB8AC3E}">
        <p14:creationId xmlns:p14="http://schemas.microsoft.com/office/powerpoint/2010/main" val="386858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A274-86B0-48EA-BCD3-F50EA2D6744E}"/>
              </a:ext>
            </a:extLst>
          </p:cNvPr>
          <p:cNvSpPr>
            <a:spLocks noGrp="1"/>
          </p:cNvSpPr>
          <p:nvPr>
            <p:ph type="title"/>
          </p:nvPr>
        </p:nvSpPr>
        <p:spPr/>
        <p:txBody>
          <a:bodyPr/>
          <a:lstStyle/>
          <a:p>
            <a:r>
              <a:rPr lang="en-US" dirty="0"/>
              <a:t>Passive Attack (1) Eavesdrop</a:t>
            </a:r>
          </a:p>
        </p:txBody>
      </p:sp>
      <p:pic>
        <p:nvPicPr>
          <p:cNvPr id="5" name="Content Placeholder 4" descr="Diagram&#10;&#10;Description automatically generated">
            <a:extLst>
              <a:ext uri="{FF2B5EF4-FFF2-40B4-BE49-F238E27FC236}">
                <a16:creationId xmlns:a16="http://schemas.microsoft.com/office/drawing/2014/main" id="{8646C11F-C2FD-4763-893C-4047707B6C72}"/>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2273988" y="1687286"/>
            <a:ext cx="7049308" cy="3706887"/>
          </a:xfrm>
        </p:spPr>
      </p:pic>
    </p:spTree>
    <p:extLst>
      <p:ext uri="{BB962C8B-B14F-4D97-AF65-F5344CB8AC3E}">
        <p14:creationId xmlns:p14="http://schemas.microsoft.com/office/powerpoint/2010/main" val="154882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dirty="0">
                <a:latin typeface="+mn-lt"/>
              </a:rPr>
              <a:t>t-tls: encrypting data </a:t>
            </a:r>
            <a:r>
              <a:rPr lang="en-US" sz="3600" b="0" dirty="0">
                <a:latin typeface="+mn-lt"/>
              </a:rPr>
              <a:t>(more)</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80</a:t>
            </a:fld>
            <a:endParaRPr lang="en-US" dirty="0"/>
          </a:p>
        </p:txBody>
      </p:sp>
      <p:sp>
        <p:nvSpPr>
          <p:cNvPr id="34" name="Rectangle 3">
            <a:extLst>
              <a:ext uri="{FF2B5EF4-FFF2-40B4-BE49-F238E27FC236}">
                <a16:creationId xmlns:a16="http://schemas.microsoft.com/office/drawing/2014/main" id="{45A09AFE-D620-8942-B41C-B9107DCE60FC}"/>
              </a:ext>
            </a:extLst>
          </p:cNvPr>
          <p:cNvSpPr txBox="1">
            <a:spLocks noChangeArrowheads="1"/>
          </p:cNvSpPr>
          <p:nvPr/>
        </p:nvSpPr>
        <p:spPr>
          <a:xfrm>
            <a:off x="900180" y="1508609"/>
            <a:ext cx="10960516" cy="53493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endParaRPr lang="en-US" sz="2800" dirty="0"/>
          </a:p>
        </p:txBody>
      </p:sp>
      <p:sp>
        <p:nvSpPr>
          <p:cNvPr id="9" name="Rectangle 3">
            <a:extLst>
              <a:ext uri="{FF2B5EF4-FFF2-40B4-BE49-F238E27FC236}">
                <a16:creationId xmlns:a16="http://schemas.microsoft.com/office/drawing/2014/main" id="{6D25B207-1FB5-FF4B-8D7D-67C4A3D06A5A}"/>
              </a:ext>
            </a:extLst>
          </p:cNvPr>
          <p:cNvSpPr txBox="1">
            <a:spLocks noChangeArrowheads="1"/>
          </p:cNvSpPr>
          <p:nvPr/>
        </p:nvSpPr>
        <p:spPr>
          <a:xfrm>
            <a:off x="824946" y="1408042"/>
            <a:ext cx="10770706" cy="18652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possible attacks on data stream?</a:t>
            </a:r>
          </a:p>
          <a:p>
            <a:pPr lvl="1"/>
            <a:r>
              <a:rPr lang="en-US" sz="2800" i="1" dirty="0">
                <a:solidFill>
                  <a:srgbClr val="0012A0"/>
                </a:solidFill>
              </a:rPr>
              <a:t>re-ordering: </a:t>
            </a:r>
            <a:r>
              <a:rPr lang="en-US" sz="2800" dirty="0"/>
              <a:t>man-in middle intercepts TCP segments and reorders (manipulating sequence #s in unencrypted TCP header)</a:t>
            </a:r>
          </a:p>
          <a:p>
            <a:pPr lvl="1"/>
            <a:r>
              <a:rPr lang="en-US" sz="2800" i="1" dirty="0">
                <a:solidFill>
                  <a:srgbClr val="0012A0"/>
                </a:solidFill>
              </a:rPr>
              <a:t>replay</a:t>
            </a:r>
          </a:p>
        </p:txBody>
      </p:sp>
      <p:sp>
        <p:nvSpPr>
          <p:cNvPr id="18" name="Rectangle 3">
            <a:extLst>
              <a:ext uri="{FF2B5EF4-FFF2-40B4-BE49-F238E27FC236}">
                <a16:creationId xmlns:a16="http://schemas.microsoft.com/office/drawing/2014/main" id="{D10C6FCF-6552-434B-A569-0DFC7248D525}"/>
              </a:ext>
            </a:extLst>
          </p:cNvPr>
          <p:cNvSpPr txBox="1">
            <a:spLocks noChangeArrowheads="1"/>
          </p:cNvSpPr>
          <p:nvPr/>
        </p:nvSpPr>
        <p:spPr>
          <a:xfrm>
            <a:off x="738807" y="3124198"/>
            <a:ext cx="10770706" cy="186524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solutions:</a:t>
            </a:r>
          </a:p>
          <a:p>
            <a:pPr lvl="1"/>
            <a:r>
              <a:rPr lang="en-US" sz="2800" dirty="0"/>
              <a:t>use TLS sequence numbers (data, TLS-seq-# incorporated into MAC)</a:t>
            </a:r>
          </a:p>
          <a:p>
            <a:pPr lvl="1"/>
            <a:r>
              <a:rPr lang="en-US" sz="2800" dirty="0"/>
              <a:t>use nonce</a:t>
            </a:r>
          </a:p>
        </p:txBody>
      </p:sp>
    </p:spTree>
    <p:extLst>
      <p:ext uri="{BB962C8B-B14F-4D97-AF65-F5344CB8AC3E}">
        <p14:creationId xmlns:p14="http://schemas.microsoft.com/office/powerpoint/2010/main" val="3785819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dirty="0">
                <a:latin typeface="+mn-lt"/>
              </a:rPr>
              <a:t>t-tls: connection close</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81</a:t>
            </a:fld>
            <a:endParaRPr lang="en-US" dirty="0"/>
          </a:p>
        </p:txBody>
      </p:sp>
      <p:sp>
        <p:nvSpPr>
          <p:cNvPr id="34" name="Rectangle 3">
            <a:extLst>
              <a:ext uri="{FF2B5EF4-FFF2-40B4-BE49-F238E27FC236}">
                <a16:creationId xmlns:a16="http://schemas.microsoft.com/office/drawing/2014/main" id="{45A09AFE-D620-8942-B41C-B9107DCE60FC}"/>
              </a:ext>
            </a:extLst>
          </p:cNvPr>
          <p:cNvSpPr txBox="1">
            <a:spLocks noChangeArrowheads="1"/>
          </p:cNvSpPr>
          <p:nvPr/>
        </p:nvSpPr>
        <p:spPr>
          <a:xfrm>
            <a:off x="900180" y="1508609"/>
            <a:ext cx="10960516" cy="534939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endParaRPr lang="en-US" sz="2800" dirty="0"/>
          </a:p>
        </p:txBody>
      </p:sp>
      <p:grpSp>
        <p:nvGrpSpPr>
          <p:cNvPr id="4" name="Group 3">
            <a:extLst>
              <a:ext uri="{FF2B5EF4-FFF2-40B4-BE49-F238E27FC236}">
                <a16:creationId xmlns:a16="http://schemas.microsoft.com/office/drawing/2014/main" id="{0C7CC204-2725-AB4C-B58B-7112F62D4A61}"/>
              </a:ext>
            </a:extLst>
          </p:cNvPr>
          <p:cNvGrpSpPr/>
          <p:nvPr/>
        </p:nvGrpSpPr>
        <p:grpSpPr>
          <a:xfrm>
            <a:off x="2515561" y="4712132"/>
            <a:ext cx="6745752" cy="719730"/>
            <a:chOff x="726517" y="5104488"/>
            <a:chExt cx="6745752" cy="719730"/>
          </a:xfrm>
        </p:grpSpPr>
        <p:sp>
          <p:nvSpPr>
            <p:cNvPr id="15" name="Rectangle 1">
              <a:extLst>
                <a:ext uri="{FF2B5EF4-FFF2-40B4-BE49-F238E27FC236}">
                  <a16:creationId xmlns:a16="http://schemas.microsoft.com/office/drawing/2014/main" id="{64A9355E-2311-9848-B1C5-BF4F86752508}"/>
                </a:ext>
              </a:extLst>
            </p:cNvPr>
            <p:cNvSpPr>
              <a:spLocks noChangeArrowheads="1"/>
            </p:cNvSpPr>
            <p:nvPr/>
          </p:nvSpPr>
          <p:spPr bwMode="auto">
            <a:xfrm>
              <a:off x="849795" y="5111919"/>
              <a:ext cx="6622474" cy="609373"/>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endParaRPr lang="en-US" sz="2000" dirty="0"/>
            </a:p>
          </p:txBody>
        </p:sp>
        <p:cxnSp>
          <p:nvCxnSpPr>
            <p:cNvPr id="19" name="Straight Connector 34">
              <a:extLst>
                <a:ext uri="{FF2B5EF4-FFF2-40B4-BE49-F238E27FC236}">
                  <a16:creationId xmlns:a16="http://schemas.microsoft.com/office/drawing/2014/main" id="{1ABCBCC2-8272-AF45-BA8C-D38FE2166095}"/>
                </a:ext>
              </a:extLst>
            </p:cNvPr>
            <p:cNvCxnSpPr>
              <a:cxnSpLocks noChangeShapeType="1"/>
            </p:cNvCxnSpPr>
            <p:nvPr/>
          </p:nvCxnSpPr>
          <p:spPr bwMode="auto">
            <a:xfrm>
              <a:off x="3035104" y="5104488"/>
              <a:ext cx="0" cy="645706"/>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Connector 35">
              <a:extLst>
                <a:ext uri="{FF2B5EF4-FFF2-40B4-BE49-F238E27FC236}">
                  <a16:creationId xmlns:a16="http://schemas.microsoft.com/office/drawing/2014/main" id="{9E9D8E90-1CBE-084C-8FB6-ABEDC4C5E9E6}"/>
                </a:ext>
              </a:extLst>
            </p:cNvPr>
            <p:cNvCxnSpPr>
              <a:cxnSpLocks noChangeShapeType="1"/>
            </p:cNvCxnSpPr>
            <p:nvPr/>
          </p:nvCxnSpPr>
          <p:spPr bwMode="auto">
            <a:xfrm>
              <a:off x="5494902" y="5111544"/>
              <a:ext cx="0" cy="693342"/>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TextBox 38">
              <a:extLst>
                <a:ext uri="{FF2B5EF4-FFF2-40B4-BE49-F238E27FC236}">
                  <a16:creationId xmlns:a16="http://schemas.microsoft.com/office/drawing/2014/main" id="{0F524D55-CED6-F640-B11D-905C1442C8C9}"/>
                </a:ext>
              </a:extLst>
            </p:cNvPr>
            <p:cNvSpPr txBox="1">
              <a:spLocks noChangeArrowheads="1"/>
            </p:cNvSpPr>
            <p:nvPr/>
          </p:nvSpPr>
          <p:spPr bwMode="auto">
            <a:xfrm>
              <a:off x="3339572" y="5393635"/>
              <a:ext cx="1828776" cy="3160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sz="3200" dirty="0">
                  <a:solidFill>
                    <a:schemeClr val="bg1"/>
                  </a:solidFill>
                  <a:latin typeface="+mn-lt"/>
                  <a:cs typeface="Arial" charset="0"/>
                </a:rPr>
                <a:t>data</a:t>
              </a:r>
            </a:p>
          </p:txBody>
        </p:sp>
        <p:sp>
          <p:nvSpPr>
            <p:cNvPr id="24" name="TextBox 39">
              <a:extLst>
                <a:ext uri="{FF2B5EF4-FFF2-40B4-BE49-F238E27FC236}">
                  <a16:creationId xmlns:a16="http://schemas.microsoft.com/office/drawing/2014/main" id="{573DB687-A85D-7E4A-A7A7-2A1A38ECAD21}"/>
                </a:ext>
              </a:extLst>
            </p:cNvPr>
            <p:cNvSpPr txBox="1">
              <a:spLocks noChangeArrowheads="1"/>
            </p:cNvSpPr>
            <p:nvPr/>
          </p:nvSpPr>
          <p:spPr bwMode="auto">
            <a:xfrm>
              <a:off x="5858134" y="5354816"/>
              <a:ext cx="1070013"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MAC</a:t>
              </a:r>
              <a:endParaRPr lang="en-US" sz="1800" dirty="0">
                <a:solidFill>
                  <a:schemeClr val="bg1"/>
                </a:solidFill>
                <a:latin typeface="+mn-lt"/>
                <a:cs typeface="Arial" charset="0"/>
              </a:endParaRPr>
            </a:p>
          </p:txBody>
        </p:sp>
        <p:sp>
          <p:nvSpPr>
            <p:cNvPr id="25" name="TextBox 40">
              <a:extLst>
                <a:ext uri="{FF2B5EF4-FFF2-40B4-BE49-F238E27FC236}">
                  <a16:creationId xmlns:a16="http://schemas.microsoft.com/office/drawing/2014/main" id="{95EFDCA5-DD6E-8E46-B7A8-A73629FF017E}"/>
                </a:ext>
              </a:extLst>
            </p:cNvPr>
            <p:cNvSpPr txBox="1">
              <a:spLocks noChangeArrowheads="1"/>
            </p:cNvSpPr>
            <p:nvPr/>
          </p:nvSpPr>
          <p:spPr bwMode="auto">
            <a:xfrm>
              <a:off x="726517" y="5355912"/>
              <a:ext cx="1338345"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length</a:t>
              </a:r>
              <a:endParaRPr lang="en-US" sz="1800" dirty="0">
                <a:solidFill>
                  <a:schemeClr val="bg1"/>
                </a:solidFill>
                <a:latin typeface="+mn-lt"/>
                <a:cs typeface="Arial" charset="0"/>
              </a:endParaRPr>
            </a:p>
          </p:txBody>
        </p:sp>
        <p:sp>
          <p:nvSpPr>
            <p:cNvPr id="21" name="TextBox 40">
              <a:extLst>
                <a:ext uri="{FF2B5EF4-FFF2-40B4-BE49-F238E27FC236}">
                  <a16:creationId xmlns:a16="http://schemas.microsoft.com/office/drawing/2014/main" id="{40349773-0930-D141-AEDF-6487C739AF39}"/>
                </a:ext>
              </a:extLst>
            </p:cNvPr>
            <p:cNvSpPr txBox="1">
              <a:spLocks noChangeArrowheads="1"/>
            </p:cNvSpPr>
            <p:nvPr/>
          </p:nvSpPr>
          <p:spPr bwMode="auto">
            <a:xfrm>
              <a:off x="1816177" y="5344482"/>
              <a:ext cx="1338345" cy="2889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algn="ctr">
                <a:lnSpc>
                  <a:spcPts val="1200"/>
                </a:lnSpc>
              </a:pPr>
              <a:r>
                <a:rPr lang="en-US" dirty="0">
                  <a:solidFill>
                    <a:schemeClr val="bg1"/>
                  </a:solidFill>
                  <a:latin typeface="+mn-lt"/>
                  <a:cs typeface="Arial" charset="0"/>
                </a:rPr>
                <a:t>type</a:t>
              </a:r>
              <a:endParaRPr lang="en-US" sz="1800" dirty="0">
                <a:solidFill>
                  <a:schemeClr val="bg1"/>
                </a:solidFill>
                <a:latin typeface="+mn-lt"/>
                <a:cs typeface="Arial" charset="0"/>
              </a:endParaRPr>
            </a:p>
          </p:txBody>
        </p:sp>
        <p:cxnSp>
          <p:nvCxnSpPr>
            <p:cNvPr id="22" name="Straight Connector 35">
              <a:extLst>
                <a:ext uri="{FF2B5EF4-FFF2-40B4-BE49-F238E27FC236}">
                  <a16:creationId xmlns:a16="http://schemas.microsoft.com/office/drawing/2014/main" id="{ACA878E9-7BAB-4547-BDA6-CEACC26C2C23}"/>
                </a:ext>
              </a:extLst>
            </p:cNvPr>
            <p:cNvCxnSpPr>
              <a:cxnSpLocks noChangeShapeType="1"/>
            </p:cNvCxnSpPr>
            <p:nvPr/>
          </p:nvCxnSpPr>
          <p:spPr bwMode="auto">
            <a:xfrm>
              <a:off x="1955412" y="5130876"/>
              <a:ext cx="0" cy="693342"/>
            </a:xfrm>
            <a:prstGeom prst="line">
              <a:avLst/>
            </a:prstGeom>
            <a:noFill/>
            <a:ln w="19050">
              <a:solidFill>
                <a:schemeClr val="bg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7" name="Group 6">
            <a:extLst>
              <a:ext uri="{FF2B5EF4-FFF2-40B4-BE49-F238E27FC236}">
                <a16:creationId xmlns:a16="http://schemas.microsoft.com/office/drawing/2014/main" id="{C2B18A76-F268-AC4E-9474-CBA7C17A826B}"/>
              </a:ext>
            </a:extLst>
          </p:cNvPr>
          <p:cNvGrpSpPr/>
          <p:nvPr/>
        </p:nvGrpSpPr>
        <p:grpSpPr>
          <a:xfrm>
            <a:off x="1176130" y="3879573"/>
            <a:ext cx="10227367" cy="1582628"/>
            <a:chOff x="950842" y="4595190"/>
            <a:chExt cx="10227367" cy="1582628"/>
          </a:xfrm>
        </p:grpSpPr>
        <p:sp>
          <p:nvSpPr>
            <p:cNvPr id="29" name="Rectangle 3">
              <a:extLst>
                <a:ext uri="{FF2B5EF4-FFF2-40B4-BE49-F238E27FC236}">
                  <a16:creationId xmlns:a16="http://schemas.microsoft.com/office/drawing/2014/main" id="{C72136EC-BB48-374E-9FE9-B7E3E8583AEA}"/>
                </a:ext>
              </a:extLst>
            </p:cNvPr>
            <p:cNvSpPr txBox="1">
              <a:spLocks noChangeArrowheads="1"/>
            </p:cNvSpPr>
            <p:nvPr/>
          </p:nvSpPr>
          <p:spPr>
            <a:xfrm>
              <a:off x="950842" y="4595190"/>
              <a:ext cx="10227367" cy="66592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800" dirty="0"/>
            </a:p>
          </p:txBody>
        </p:sp>
        <p:sp>
          <p:nvSpPr>
            <p:cNvPr id="6" name="TextBox 5">
              <a:extLst>
                <a:ext uri="{FF2B5EF4-FFF2-40B4-BE49-F238E27FC236}">
                  <a16:creationId xmlns:a16="http://schemas.microsoft.com/office/drawing/2014/main" id="{C224A3BE-C0F4-2046-AE63-D800C557C227}"/>
                </a:ext>
              </a:extLst>
            </p:cNvPr>
            <p:cNvSpPr txBox="1"/>
            <p:nvPr/>
          </p:nvSpPr>
          <p:spPr>
            <a:xfrm>
              <a:off x="1547356" y="5240075"/>
              <a:ext cx="935769" cy="923330"/>
            </a:xfrm>
            <a:prstGeom prst="rect">
              <a:avLst/>
            </a:prstGeom>
            <a:noFill/>
          </p:spPr>
          <p:txBody>
            <a:bodyPr wrap="none" rtlCol="0">
              <a:spAutoFit/>
            </a:bodyPr>
            <a:lstStyle/>
            <a:p>
              <a:r>
                <a:rPr lang="en-US" sz="5400" dirty="0">
                  <a:solidFill>
                    <a:srgbClr val="0012A0"/>
                  </a:solidFill>
                </a:rPr>
                <a:t>K</a:t>
              </a:r>
              <a:r>
                <a:rPr lang="en-US" sz="5400" baseline="-25000" dirty="0">
                  <a:solidFill>
                    <a:srgbClr val="0012A0"/>
                  </a:solidFill>
                </a:rPr>
                <a:t>c</a:t>
              </a:r>
              <a:r>
                <a:rPr lang="en-US" sz="5400" dirty="0">
                  <a:solidFill>
                    <a:srgbClr val="0012A0"/>
                  </a:solidFill>
                </a:rPr>
                <a:t>(</a:t>
              </a:r>
            </a:p>
          </p:txBody>
        </p:sp>
        <p:sp>
          <p:nvSpPr>
            <p:cNvPr id="32" name="TextBox 31">
              <a:extLst>
                <a:ext uri="{FF2B5EF4-FFF2-40B4-BE49-F238E27FC236}">
                  <a16:creationId xmlns:a16="http://schemas.microsoft.com/office/drawing/2014/main" id="{2797B9B9-4805-474C-8F87-6466AA4B4923}"/>
                </a:ext>
              </a:extLst>
            </p:cNvPr>
            <p:cNvSpPr txBox="1"/>
            <p:nvPr/>
          </p:nvSpPr>
          <p:spPr>
            <a:xfrm>
              <a:off x="9084364" y="5254488"/>
              <a:ext cx="394660" cy="923330"/>
            </a:xfrm>
            <a:prstGeom prst="rect">
              <a:avLst/>
            </a:prstGeom>
            <a:noFill/>
          </p:spPr>
          <p:txBody>
            <a:bodyPr wrap="none" rtlCol="0">
              <a:spAutoFit/>
            </a:bodyPr>
            <a:lstStyle/>
            <a:p>
              <a:r>
                <a:rPr lang="en-US" sz="5400" dirty="0">
                  <a:solidFill>
                    <a:srgbClr val="0012A0"/>
                  </a:solidFill>
                </a:rPr>
                <a:t>)</a:t>
              </a:r>
            </a:p>
          </p:txBody>
        </p:sp>
      </p:grpSp>
      <p:sp>
        <p:nvSpPr>
          <p:cNvPr id="18" name="Rectangle 3">
            <a:extLst>
              <a:ext uri="{FF2B5EF4-FFF2-40B4-BE49-F238E27FC236}">
                <a16:creationId xmlns:a16="http://schemas.microsoft.com/office/drawing/2014/main" id="{CFB3BD4C-9E5D-884B-8F72-F51F636D1647}"/>
              </a:ext>
            </a:extLst>
          </p:cNvPr>
          <p:cNvSpPr txBox="1">
            <a:spLocks noChangeArrowheads="1"/>
          </p:cNvSpPr>
          <p:nvPr/>
        </p:nvSpPr>
        <p:spPr>
          <a:xfrm>
            <a:off x="1222512" y="1507434"/>
            <a:ext cx="10969487" cy="382111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truncation attack: </a:t>
            </a:r>
          </a:p>
          <a:p>
            <a:pPr lvl="1"/>
            <a:r>
              <a:rPr lang="en-US" sz="2800" dirty="0"/>
              <a:t>attacker forges TCP connection close segment</a:t>
            </a:r>
          </a:p>
          <a:p>
            <a:pPr lvl="1"/>
            <a:r>
              <a:rPr lang="en-US" sz="2800" dirty="0"/>
              <a:t>one or both sides thinks there is less data than there actually is </a:t>
            </a:r>
          </a:p>
          <a:p>
            <a:r>
              <a:rPr lang="en-US" dirty="0">
                <a:solidFill>
                  <a:srgbClr val="0012A0"/>
                </a:solidFill>
              </a:rPr>
              <a:t>solution: </a:t>
            </a:r>
            <a:r>
              <a:rPr lang="en-US" dirty="0"/>
              <a:t>record types, with one type for closure</a:t>
            </a:r>
          </a:p>
          <a:p>
            <a:pPr lvl="1"/>
            <a:r>
              <a:rPr lang="en-US" dirty="0"/>
              <a:t>type 0 for data; type 1 for close</a:t>
            </a:r>
          </a:p>
          <a:p>
            <a:r>
              <a:rPr lang="en-US" dirty="0"/>
              <a:t>MAC now computed using data, type, sequence #</a:t>
            </a:r>
          </a:p>
        </p:txBody>
      </p:sp>
    </p:spTree>
    <p:extLst>
      <p:ext uri="{BB962C8B-B14F-4D97-AF65-F5344CB8AC3E}">
        <p14:creationId xmlns:p14="http://schemas.microsoft.com/office/powerpoint/2010/main" val="274047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b="0" dirty="0">
                <a:latin typeface="+mn-lt"/>
              </a:rPr>
              <a:t>Transport-layer security (TLS)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82</a:t>
            </a:fld>
            <a:endParaRPr lang="en-US" dirty="0"/>
          </a:p>
        </p:txBody>
      </p:sp>
      <p:grpSp>
        <p:nvGrpSpPr>
          <p:cNvPr id="48" name="Group 47">
            <a:extLst>
              <a:ext uri="{FF2B5EF4-FFF2-40B4-BE49-F238E27FC236}">
                <a16:creationId xmlns:a16="http://schemas.microsoft.com/office/drawing/2014/main" id="{49B6E1B3-13C9-8945-B4C8-DF3D7E18C89E}"/>
              </a:ext>
            </a:extLst>
          </p:cNvPr>
          <p:cNvGrpSpPr/>
          <p:nvPr/>
        </p:nvGrpSpPr>
        <p:grpSpPr>
          <a:xfrm>
            <a:off x="1211829" y="3044908"/>
            <a:ext cx="9269796" cy="3185247"/>
            <a:chOff x="1211829" y="3044908"/>
            <a:chExt cx="9269796" cy="3185247"/>
          </a:xfrm>
        </p:grpSpPr>
        <p:sp>
          <p:nvSpPr>
            <p:cNvPr id="11" name="Rectangle 10">
              <a:extLst>
                <a:ext uri="{FF2B5EF4-FFF2-40B4-BE49-F238E27FC236}">
                  <a16:creationId xmlns:a16="http://schemas.microsoft.com/office/drawing/2014/main" id="{31916C2B-D7EF-BF44-B631-0B62D5EBDA56}"/>
                </a:ext>
              </a:extLst>
            </p:cNvPr>
            <p:cNvSpPr/>
            <p:nvPr/>
          </p:nvSpPr>
          <p:spPr>
            <a:xfrm>
              <a:off x="5149446" y="4793255"/>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C558A446-6B9F-2E47-9609-B6CADDB9798A}"/>
                </a:ext>
              </a:extLst>
            </p:cNvPr>
            <p:cNvSpPr txBox="1"/>
            <p:nvPr/>
          </p:nvSpPr>
          <p:spPr>
            <a:xfrm>
              <a:off x="5924933" y="4836616"/>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13" name="Rectangle 12">
              <a:extLst>
                <a:ext uri="{FF2B5EF4-FFF2-40B4-BE49-F238E27FC236}">
                  <a16:creationId xmlns:a16="http://schemas.microsoft.com/office/drawing/2014/main" id="{CF3015E3-1F8C-C741-878A-8AA698E96E7C}"/>
                </a:ext>
              </a:extLst>
            </p:cNvPr>
            <p:cNvSpPr/>
            <p:nvPr/>
          </p:nvSpPr>
          <p:spPr>
            <a:xfrm>
              <a:off x="5151315" y="4221859"/>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572AFCE4-D7C8-244E-AA02-FEECB0118F16}"/>
                </a:ext>
              </a:extLst>
            </p:cNvPr>
            <p:cNvSpPr txBox="1"/>
            <p:nvPr/>
          </p:nvSpPr>
          <p:spPr>
            <a:xfrm>
              <a:off x="5841132" y="4268295"/>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TCP</a:t>
              </a:r>
            </a:p>
          </p:txBody>
        </p:sp>
        <p:sp>
          <p:nvSpPr>
            <p:cNvPr id="15" name="Rectangle 14">
              <a:extLst>
                <a:ext uri="{FF2B5EF4-FFF2-40B4-BE49-F238E27FC236}">
                  <a16:creationId xmlns:a16="http://schemas.microsoft.com/office/drawing/2014/main" id="{FEF77898-B99E-B947-AC75-F25AB1606EAA}"/>
                </a:ext>
              </a:extLst>
            </p:cNvPr>
            <p:cNvSpPr/>
            <p:nvPr/>
          </p:nvSpPr>
          <p:spPr>
            <a:xfrm>
              <a:off x="5152164" y="364007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17E38A84-E462-CD43-BB9F-6E14F48CE02A}"/>
                </a:ext>
              </a:extLst>
            </p:cNvPr>
            <p:cNvSpPr txBox="1"/>
            <p:nvPr/>
          </p:nvSpPr>
          <p:spPr>
            <a:xfrm>
              <a:off x="5841981" y="3686508"/>
              <a:ext cx="5002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TLS</a:t>
              </a:r>
            </a:p>
          </p:txBody>
        </p:sp>
        <p:grpSp>
          <p:nvGrpSpPr>
            <p:cNvPr id="17" name="Group 16">
              <a:extLst>
                <a:ext uri="{FF2B5EF4-FFF2-40B4-BE49-F238E27FC236}">
                  <a16:creationId xmlns:a16="http://schemas.microsoft.com/office/drawing/2014/main" id="{2BA44FDA-034F-FA44-B4E5-A383BFBA0921}"/>
                </a:ext>
              </a:extLst>
            </p:cNvPr>
            <p:cNvGrpSpPr/>
            <p:nvPr/>
          </p:nvGrpSpPr>
          <p:grpSpPr>
            <a:xfrm>
              <a:off x="5149446" y="3055575"/>
              <a:ext cx="1905057" cy="455283"/>
              <a:chOff x="975444" y="4703759"/>
              <a:chExt cx="2128813" cy="498521"/>
            </a:xfrm>
          </p:grpSpPr>
          <p:sp>
            <p:nvSpPr>
              <p:cNvPr id="35" name="Rectangle 34">
                <a:extLst>
                  <a:ext uri="{FF2B5EF4-FFF2-40B4-BE49-F238E27FC236}">
                    <a16:creationId xmlns:a16="http://schemas.microsoft.com/office/drawing/2014/main" id="{640684BE-04FA-6042-BBBF-7BEE4ADA92DB}"/>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6" name="TextBox 35">
                <a:extLst>
                  <a:ext uri="{FF2B5EF4-FFF2-40B4-BE49-F238E27FC236}">
                    <a16:creationId xmlns:a16="http://schemas.microsoft.com/office/drawing/2014/main" id="{AC528318-9287-5D4B-8DB6-AECD7CA0D6C7}"/>
                  </a:ext>
                </a:extLst>
              </p:cNvPr>
              <p:cNvSpPr txBox="1"/>
              <p:nvPr/>
            </p:nvSpPr>
            <p:spPr>
              <a:xfrm>
                <a:off x="1576949" y="4754605"/>
                <a:ext cx="982079"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a:t>
                </a:r>
              </a:p>
            </p:txBody>
          </p:sp>
        </p:grpSp>
        <p:sp>
          <p:nvSpPr>
            <p:cNvPr id="18" name="Rectangle 17">
              <a:extLst>
                <a:ext uri="{FF2B5EF4-FFF2-40B4-BE49-F238E27FC236}">
                  <a16:creationId xmlns:a16="http://schemas.microsoft.com/office/drawing/2014/main" id="{8B983F30-C2B9-D64C-AB3E-16BEEFAD2F8C}"/>
                </a:ext>
              </a:extLst>
            </p:cNvPr>
            <p:cNvSpPr/>
            <p:nvPr/>
          </p:nvSpPr>
          <p:spPr>
            <a:xfrm>
              <a:off x="7636227" y="4795730"/>
              <a:ext cx="1905057" cy="45527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TextBox 18">
              <a:extLst>
                <a:ext uri="{FF2B5EF4-FFF2-40B4-BE49-F238E27FC236}">
                  <a16:creationId xmlns:a16="http://schemas.microsoft.com/office/drawing/2014/main" id="{E899FDA1-13E1-ED41-B7CB-14891E4274AB}"/>
                </a:ext>
              </a:extLst>
            </p:cNvPr>
            <p:cNvSpPr txBox="1"/>
            <p:nvPr/>
          </p:nvSpPr>
          <p:spPr>
            <a:xfrm>
              <a:off x="8411714" y="4839088"/>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20" name="Rectangle 19">
              <a:extLst>
                <a:ext uri="{FF2B5EF4-FFF2-40B4-BE49-F238E27FC236}">
                  <a16:creationId xmlns:a16="http://schemas.microsoft.com/office/drawing/2014/main" id="{D678255B-D9D7-BA42-B84C-C27E023AEE5F}"/>
                </a:ext>
              </a:extLst>
            </p:cNvPr>
            <p:cNvSpPr/>
            <p:nvPr/>
          </p:nvSpPr>
          <p:spPr>
            <a:xfrm>
              <a:off x="7638096" y="4311256"/>
              <a:ext cx="1905057" cy="368352"/>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D10A8F33-53CF-8D4D-965C-20A7EC36DF0A}"/>
                </a:ext>
              </a:extLst>
            </p:cNvPr>
            <p:cNvSpPr txBox="1"/>
            <p:nvPr/>
          </p:nvSpPr>
          <p:spPr>
            <a:xfrm>
              <a:off x="8314921" y="4299992"/>
              <a:ext cx="59503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UDP</a:t>
              </a:r>
            </a:p>
          </p:txBody>
        </p:sp>
        <p:sp>
          <p:nvSpPr>
            <p:cNvPr id="22" name="Rectangle 21">
              <a:extLst>
                <a:ext uri="{FF2B5EF4-FFF2-40B4-BE49-F238E27FC236}">
                  <a16:creationId xmlns:a16="http://schemas.microsoft.com/office/drawing/2014/main" id="{1260DD56-4A32-E54A-92E3-4DF5A939E262}"/>
                </a:ext>
              </a:extLst>
            </p:cNvPr>
            <p:cNvSpPr/>
            <p:nvPr/>
          </p:nvSpPr>
          <p:spPr>
            <a:xfrm>
              <a:off x="7638945" y="3516536"/>
              <a:ext cx="1905057" cy="574888"/>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3" name="TextBox 22">
              <a:extLst>
                <a:ext uri="{FF2B5EF4-FFF2-40B4-BE49-F238E27FC236}">
                  <a16:creationId xmlns:a16="http://schemas.microsoft.com/office/drawing/2014/main" id="{78B40237-6F67-2D41-AFF0-588D83BB3E71}"/>
                </a:ext>
              </a:extLst>
            </p:cNvPr>
            <p:cNvSpPr txBox="1"/>
            <p:nvPr/>
          </p:nvSpPr>
          <p:spPr>
            <a:xfrm>
              <a:off x="8197291" y="3622988"/>
              <a:ext cx="671979"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QUIC</a:t>
              </a:r>
            </a:p>
          </p:txBody>
        </p:sp>
        <p:sp>
          <p:nvSpPr>
            <p:cNvPr id="24" name="Rectangle 23">
              <a:extLst>
                <a:ext uri="{FF2B5EF4-FFF2-40B4-BE49-F238E27FC236}">
                  <a16:creationId xmlns:a16="http://schemas.microsoft.com/office/drawing/2014/main" id="{4B7AA547-F1E4-C54B-A489-1F5532C76AD4}"/>
                </a:ext>
              </a:extLst>
            </p:cNvPr>
            <p:cNvSpPr/>
            <p:nvPr/>
          </p:nvSpPr>
          <p:spPr>
            <a:xfrm>
              <a:off x="7636227" y="3044911"/>
              <a:ext cx="1905057" cy="397789"/>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69D38505-37B9-AB4C-8BF1-74EFE1C095A7}"/>
                </a:ext>
              </a:extLst>
            </p:cNvPr>
            <p:cNvSpPr txBox="1"/>
            <p:nvPr/>
          </p:nvSpPr>
          <p:spPr>
            <a:xfrm>
              <a:off x="7757860" y="3044908"/>
              <a:ext cx="176760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a:t>
              </a: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(slimmed)</a:t>
              </a:r>
            </a:p>
          </p:txBody>
        </p:sp>
        <p:cxnSp>
          <p:nvCxnSpPr>
            <p:cNvPr id="26" name="Straight Connector 25">
              <a:extLst>
                <a:ext uri="{FF2B5EF4-FFF2-40B4-BE49-F238E27FC236}">
                  <a16:creationId xmlns:a16="http://schemas.microsoft.com/office/drawing/2014/main" id="{237335F2-ABF6-4242-9FE2-B2E1F3C5E2B1}"/>
                </a:ext>
              </a:extLst>
            </p:cNvPr>
            <p:cNvCxnSpPr>
              <a:cxnSpLocks/>
            </p:cNvCxnSpPr>
            <p:nvPr/>
          </p:nvCxnSpPr>
          <p:spPr>
            <a:xfrm>
              <a:off x="2411896" y="4737663"/>
              <a:ext cx="7475083" cy="0"/>
            </a:xfrm>
            <a:prstGeom prst="line">
              <a:avLst/>
            </a:prstGeom>
            <a:noFill/>
            <a:ln w="12700" cap="flat" cmpd="sng" algn="ctr">
              <a:solidFill>
                <a:sysClr val="windowText" lastClr="000000"/>
              </a:solidFill>
              <a:prstDash val="dash"/>
            </a:ln>
            <a:effectLst/>
          </p:spPr>
        </p:cxnSp>
        <p:cxnSp>
          <p:nvCxnSpPr>
            <p:cNvPr id="27" name="Straight Connector 26">
              <a:extLst>
                <a:ext uri="{FF2B5EF4-FFF2-40B4-BE49-F238E27FC236}">
                  <a16:creationId xmlns:a16="http://schemas.microsoft.com/office/drawing/2014/main" id="{7FC3B49F-E6E0-2949-AEF9-4FFC5288F340}"/>
                </a:ext>
              </a:extLst>
            </p:cNvPr>
            <p:cNvCxnSpPr>
              <a:cxnSpLocks/>
            </p:cNvCxnSpPr>
            <p:nvPr/>
          </p:nvCxnSpPr>
          <p:spPr>
            <a:xfrm>
              <a:off x="2451652" y="4162508"/>
              <a:ext cx="7454449" cy="0"/>
            </a:xfrm>
            <a:prstGeom prst="line">
              <a:avLst/>
            </a:prstGeom>
            <a:noFill/>
            <a:ln w="12700" cap="flat" cmpd="sng" algn="ctr">
              <a:solidFill>
                <a:sysClr val="windowText" lastClr="000000"/>
              </a:solidFill>
              <a:prstDash val="dash"/>
            </a:ln>
            <a:effectLst/>
          </p:spPr>
        </p:cxnSp>
        <p:sp>
          <p:nvSpPr>
            <p:cNvPr id="28" name="TextBox 27">
              <a:extLst>
                <a:ext uri="{FF2B5EF4-FFF2-40B4-BE49-F238E27FC236}">
                  <a16:creationId xmlns:a16="http://schemas.microsoft.com/office/drawing/2014/main" id="{C0235AA9-F0DA-CA46-A5C9-DCB93EE9132C}"/>
                </a:ext>
              </a:extLst>
            </p:cNvPr>
            <p:cNvSpPr txBox="1"/>
            <p:nvPr/>
          </p:nvSpPr>
          <p:spPr>
            <a:xfrm>
              <a:off x="1343560" y="4839087"/>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Network</a:t>
              </a:r>
            </a:p>
          </p:txBody>
        </p:sp>
        <p:sp>
          <p:nvSpPr>
            <p:cNvPr id="29" name="TextBox 28">
              <a:extLst>
                <a:ext uri="{FF2B5EF4-FFF2-40B4-BE49-F238E27FC236}">
                  <a16:creationId xmlns:a16="http://schemas.microsoft.com/office/drawing/2014/main" id="{13613C58-7CEF-3544-BEA7-AB8BF40EB729}"/>
                </a:ext>
              </a:extLst>
            </p:cNvPr>
            <p:cNvSpPr txBox="1"/>
            <p:nvPr/>
          </p:nvSpPr>
          <p:spPr>
            <a:xfrm>
              <a:off x="1349731" y="4245114"/>
              <a:ext cx="1224388"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Transport</a:t>
              </a:r>
            </a:p>
          </p:txBody>
        </p:sp>
        <p:sp>
          <p:nvSpPr>
            <p:cNvPr id="30" name="TextBox 29">
              <a:extLst>
                <a:ext uri="{FF2B5EF4-FFF2-40B4-BE49-F238E27FC236}">
                  <a16:creationId xmlns:a16="http://schemas.microsoft.com/office/drawing/2014/main" id="{97CC5FCA-13B1-8C40-BE2B-6836A9805CCD}"/>
                </a:ext>
              </a:extLst>
            </p:cNvPr>
            <p:cNvSpPr txBox="1"/>
            <p:nvPr/>
          </p:nvSpPr>
          <p:spPr>
            <a:xfrm>
              <a:off x="1211829" y="3372674"/>
              <a:ext cx="1379850" cy="369332"/>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Application</a:t>
              </a:r>
            </a:p>
          </p:txBody>
        </p:sp>
        <p:sp>
          <p:nvSpPr>
            <p:cNvPr id="31" name="TextBox 30">
              <a:extLst>
                <a:ext uri="{FF2B5EF4-FFF2-40B4-BE49-F238E27FC236}">
                  <a16:creationId xmlns:a16="http://schemas.microsoft.com/office/drawing/2014/main" id="{1281A5A3-7EDB-3C4A-B735-10809E467274}"/>
                </a:ext>
              </a:extLst>
            </p:cNvPr>
            <p:cNvSpPr txBox="1"/>
            <p:nvPr/>
          </p:nvSpPr>
          <p:spPr>
            <a:xfrm>
              <a:off x="5294085" y="5424359"/>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TCP</a:t>
              </a:r>
            </a:p>
          </p:txBody>
        </p:sp>
        <p:sp>
          <p:nvSpPr>
            <p:cNvPr id="32" name="Right Brace 31">
              <a:extLst>
                <a:ext uri="{FF2B5EF4-FFF2-40B4-BE49-F238E27FC236}">
                  <a16:creationId xmlns:a16="http://schemas.microsoft.com/office/drawing/2014/main" id="{7114ECE2-1121-0345-B7B9-9FB2F084ED76}"/>
                </a:ext>
              </a:extLst>
            </p:cNvPr>
            <p:cNvSpPr/>
            <p:nvPr/>
          </p:nvSpPr>
          <p:spPr>
            <a:xfrm>
              <a:off x="9601057" y="3044908"/>
              <a:ext cx="155448" cy="1050444"/>
            </a:xfrm>
            <a:prstGeom prst="rightBrace">
              <a:avLst/>
            </a:prstGeom>
            <a:noFill/>
            <a:ln w="12700" cap="flat" cmpd="sng" algn="ctr">
              <a:solidFill>
                <a:sysClr val="windowText" lastClr="000000"/>
              </a:solidFill>
              <a:prstDash val="solid"/>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Calibri"/>
                <a:ea typeface="+mn-ea"/>
                <a:cs typeface="+mn-cs"/>
              </a:endParaRPr>
            </a:p>
          </p:txBody>
        </p:sp>
        <p:sp>
          <p:nvSpPr>
            <p:cNvPr id="33" name="TextBox 32">
              <a:extLst>
                <a:ext uri="{FF2B5EF4-FFF2-40B4-BE49-F238E27FC236}">
                  <a16:creationId xmlns:a16="http://schemas.microsoft.com/office/drawing/2014/main" id="{C035C09F-1046-AB48-ADAB-00EF1C3B0A9C}"/>
                </a:ext>
              </a:extLst>
            </p:cNvPr>
            <p:cNvSpPr txBox="1"/>
            <p:nvPr/>
          </p:nvSpPr>
          <p:spPr>
            <a:xfrm>
              <a:off x="9581566" y="3388735"/>
              <a:ext cx="900059" cy="338554"/>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HTTP/3</a:t>
              </a:r>
            </a:p>
          </p:txBody>
        </p:sp>
        <p:sp>
          <p:nvSpPr>
            <p:cNvPr id="34" name="TextBox 33">
              <a:extLst>
                <a:ext uri="{FF2B5EF4-FFF2-40B4-BE49-F238E27FC236}">
                  <a16:creationId xmlns:a16="http://schemas.microsoft.com/office/drawing/2014/main" id="{211362FB-24E4-2844-AC7E-E4518CF0715D}"/>
                </a:ext>
              </a:extLst>
            </p:cNvPr>
            <p:cNvSpPr txBox="1"/>
            <p:nvPr/>
          </p:nvSpPr>
          <p:spPr>
            <a:xfrm>
              <a:off x="7470431" y="5467510"/>
              <a:ext cx="2497799" cy="762645"/>
            </a:xfrm>
            <a:prstGeom prst="rect">
              <a:avLst/>
            </a:prstGeom>
            <a:noFill/>
          </p:spPr>
          <p:txBody>
            <a:bodyPr wrap="non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QUIC </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(which incorporates TLS)</a:t>
              </a:r>
            </a:p>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over UDP</a:t>
              </a:r>
            </a:p>
          </p:txBody>
        </p:sp>
        <p:sp>
          <p:nvSpPr>
            <p:cNvPr id="38" name="Rectangle 37">
              <a:extLst>
                <a:ext uri="{FF2B5EF4-FFF2-40B4-BE49-F238E27FC236}">
                  <a16:creationId xmlns:a16="http://schemas.microsoft.com/office/drawing/2014/main" id="{071AB2D0-DE7D-1046-8E6E-9E10EE65DBFB}"/>
                </a:ext>
              </a:extLst>
            </p:cNvPr>
            <p:cNvSpPr/>
            <p:nvPr/>
          </p:nvSpPr>
          <p:spPr>
            <a:xfrm>
              <a:off x="2850194" y="4786628"/>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39" name="TextBox 38">
              <a:extLst>
                <a:ext uri="{FF2B5EF4-FFF2-40B4-BE49-F238E27FC236}">
                  <a16:creationId xmlns:a16="http://schemas.microsoft.com/office/drawing/2014/main" id="{E837EA29-F710-1744-8487-F190DF4B1F1F}"/>
                </a:ext>
              </a:extLst>
            </p:cNvPr>
            <p:cNvSpPr txBox="1"/>
            <p:nvPr/>
          </p:nvSpPr>
          <p:spPr>
            <a:xfrm>
              <a:off x="3625681" y="4829989"/>
              <a:ext cx="364202"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IP</a:t>
              </a:r>
            </a:p>
          </p:txBody>
        </p:sp>
        <p:sp>
          <p:nvSpPr>
            <p:cNvPr id="40" name="Rectangle 39">
              <a:extLst>
                <a:ext uri="{FF2B5EF4-FFF2-40B4-BE49-F238E27FC236}">
                  <a16:creationId xmlns:a16="http://schemas.microsoft.com/office/drawing/2014/main" id="{6A9237DD-B9BA-6E47-B09A-1EB16931BEBC}"/>
                </a:ext>
              </a:extLst>
            </p:cNvPr>
            <p:cNvSpPr/>
            <p:nvPr/>
          </p:nvSpPr>
          <p:spPr>
            <a:xfrm>
              <a:off x="2852063" y="4215232"/>
              <a:ext cx="1905057" cy="455280"/>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1" name="TextBox 40">
              <a:extLst>
                <a:ext uri="{FF2B5EF4-FFF2-40B4-BE49-F238E27FC236}">
                  <a16:creationId xmlns:a16="http://schemas.microsoft.com/office/drawing/2014/main" id="{F1DA7FF9-8DE9-834C-B550-844A130DB512}"/>
                </a:ext>
              </a:extLst>
            </p:cNvPr>
            <p:cNvSpPr txBox="1"/>
            <p:nvPr/>
          </p:nvSpPr>
          <p:spPr>
            <a:xfrm>
              <a:off x="3541880" y="4261668"/>
              <a:ext cx="53948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TCP</a:t>
              </a:r>
            </a:p>
          </p:txBody>
        </p:sp>
        <p:grpSp>
          <p:nvGrpSpPr>
            <p:cNvPr id="44" name="Group 43">
              <a:extLst>
                <a:ext uri="{FF2B5EF4-FFF2-40B4-BE49-F238E27FC236}">
                  <a16:creationId xmlns:a16="http://schemas.microsoft.com/office/drawing/2014/main" id="{99CD36DF-A6E8-E94A-830D-71530B00B9C8}"/>
                </a:ext>
              </a:extLst>
            </p:cNvPr>
            <p:cNvGrpSpPr/>
            <p:nvPr/>
          </p:nvGrpSpPr>
          <p:grpSpPr>
            <a:xfrm>
              <a:off x="2889950" y="3062200"/>
              <a:ext cx="1905057" cy="455283"/>
              <a:chOff x="975444" y="4703759"/>
              <a:chExt cx="2128813" cy="498521"/>
            </a:xfrm>
          </p:grpSpPr>
          <p:sp>
            <p:nvSpPr>
              <p:cNvPr id="45" name="Rectangle 44">
                <a:extLst>
                  <a:ext uri="{FF2B5EF4-FFF2-40B4-BE49-F238E27FC236}">
                    <a16:creationId xmlns:a16="http://schemas.microsoft.com/office/drawing/2014/main" id="{9E23F83F-706C-254E-9283-B3C113109B24}"/>
                  </a:ext>
                </a:extLst>
              </p:cNvPr>
              <p:cNvSpPr/>
              <p:nvPr/>
            </p:nvSpPr>
            <p:spPr>
              <a:xfrm>
                <a:off x="975444" y="4703759"/>
                <a:ext cx="2128813" cy="498521"/>
              </a:xfrm>
              <a:prstGeom prst="rect">
                <a:avLst/>
              </a:prstGeom>
              <a:solidFill>
                <a:srgbClr val="9BBB59">
                  <a:lumMod val="20000"/>
                  <a:lumOff val="80000"/>
                </a:srgbClr>
              </a:solidFill>
              <a:ln w="25400" cap="flat" cmpd="sng" algn="ctr">
                <a:solidFill>
                  <a:srgbClr val="9BBB59">
                    <a:lumMod val="75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6" name="TextBox 45">
                <a:extLst>
                  <a:ext uri="{FF2B5EF4-FFF2-40B4-BE49-F238E27FC236}">
                    <a16:creationId xmlns:a16="http://schemas.microsoft.com/office/drawing/2014/main" id="{45A4CDE4-7EF7-DD4B-A4D8-4FDB90287E05}"/>
                  </a:ext>
                </a:extLst>
              </p:cNvPr>
              <p:cNvSpPr txBox="1"/>
              <p:nvPr/>
            </p:nvSpPr>
            <p:spPr>
              <a:xfrm>
                <a:off x="1488098" y="4754605"/>
                <a:ext cx="1136031" cy="40440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a:t>
                </a:r>
                <a:r>
                  <a:rPr lang="en-US" kern="0" dirty="0">
                    <a:solidFill>
                      <a:prstClr val="black"/>
                    </a:solidFill>
                    <a:latin typeface="Calibri" panose="020F0502020204030204"/>
                  </a:rPr>
                  <a:t> 1.0</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grpSp>
        <p:sp>
          <p:nvSpPr>
            <p:cNvPr id="47" name="TextBox 46">
              <a:extLst>
                <a:ext uri="{FF2B5EF4-FFF2-40B4-BE49-F238E27FC236}">
                  <a16:creationId xmlns:a16="http://schemas.microsoft.com/office/drawing/2014/main" id="{5D5E28FB-A1AD-D543-A262-74F2FD5695C1}"/>
                </a:ext>
              </a:extLst>
            </p:cNvPr>
            <p:cNvSpPr txBox="1"/>
            <p:nvPr/>
          </p:nvSpPr>
          <p:spPr>
            <a:xfrm>
              <a:off x="2994833" y="5417732"/>
              <a:ext cx="1760418"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HTTP/2 over TCP</a:t>
              </a:r>
            </a:p>
          </p:txBody>
        </p:sp>
      </p:grpSp>
      <p:sp>
        <p:nvSpPr>
          <p:cNvPr id="50" name="Rectangle 3">
            <a:extLst>
              <a:ext uri="{FF2B5EF4-FFF2-40B4-BE49-F238E27FC236}">
                <a16:creationId xmlns:a16="http://schemas.microsoft.com/office/drawing/2014/main" id="{9DBBAA2C-520E-9D42-A957-3021B90655F9}"/>
              </a:ext>
            </a:extLst>
          </p:cNvPr>
          <p:cNvSpPr txBox="1">
            <a:spLocks noChangeArrowheads="1"/>
          </p:cNvSpPr>
          <p:nvPr/>
        </p:nvSpPr>
        <p:spPr>
          <a:xfrm>
            <a:off x="990600" y="1371393"/>
            <a:ext cx="10598426" cy="127904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latin typeface="Gill Sans MT" charset="0"/>
            </a:endParaRPr>
          </a:p>
        </p:txBody>
      </p:sp>
      <p:sp>
        <p:nvSpPr>
          <p:cNvPr id="51" name="Rectangle 3">
            <a:extLst>
              <a:ext uri="{FF2B5EF4-FFF2-40B4-BE49-F238E27FC236}">
                <a16:creationId xmlns:a16="http://schemas.microsoft.com/office/drawing/2014/main" id="{39760742-0469-2542-A9D6-EFAC12730D3B}"/>
              </a:ext>
            </a:extLst>
          </p:cNvPr>
          <p:cNvSpPr txBox="1">
            <a:spLocks noChangeArrowheads="1"/>
          </p:cNvSpPr>
          <p:nvPr/>
        </p:nvSpPr>
        <p:spPr>
          <a:xfrm>
            <a:off x="990600" y="1391270"/>
            <a:ext cx="10883348" cy="16302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indent="-287338"/>
            <a:r>
              <a:rPr lang="en-US" sz="3200" dirty="0"/>
              <a:t>TLS provides an API that </a:t>
            </a:r>
            <a:r>
              <a:rPr lang="en-US" sz="3200" i="1" dirty="0"/>
              <a:t>any</a:t>
            </a:r>
            <a:r>
              <a:rPr lang="en-US" sz="3200" dirty="0"/>
              <a:t> application can use</a:t>
            </a:r>
          </a:p>
          <a:p>
            <a:pPr marL="287338" indent="-287338"/>
            <a:r>
              <a:rPr lang="en-US" sz="3200" dirty="0"/>
              <a:t>an HTTP view of TLS:</a:t>
            </a:r>
            <a:endParaRPr lang="en-US" sz="2800" dirty="0"/>
          </a:p>
          <a:p>
            <a:pPr marL="641350" lvl="1" indent="-236538"/>
            <a:endParaRPr lang="en-US" sz="2800" dirty="0"/>
          </a:p>
          <a:p>
            <a:pPr lvl="1"/>
            <a:endParaRPr lang="en-US" dirty="0">
              <a:latin typeface="Gill Sans MT" charset="0"/>
            </a:endParaRPr>
          </a:p>
        </p:txBody>
      </p:sp>
    </p:spTree>
    <p:extLst>
      <p:ext uri="{BB962C8B-B14F-4D97-AF65-F5344CB8AC3E}">
        <p14:creationId xmlns:p14="http://schemas.microsoft.com/office/powerpoint/2010/main" val="418132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animEffect transition="in" filter="dissolve">
                                      <p:cBhvr>
                                        <p:cTn id="7" dur="500"/>
                                        <p:tgtEl>
                                          <p:spTgt spid="51">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1">
                                            <p:txEl>
                                              <p:pRg st="1" end="1"/>
                                            </p:txEl>
                                          </p:spTgt>
                                        </p:tgtEl>
                                        <p:attrNameLst>
                                          <p:attrName>style.visibility</p:attrName>
                                        </p:attrNameLst>
                                      </p:cBhvr>
                                      <p:to>
                                        <p:strVal val="visible"/>
                                      </p:to>
                                    </p:set>
                                    <p:animEffect transition="in" filter="dissolve">
                                      <p:cBhvr>
                                        <p:cTn id="10" dur="500"/>
                                        <p:tgtEl>
                                          <p:spTgt spid="51">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dissolve">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E75DA-960F-9E42-A5A3-3B8B45FCB96A}"/>
              </a:ext>
            </a:extLst>
          </p:cNvPr>
          <p:cNvSpPr>
            <a:spLocks noGrp="1"/>
          </p:cNvSpPr>
          <p:nvPr>
            <p:ph idx="1"/>
          </p:nvPr>
        </p:nvSpPr>
        <p:spPr>
          <a:xfrm>
            <a:off x="851451" y="1631260"/>
            <a:ext cx="10850217" cy="4875557"/>
          </a:xfrm>
        </p:spPr>
        <p:txBody>
          <a:bodyPr>
            <a:normAutofit/>
          </a:bodyPr>
          <a:lstStyle/>
          <a:p>
            <a:r>
              <a:rPr lang="en-US" dirty="0"/>
              <a:t>“cipher suite”: algorithms that can be used for key generation, encryption, MAC, digital signature</a:t>
            </a:r>
          </a:p>
          <a:p>
            <a:r>
              <a:rPr lang="en-US" dirty="0"/>
              <a:t>TLS: 1.3 </a:t>
            </a:r>
            <a:r>
              <a:rPr lang="en-US" sz="2000" dirty="0"/>
              <a:t>(2018)</a:t>
            </a:r>
            <a:r>
              <a:rPr lang="en-US" sz="3200" dirty="0"/>
              <a:t>:</a:t>
            </a:r>
            <a:r>
              <a:rPr lang="en-US" dirty="0"/>
              <a:t> more limited cipher suite choice than TLS 1.2 </a:t>
            </a:r>
            <a:r>
              <a:rPr lang="en-US" sz="2000" dirty="0"/>
              <a:t>(2008)</a:t>
            </a:r>
          </a:p>
          <a:p>
            <a:pPr lvl="1"/>
            <a:r>
              <a:rPr lang="en-US" sz="2800" dirty="0"/>
              <a:t>only 5 choices, rather than 37 choices</a:t>
            </a:r>
          </a:p>
          <a:p>
            <a:pPr lvl="1"/>
            <a:r>
              <a:rPr lang="en-US" sz="2800" i="1" dirty="0"/>
              <a:t>requires</a:t>
            </a:r>
            <a:r>
              <a:rPr lang="en-US" sz="2800" dirty="0"/>
              <a:t> Diffie-Hellman (DH) for key exchange, rather than DH or RSA</a:t>
            </a:r>
          </a:p>
          <a:p>
            <a:pPr lvl="1"/>
            <a:r>
              <a:rPr lang="en-US" sz="2800" dirty="0"/>
              <a:t>combined encryption and authentication algorithm (“authenticated encryption”) for data rather than serial encryption, authentication</a:t>
            </a:r>
          </a:p>
          <a:p>
            <a:pPr lvl="2"/>
            <a:r>
              <a:rPr lang="en-US" sz="2400" dirty="0"/>
              <a:t>4 based on AES</a:t>
            </a:r>
          </a:p>
          <a:p>
            <a:pPr lvl="1"/>
            <a:r>
              <a:rPr lang="en-US" sz="2800" dirty="0"/>
              <a:t>HMAC uses SHA (256 or 284) cryptographic hash function</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p:txBody>
          <a:bodyPr>
            <a:normAutofit/>
          </a:bodyPr>
          <a:lstStyle/>
          <a:p>
            <a:r>
              <a:rPr lang="en-US" b="0" dirty="0">
                <a:latin typeface="+mn-lt"/>
              </a:rPr>
              <a:t>TLS: 1.3 cipher suite</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83</a:t>
            </a:fld>
            <a:endParaRPr lang="en-US" dirty="0"/>
          </a:p>
        </p:txBody>
      </p:sp>
    </p:spTree>
    <p:extLst>
      <p:ext uri="{BB962C8B-B14F-4D97-AF65-F5344CB8AC3E}">
        <p14:creationId xmlns:p14="http://schemas.microsoft.com/office/powerpoint/2010/main" val="312676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45805"/>
            <a:ext cx="10515600" cy="894622"/>
          </a:xfrm>
        </p:spPr>
        <p:txBody>
          <a:bodyPr>
            <a:normAutofit/>
          </a:bodyPr>
          <a:lstStyle/>
          <a:p>
            <a:r>
              <a:rPr lang="en-US" b="0" dirty="0">
                <a:latin typeface="+mn-lt"/>
              </a:rPr>
              <a:t>TLS 1.3 handshake: 1 RTT</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84</a:t>
            </a:fld>
            <a:endParaRPr lang="en-US" dirty="0"/>
          </a:p>
        </p:txBody>
      </p:sp>
      <p:sp>
        <p:nvSpPr>
          <p:cNvPr id="17" name="Line 73">
            <a:extLst>
              <a:ext uri="{FF2B5EF4-FFF2-40B4-BE49-F238E27FC236}">
                <a16:creationId xmlns:a16="http://schemas.microsoft.com/office/drawing/2014/main" id="{FD2D2176-5510-9F45-87FD-D6A6EC51F7F4}"/>
              </a:ext>
            </a:extLst>
          </p:cNvPr>
          <p:cNvSpPr>
            <a:spLocks noChangeShapeType="1"/>
          </p:cNvSpPr>
          <p:nvPr/>
        </p:nvSpPr>
        <p:spPr bwMode="auto">
          <a:xfrm>
            <a:off x="1530269" y="2213057"/>
            <a:ext cx="4486220" cy="1099985"/>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8" name="Line 74">
            <a:extLst>
              <a:ext uri="{FF2B5EF4-FFF2-40B4-BE49-F238E27FC236}">
                <a16:creationId xmlns:a16="http://schemas.microsoft.com/office/drawing/2014/main" id="{9C9A11CD-F0BB-C549-A8F8-6D4FF0D12F1A}"/>
              </a:ext>
            </a:extLst>
          </p:cNvPr>
          <p:cNvSpPr>
            <a:spLocks noChangeShapeType="1"/>
          </p:cNvSpPr>
          <p:nvPr/>
        </p:nvSpPr>
        <p:spPr bwMode="auto">
          <a:xfrm flipH="1">
            <a:off x="1417983" y="2123298"/>
            <a:ext cx="52309" cy="3747414"/>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0" name="Group 92">
            <a:extLst>
              <a:ext uri="{FF2B5EF4-FFF2-40B4-BE49-F238E27FC236}">
                <a16:creationId xmlns:a16="http://schemas.microsoft.com/office/drawing/2014/main" id="{6E8A024B-934D-504C-8896-F75B17C4E30C}"/>
              </a:ext>
            </a:extLst>
          </p:cNvPr>
          <p:cNvGrpSpPr>
            <a:grpSpLocks/>
          </p:cNvGrpSpPr>
          <p:nvPr/>
        </p:nvGrpSpPr>
        <p:grpSpPr bwMode="auto">
          <a:xfrm>
            <a:off x="977632" y="1543313"/>
            <a:ext cx="775403" cy="566176"/>
            <a:chOff x="-44" y="1473"/>
            <a:chExt cx="981" cy="1105"/>
          </a:xfrm>
        </p:grpSpPr>
        <p:pic>
          <p:nvPicPr>
            <p:cNvPr id="31" name="Picture 93" descr="desktop_computer_stylized_medium">
              <a:extLst>
                <a:ext uri="{FF2B5EF4-FFF2-40B4-BE49-F238E27FC236}">
                  <a16:creationId xmlns:a16="http://schemas.microsoft.com/office/drawing/2014/main" id="{FFF52D87-075E-6348-BE99-E8EC7CD1E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Freeform 94">
              <a:extLst>
                <a:ext uri="{FF2B5EF4-FFF2-40B4-BE49-F238E27FC236}">
                  <a16:creationId xmlns:a16="http://schemas.microsoft.com/office/drawing/2014/main" id="{D7116080-D36D-CD47-8C70-8E42B60EEB2D}"/>
                </a:ext>
              </a:extLst>
            </p:cNvPr>
            <p:cNvSpPr>
              <a:spLocks/>
            </p:cNvSpPr>
            <p:nvPr/>
          </p:nvSpPr>
          <p:spPr bwMode="auto">
            <a:xfrm flipH="1">
              <a:off x="374" y="1579"/>
              <a:ext cx="477" cy="506"/>
            </a:xfrm>
            <a:custGeom>
              <a:avLst/>
              <a:gdLst>
                <a:gd name="T0" fmla="*/ 0 w 356"/>
                <a:gd name="T1" fmla="*/ 0 h 368"/>
                <a:gd name="T2" fmla="*/ 5595 w 356"/>
                <a:gd name="T3" fmla="*/ 341 h 368"/>
                <a:gd name="T4" fmla="*/ 6638 w 356"/>
                <a:gd name="T5" fmla="*/ 7113 h 368"/>
                <a:gd name="T6" fmla="*/ 1463 w 356"/>
                <a:gd name="T7" fmla="*/ 8895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grpSp>
        <p:nvGrpSpPr>
          <p:cNvPr id="33" name="Group 95">
            <a:extLst>
              <a:ext uri="{FF2B5EF4-FFF2-40B4-BE49-F238E27FC236}">
                <a16:creationId xmlns:a16="http://schemas.microsoft.com/office/drawing/2014/main" id="{139F01BA-E014-9249-B995-5FAC9C861608}"/>
              </a:ext>
            </a:extLst>
          </p:cNvPr>
          <p:cNvGrpSpPr>
            <a:grpSpLocks/>
          </p:cNvGrpSpPr>
          <p:nvPr/>
        </p:nvGrpSpPr>
        <p:grpSpPr bwMode="auto">
          <a:xfrm>
            <a:off x="5846659" y="1522600"/>
            <a:ext cx="318750" cy="557545"/>
            <a:chOff x="4140" y="429"/>
            <a:chExt cx="1425" cy="2396"/>
          </a:xfrm>
        </p:grpSpPr>
        <p:sp>
          <p:nvSpPr>
            <p:cNvPr id="34" name="Freeform 96">
              <a:extLst>
                <a:ext uri="{FF2B5EF4-FFF2-40B4-BE49-F238E27FC236}">
                  <a16:creationId xmlns:a16="http://schemas.microsoft.com/office/drawing/2014/main" id="{26F68C99-0453-5B45-95CB-564AAAC977D4}"/>
                </a:ext>
              </a:extLst>
            </p:cNvPr>
            <p:cNvSpPr>
              <a:spLocks/>
            </p:cNvSpPr>
            <p:nvPr/>
          </p:nvSpPr>
          <p:spPr bwMode="auto">
            <a:xfrm>
              <a:off x="5268" y="433"/>
              <a:ext cx="283" cy="2286"/>
            </a:xfrm>
            <a:custGeom>
              <a:avLst/>
              <a:gdLst>
                <a:gd name="T0" fmla="*/ 7 w 354"/>
                <a:gd name="T1" fmla="*/ 0 h 2742"/>
                <a:gd name="T2" fmla="*/ 38 w 354"/>
                <a:gd name="T3" fmla="*/ 55 h 2742"/>
                <a:gd name="T4" fmla="*/ 37 w 354"/>
                <a:gd name="T5" fmla="*/ 425 h 2742"/>
                <a:gd name="T6" fmla="*/ 0 w 354"/>
                <a:gd name="T7" fmla="*/ 445 h 2742"/>
                <a:gd name="T8" fmla="*/ 7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5" name="Rectangle 97">
              <a:extLst>
                <a:ext uri="{FF2B5EF4-FFF2-40B4-BE49-F238E27FC236}">
                  <a16:creationId xmlns:a16="http://schemas.microsoft.com/office/drawing/2014/main" id="{86B8B2EC-8A39-8744-AEE7-7DE596B8F46D}"/>
                </a:ext>
              </a:extLst>
            </p:cNvPr>
            <p:cNvSpPr>
              <a:spLocks noChangeArrowheads="1"/>
            </p:cNvSpPr>
            <p:nvPr/>
          </p:nvSpPr>
          <p:spPr bwMode="auto">
            <a:xfrm>
              <a:off x="4207" y="429"/>
              <a:ext cx="1049" cy="2285"/>
            </a:xfrm>
            <a:prstGeom prst="rect">
              <a:avLst/>
            </a:prstGeom>
            <a:gradFill rotWithShape="1">
              <a:gsLst>
                <a:gs pos="0">
                  <a:srgbClr val="292929"/>
                </a:gs>
                <a:gs pos="100000">
                  <a:srgbClr val="808080"/>
                </a:gs>
              </a:gsLst>
              <a:lin ang="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6" name="Freeform 98">
              <a:extLst>
                <a:ext uri="{FF2B5EF4-FFF2-40B4-BE49-F238E27FC236}">
                  <a16:creationId xmlns:a16="http://schemas.microsoft.com/office/drawing/2014/main" id="{B016FCC5-1355-7C46-BE07-AA386B36F857}"/>
                </a:ext>
              </a:extLst>
            </p:cNvPr>
            <p:cNvSpPr>
              <a:spLocks/>
            </p:cNvSpPr>
            <p:nvPr/>
          </p:nvSpPr>
          <p:spPr bwMode="auto">
            <a:xfrm>
              <a:off x="5321" y="570"/>
              <a:ext cx="169" cy="2115"/>
            </a:xfrm>
            <a:custGeom>
              <a:avLst/>
              <a:gdLst>
                <a:gd name="T0" fmla="*/ 2 w 211"/>
                <a:gd name="T1" fmla="*/ 0 h 2537"/>
                <a:gd name="T2" fmla="*/ 23 w 211"/>
                <a:gd name="T3" fmla="*/ 36 h 2537"/>
                <a:gd name="T4" fmla="*/ 2 w 211"/>
                <a:gd name="T5" fmla="*/ 405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7" name="Freeform 99">
              <a:extLst>
                <a:ext uri="{FF2B5EF4-FFF2-40B4-BE49-F238E27FC236}">
                  <a16:creationId xmlns:a16="http://schemas.microsoft.com/office/drawing/2014/main" id="{E10DD31D-2B99-5E4F-ACC6-3EE07F59D160}"/>
                </a:ext>
              </a:extLst>
            </p:cNvPr>
            <p:cNvSpPr>
              <a:spLocks/>
            </p:cNvSpPr>
            <p:nvPr/>
          </p:nvSpPr>
          <p:spPr bwMode="auto">
            <a:xfrm>
              <a:off x="5284" y="1640"/>
              <a:ext cx="263" cy="189"/>
            </a:xfrm>
            <a:custGeom>
              <a:avLst/>
              <a:gdLst>
                <a:gd name="T0" fmla="*/ 2 w 328"/>
                <a:gd name="T1" fmla="*/ 0 h 226"/>
                <a:gd name="T2" fmla="*/ 36 w 328"/>
                <a:gd name="T3" fmla="*/ 21 h 226"/>
                <a:gd name="T4" fmla="*/ 36 w 328"/>
                <a:gd name="T5" fmla="*/ 38 h 226"/>
                <a:gd name="T6" fmla="*/ 0 w 328"/>
                <a:gd name="T7" fmla="*/ 16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38" name="Rectangle 100">
              <a:extLst>
                <a:ext uri="{FF2B5EF4-FFF2-40B4-BE49-F238E27FC236}">
                  <a16:creationId xmlns:a16="http://schemas.microsoft.com/office/drawing/2014/main" id="{07D055DB-84BC-8141-BF69-FEB626941E92}"/>
                </a:ext>
              </a:extLst>
            </p:cNvPr>
            <p:cNvSpPr>
              <a:spLocks noChangeArrowheads="1"/>
            </p:cNvSpPr>
            <p:nvPr/>
          </p:nvSpPr>
          <p:spPr bwMode="auto">
            <a:xfrm>
              <a:off x="4214" y="696"/>
              <a:ext cx="592"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9" name="Group 101">
              <a:extLst>
                <a:ext uri="{FF2B5EF4-FFF2-40B4-BE49-F238E27FC236}">
                  <a16:creationId xmlns:a16="http://schemas.microsoft.com/office/drawing/2014/main" id="{7EBA2B7C-6079-8746-B162-23AD0AB2A8FF}"/>
                </a:ext>
              </a:extLst>
            </p:cNvPr>
            <p:cNvGrpSpPr>
              <a:grpSpLocks/>
            </p:cNvGrpSpPr>
            <p:nvPr/>
          </p:nvGrpSpPr>
          <p:grpSpPr bwMode="auto">
            <a:xfrm>
              <a:off x="4749" y="668"/>
              <a:ext cx="581" cy="145"/>
              <a:chOff x="614" y="2568"/>
              <a:chExt cx="725" cy="139"/>
            </a:xfrm>
          </p:grpSpPr>
          <p:sp>
            <p:nvSpPr>
              <p:cNvPr id="65" name="AutoShape 102">
                <a:extLst>
                  <a:ext uri="{FF2B5EF4-FFF2-40B4-BE49-F238E27FC236}">
                    <a16:creationId xmlns:a16="http://schemas.microsoft.com/office/drawing/2014/main" id="{0B5CF742-03A1-6840-937B-1734F87445A4}"/>
                  </a:ext>
                </a:extLst>
              </p:cNvPr>
              <p:cNvSpPr>
                <a:spLocks noChangeArrowheads="1"/>
              </p:cNvSpPr>
              <p:nvPr/>
            </p:nvSpPr>
            <p:spPr bwMode="auto">
              <a:xfrm>
                <a:off x="617" y="2566"/>
                <a:ext cx="721" cy="142"/>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6" name="AutoShape 103">
                <a:extLst>
                  <a:ext uri="{FF2B5EF4-FFF2-40B4-BE49-F238E27FC236}">
                    <a16:creationId xmlns:a16="http://schemas.microsoft.com/office/drawing/2014/main" id="{B8E8974D-EF0D-0B4E-B873-CD95E1DB3BE9}"/>
                  </a:ext>
                </a:extLst>
              </p:cNvPr>
              <p:cNvSpPr>
                <a:spLocks noChangeArrowheads="1"/>
              </p:cNvSpPr>
              <p:nvPr/>
            </p:nvSpPr>
            <p:spPr bwMode="auto">
              <a:xfrm>
                <a:off x="634" y="2581"/>
                <a:ext cx="688" cy="11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40" name="Rectangle 104">
              <a:extLst>
                <a:ext uri="{FF2B5EF4-FFF2-40B4-BE49-F238E27FC236}">
                  <a16:creationId xmlns:a16="http://schemas.microsoft.com/office/drawing/2014/main" id="{C1375B90-3426-4144-81E9-3AB17E3B599D}"/>
                </a:ext>
              </a:extLst>
            </p:cNvPr>
            <p:cNvSpPr>
              <a:spLocks noChangeArrowheads="1"/>
            </p:cNvSpPr>
            <p:nvPr/>
          </p:nvSpPr>
          <p:spPr bwMode="auto">
            <a:xfrm>
              <a:off x="4221" y="1022"/>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41" name="Group 105">
              <a:extLst>
                <a:ext uri="{FF2B5EF4-FFF2-40B4-BE49-F238E27FC236}">
                  <a16:creationId xmlns:a16="http://schemas.microsoft.com/office/drawing/2014/main" id="{F5B4E34A-A543-A54C-B5B9-24CF5E72BF5E}"/>
                </a:ext>
              </a:extLst>
            </p:cNvPr>
            <p:cNvGrpSpPr>
              <a:grpSpLocks/>
            </p:cNvGrpSpPr>
            <p:nvPr/>
          </p:nvGrpSpPr>
          <p:grpSpPr bwMode="auto">
            <a:xfrm>
              <a:off x="4747" y="994"/>
              <a:ext cx="581" cy="134"/>
              <a:chOff x="614" y="2568"/>
              <a:chExt cx="725" cy="139"/>
            </a:xfrm>
          </p:grpSpPr>
          <p:sp>
            <p:nvSpPr>
              <p:cNvPr id="63" name="AutoShape 106">
                <a:extLst>
                  <a:ext uri="{FF2B5EF4-FFF2-40B4-BE49-F238E27FC236}">
                    <a16:creationId xmlns:a16="http://schemas.microsoft.com/office/drawing/2014/main" id="{4460BD36-1985-6243-8FEF-6363BA07CC27}"/>
                  </a:ext>
                </a:extLst>
              </p:cNvPr>
              <p:cNvSpPr>
                <a:spLocks noChangeArrowheads="1"/>
              </p:cNvSpPr>
              <p:nvPr/>
            </p:nvSpPr>
            <p:spPr bwMode="auto">
              <a:xfrm>
                <a:off x="611" y="2567"/>
                <a:ext cx="730" cy="139"/>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4" name="AutoShape 107">
                <a:extLst>
                  <a:ext uri="{FF2B5EF4-FFF2-40B4-BE49-F238E27FC236}">
                    <a16:creationId xmlns:a16="http://schemas.microsoft.com/office/drawing/2014/main" id="{04A041AD-0228-384D-A83E-190B8418A6DD}"/>
                  </a:ext>
                </a:extLst>
              </p:cNvPr>
              <p:cNvSpPr>
                <a:spLocks noChangeArrowheads="1"/>
              </p:cNvSpPr>
              <p:nvPr/>
            </p:nvSpPr>
            <p:spPr bwMode="auto">
              <a:xfrm>
                <a:off x="628" y="2582"/>
                <a:ext cx="696" cy="108"/>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42" name="Rectangle 108">
              <a:extLst>
                <a:ext uri="{FF2B5EF4-FFF2-40B4-BE49-F238E27FC236}">
                  <a16:creationId xmlns:a16="http://schemas.microsoft.com/office/drawing/2014/main" id="{996612E0-5C46-C249-9643-F7B6C380E813}"/>
                </a:ext>
              </a:extLst>
            </p:cNvPr>
            <p:cNvSpPr>
              <a:spLocks noChangeArrowheads="1"/>
            </p:cNvSpPr>
            <p:nvPr/>
          </p:nvSpPr>
          <p:spPr bwMode="auto">
            <a:xfrm>
              <a:off x="4214" y="1356"/>
              <a:ext cx="598" cy="45"/>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3" name="Rectangle 109">
              <a:extLst>
                <a:ext uri="{FF2B5EF4-FFF2-40B4-BE49-F238E27FC236}">
                  <a16:creationId xmlns:a16="http://schemas.microsoft.com/office/drawing/2014/main" id="{DCF6931C-69E4-FE4E-B760-71FAC5A164A9}"/>
                </a:ext>
              </a:extLst>
            </p:cNvPr>
            <p:cNvSpPr>
              <a:spLocks noChangeArrowheads="1"/>
            </p:cNvSpPr>
            <p:nvPr/>
          </p:nvSpPr>
          <p:spPr bwMode="auto">
            <a:xfrm>
              <a:off x="4227" y="1653"/>
              <a:ext cx="598" cy="52"/>
            </a:xfrm>
            <a:prstGeom prst="rect">
              <a:avLst/>
            </a:prstGeom>
            <a:solidFill>
              <a:srgbClr val="000000"/>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44" name="Group 110">
              <a:extLst>
                <a:ext uri="{FF2B5EF4-FFF2-40B4-BE49-F238E27FC236}">
                  <a16:creationId xmlns:a16="http://schemas.microsoft.com/office/drawing/2014/main" id="{CAB625F0-0691-D04B-B240-3FB9F1166343}"/>
                </a:ext>
              </a:extLst>
            </p:cNvPr>
            <p:cNvGrpSpPr>
              <a:grpSpLocks/>
            </p:cNvGrpSpPr>
            <p:nvPr/>
          </p:nvGrpSpPr>
          <p:grpSpPr bwMode="auto">
            <a:xfrm>
              <a:off x="4735" y="1627"/>
              <a:ext cx="582" cy="151"/>
              <a:chOff x="614" y="2568"/>
              <a:chExt cx="725" cy="139"/>
            </a:xfrm>
          </p:grpSpPr>
          <p:sp>
            <p:nvSpPr>
              <p:cNvPr id="61" name="AutoShape 111">
                <a:extLst>
                  <a:ext uri="{FF2B5EF4-FFF2-40B4-BE49-F238E27FC236}">
                    <a16:creationId xmlns:a16="http://schemas.microsoft.com/office/drawing/2014/main" id="{1798E5BB-0EE4-B14D-A096-D6DF8E1A3F88}"/>
                  </a:ext>
                </a:extLst>
              </p:cNvPr>
              <p:cNvSpPr>
                <a:spLocks noChangeArrowheads="1"/>
              </p:cNvSpPr>
              <p:nvPr/>
            </p:nvSpPr>
            <p:spPr bwMode="auto">
              <a:xfrm>
                <a:off x="618" y="2571"/>
                <a:ext cx="720" cy="137"/>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2" name="AutoShape 112">
                <a:extLst>
                  <a:ext uri="{FF2B5EF4-FFF2-40B4-BE49-F238E27FC236}">
                    <a16:creationId xmlns:a16="http://schemas.microsoft.com/office/drawing/2014/main" id="{37D6D764-BBE7-2C4C-B814-C8433A2520D4}"/>
                  </a:ext>
                </a:extLst>
              </p:cNvPr>
              <p:cNvSpPr>
                <a:spLocks noChangeArrowheads="1"/>
              </p:cNvSpPr>
              <p:nvPr/>
            </p:nvSpPr>
            <p:spPr bwMode="auto">
              <a:xfrm>
                <a:off x="635" y="2585"/>
                <a:ext cx="687"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45" name="Freeform 113">
              <a:extLst>
                <a:ext uri="{FF2B5EF4-FFF2-40B4-BE49-F238E27FC236}">
                  <a16:creationId xmlns:a16="http://schemas.microsoft.com/office/drawing/2014/main" id="{2735D8B7-00A2-114C-8592-1506F5632F16}"/>
                </a:ext>
              </a:extLst>
            </p:cNvPr>
            <p:cNvSpPr>
              <a:spLocks/>
            </p:cNvSpPr>
            <p:nvPr/>
          </p:nvSpPr>
          <p:spPr bwMode="auto">
            <a:xfrm>
              <a:off x="5288" y="1354"/>
              <a:ext cx="263" cy="188"/>
            </a:xfrm>
            <a:custGeom>
              <a:avLst/>
              <a:gdLst>
                <a:gd name="T0" fmla="*/ 2 w 328"/>
                <a:gd name="T1" fmla="*/ 0 h 226"/>
                <a:gd name="T2" fmla="*/ 36 w 328"/>
                <a:gd name="T3" fmla="*/ 20 h 226"/>
                <a:gd name="T4" fmla="*/ 36 w 328"/>
                <a:gd name="T5" fmla="*/ 36 h 226"/>
                <a:gd name="T6" fmla="*/ 0 w 328"/>
                <a:gd name="T7" fmla="*/ 15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grpSp>
          <p:nvGrpSpPr>
            <p:cNvPr id="46" name="Group 114">
              <a:extLst>
                <a:ext uri="{FF2B5EF4-FFF2-40B4-BE49-F238E27FC236}">
                  <a16:creationId xmlns:a16="http://schemas.microsoft.com/office/drawing/2014/main" id="{D2FEF0BF-A9A6-B94E-AEC6-B75180F9C2AB}"/>
                </a:ext>
              </a:extLst>
            </p:cNvPr>
            <p:cNvGrpSpPr>
              <a:grpSpLocks/>
            </p:cNvGrpSpPr>
            <p:nvPr/>
          </p:nvGrpSpPr>
          <p:grpSpPr bwMode="auto">
            <a:xfrm>
              <a:off x="4739" y="1327"/>
              <a:ext cx="582" cy="139"/>
              <a:chOff x="614" y="2568"/>
              <a:chExt cx="725" cy="139"/>
            </a:xfrm>
          </p:grpSpPr>
          <p:sp>
            <p:nvSpPr>
              <p:cNvPr id="59" name="AutoShape 115">
                <a:extLst>
                  <a:ext uri="{FF2B5EF4-FFF2-40B4-BE49-F238E27FC236}">
                    <a16:creationId xmlns:a16="http://schemas.microsoft.com/office/drawing/2014/main" id="{8ED374E1-9B28-E146-BDED-A72B05703C74}"/>
                  </a:ext>
                </a:extLst>
              </p:cNvPr>
              <p:cNvSpPr>
                <a:spLocks noChangeArrowheads="1"/>
              </p:cNvSpPr>
              <p:nvPr/>
            </p:nvSpPr>
            <p:spPr bwMode="auto">
              <a:xfrm>
                <a:off x="613" y="2568"/>
                <a:ext cx="728" cy="141"/>
              </a:xfrm>
              <a:prstGeom prst="roundRect">
                <a:avLst>
                  <a:gd name="adj" fmla="val 50000"/>
                </a:avLst>
              </a:prstGeom>
              <a:solidFill>
                <a:srgbClr val="00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0" name="AutoShape 116">
                <a:extLst>
                  <a:ext uri="{FF2B5EF4-FFF2-40B4-BE49-F238E27FC236}">
                    <a16:creationId xmlns:a16="http://schemas.microsoft.com/office/drawing/2014/main" id="{D587FE6E-D81D-534E-8051-418AD812D90A}"/>
                  </a:ext>
                </a:extLst>
              </p:cNvPr>
              <p:cNvSpPr>
                <a:spLocks noChangeArrowheads="1"/>
              </p:cNvSpPr>
              <p:nvPr/>
            </p:nvSpPr>
            <p:spPr bwMode="auto">
              <a:xfrm>
                <a:off x="630" y="2582"/>
                <a:ext cx="695" cy="11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47" name="Rectangle 117">
              <a:extLst>
                <a:ext uri="{FF2B5EF4-FFF2-40B4-BE49-F238E27FC236}">
                  <a16:creationId xmlns:a16="http://schemas.microsoft.com/office/drawing/2014/main" id="{B1AB82F8-F3C2-2C41-87BC-893365048E72}"/>
                </a:ext>
              </a:extLst>
            </p:cNvPr>
            <p:cNvSpPr>
              <a:spLocks noChangeArrowheads="1"/>
            </p:cNvSpPr>
            <p:nvPr/>
          </p:nvSpPr>
          <p:spPr bwMode="auto">
            <a:xfrm>
              <a:off x="5249" y="429"/>
              <a:ext cx="67" cy="2292"/>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8" name="Freeform 118">
              <a:extLst>
                <a:ext uri="{FF2B5EF4-FFF2-40B4-BE49-F238E27FC236}">
                  <a16:creationId xmlns:a16="http://schemas.microsoft.com/office/drawing/2014/main" id="{FFFBD39F-75BA-A04D-A04B-8A96E36414EC}"/>
                </a:ext>
              </a:extLst>
            </p:cNvPr>
            <p:cNvSpPr>
              <a:spLocks/>
            </p:cNvSpPr>
            <p:nvPr/>
          </p:nvSpPr>
          <p:spPr bwMode="auto">
            <a:xfrm>
              <a:off x="5312" y="1007"/>
              <a:ext cx="237" cy="213"/>
            </a:xfrm>
            <a:custGeom>
              <a:avLst/>
              <a:gdLst>
                <a:gd name="T0" fmla="*/ 2 w 296"/>
                <a:gd name="T1" fmla="*/ 0 h 256"/>
                <a:gd name="T2" fmla="*/ 32 w 296"/>
                <a:gd name="T3" fmla="*/ 22 h 256"/>
                <a:gd name="T4" fmla="*/ 32 w 296"/>
                <a:gd name="T5" fmla="*/ 41 h 256"/>
                <a:gd name="T6" fmla="*/ 0 w 296"/>
                <a:gd name="T7" fmla="*/ 15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49" name="Freeform 119">
              <a:extLst>
                <a:ext uri="{FF2B5EF4-FFF2-40B4-BE49-F238E27FC236}">
                  <a16:creationId xmlns:a16="http://schemas.microsoft.com/office/drawing/2014/main" id="{423E4EEF-52F1-274F-8150-7B8FE36B1DF4}"/>
                </a:ext>
              </a:extLst>
            </p:cNvPr>
            <p:cNvSpPr>
              <a:spLocks/>
            </p:cNvSpPr>
            <p:nvPr/>
          </p:nvSpPr>
          <p:spPr bwMode="auto">
            <a:xfrm>
              <a:off x="5315" y="680"/>
              <a:ext cx="244" cy="240"/>
            </a:xfrm>
            <a:custGeom>
              <a:avLst/>
              <a:gdLst>
                <a:gd name="T0" fmla="*/ 0 w 304"/>
                <a:gd name="T1" fmla="*/ 0 h 288"/>
                <a:gd name="T2" fmla="*/ 34 w 304"/>
                <a:gd name="T3" fmla="*/ 27 h 288"/>
                <a:gd name="T4" fmla="*/ 31 w 304"/>
                <a:gd name="T5" fmla="*/ 48 h 288"/>
                <a:gd name="T6" fmla="*/ 2 w 304"/>
                <a:gd name="T7" fmla="*/ 2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0" name="Oval 120">
              <a:extLst>
                <a:ext uri="{FF2B5EF4-FFF2-40B4-BE49-F238E27FC236}">
                  <a16:creationId xmlns:a16="http://schemas.microsoft.com/office/drawing/2014/main" id="{8E622F2C-9916-E44C-8D15-A3EB50990693}"/>
                </a:ext>
              </a:extLst>
            </p:cNvPr>
            <p:cNvSpPr>
              <a:spLocks noChangeArrowheads="1"/>
            </p:cNvSpPr>
            <p:nvPr/>
          </p:nvSpPr>
          <p:spPr bwMode="auto">
            <a:xfrm>
              <a:off x="5518" y="2610"/>
              <a:ext cx="47" cy="96"/>
            </a:xfrm>
            <a:prstGeom prst="ellipse">
              <a:avLst/>
            </a:prstGeom>
            <a:solidFill>
              <a:srgbClr val="3333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1" name="Freeform 121">
              <a:extLst>
                <a:ext uri="{FF2B5EF4-FFF2-40B4-BE49-F238E27FC236}">
                  <a16:creationId xmlns:a16="http://schemas.microsoft.com/office/drawing/2014/main" id="{2B2C122C-9558-C74A-B292-6745935E5DAC}"/>
                </a:ext>
              </a:extLst>
            </p:cNvPr>
            <p:cNvSpPr>
              <a:spLocks/>
            </p:cNvSpPr>
            <p:nvPr/>
          </p:nvSpPr>
          <p:spPr bwMode="auto">
            <a:xfrm>
              <a:off x="5302" y="2614"/>
              <a:ext cx="245" cy="200"/>
            </a:xfrm>
            <a:custGeom>
              <a:avLst/>
              <a:gdLst>
                <a:gd name="T0" fmla="*/ 0 w 306"/>
                <a:gd name="T1" fmla="*/ 18 h 240"/>
                <a:gd name="T2" fmla="*/ 2 w 306"/>
                <a:gd name="T3" fmla="*/ 40 h 240"/>
                <a:gd name="T4" fmla="*/ 34 w 306"/>
                <a:gd name="T5" fmla="*/ 18 h 240"/>
                <a:gd name="T6" fmla="*/ 32 w 306"/>
                <a:gd name="T7" fmla="*/ 0 h 240"/>
                <a:gd name="T8" fmla="*/ 0 w 306"/>
                <a:gd name="T9" fmla="*/ 18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panose="020B0600070205080204" pitchFamily="34" charset="-128"/>
                <a:cs typeface="+mn-cs"/>
              </a:endParaRPr>
            </a:p>
          </p:txBody>
        </p:sp>
        <p:sp>
          <p:nvSpPr>
            <p:cNvPr id="53" name="AutoShape 122">
              <a:extLst>
                <a:ext uri="{FF2B5EF4-FFF2-40B4-BE49-F238E27FC236}">
                  <a16:creationId xmlns:a16="http://schemas.microsoft.com/office/drawing/2014/main" id="{9EB66954-1692-804C-9BE3-43BB692EDE41}"/>
                </a:ext>
              </a:extLst>
            </p:cNvPr>
            <p:cNvSpPr>
              <a:spLocks noChangeArrowheads="1"/>
            </p:cNvSpPr>
            <p:nvPr/>
          </p:nvSpPr>
          <p:spPr bwMode="auto">
            <a:xfrm>
              <a:off x="4140" y="2677"/>
              <a:ext cx="1196" cy="148"/>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4" name="AutoShape 123">
              <a:extLst>
                <a:ext uri="{FF2B5EF4-FFF2-40B4-BE49-F238E27FC236}">
                  <a16:creationId xmlns:a16="http://schemas.microsoft.com/office/drawing/2014/main" id="{2BACD6F5-3BD3-8443-98EE-6D7911FBA4EF}"/>
                </a:ext>
              </a:extLst>
            </p:cNvPr>
            <p:cNvSpPr>
              <a:spLocks noChangeArrowheads="1"/>
            </p:cNvSpPr>
            <p:nvPr/>
          </p:nvSpPr>
          <p:spPr bwMode="auto">
            <a:xfrm>
              <a:off x="4207" y="2714"/>
              <a:ext cx="1069" cy="82"/>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5" name="Oval 124">
              <a:extLst>
                <a:ext uri="{FF2B5EF4-FFF2-40B4-BE49-F238E27FC236}">
                  <a16:creationId xmlns:a16="http://schemas.microsoft.com/office/drawing/2014/main" id="{2287EC08-ED14-2548-BC2D-0D0B10C39EE8}"/>
                </a:ext>
              </a:extLst>
            </p:cNvPr>
            <p:cNvSpPr>
              <a:spLocks noChangeArrowheads="1"/>
            </p:cNvSpPr>
            <p:nvPr/>
          </p:nvSpPr>
          <p:spPr bwMode="auto">
            <a:xfrm>
              <a:off x="4308" y="2380"/>
              <a:ext cx="155" cy="148"/>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6" name="Oval 125">
              <a:extLst>
                <a:ext uri="{FF2B5EF4-FFF2-40B4-BE49-F238E27FC236}">
                  <a16:creationId xmlns:a16="http://schemas.microsoft.com/office/drawing/2014/main" id="{31709B70-F20F-5045-B062-881A30E1B4BB}"/>
                </a:ext>
              </a:extLst>
            </p:cNvPr>
            <p:cNvSpPr>
              <a:spLocks noChangeArrowheads="1"/>
            </p:cNvSpPr>
            <p:nvPr/>
          </p:nvSpPr>
          <p:spPr bwMode="auto">
            <a:xfrm>
              <a:off x="4483" y="2387"/>
              <a:ext cx="161" cy="141"/>
            </a:xfrm>
            <a:prstGeom prst="ellipse">
              <a:avLst/>
            </a:prstGeom>
            <a:solidFill>
              <a:srgbClr val="FF0000"/>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endParaRPr>
            </a:p>
          </p:txBody>
        </p:sp>
        <p:sp>
          <p:nvSpPr>
            <p:cNvPr id="57" name="Oval 126">
              <a:extLst>
                <a:ext uri="{FF2B5EF4-FFF2-40B4-BE49-F238E27FC236}">
                  <a16:creationId xmlns:a16="http://schemas.microsoft.com/office/drawing/2014/main" id="{2AB72B66-2D1D-5D48-9738-F7A60A6DE44E}"/>
                </a:ext>
              </a:extLst>
            </p:cNvPr>
            <p:cNvSpPr>
              <a:spLocks noChangeArrowheads="1"/>
            </p:cNvSpPr>
            <p:nvPr/>
          </p:nvSpPr>
          <p:spPr bwMode="auto">
            <a:xfrm>
              <a:off x="4664" y="2380"/>
              <a:ext cx="155" cy="141"/>
            </a:xfrm>
            <a:prstGeom prst="ellipse">
              <a:avLst/>
            </a:prstGeom>
            <a:solidFill>
              <a:srgbClr val="33CC33"/>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8" name="Rectangle 127">
              <a:extLst>
                <a:ext uri="{FF2B5EF4-FFF2-40B4-BE49-F238E27FC236}">
                  <a16:creationId xmlns:a16="http://schemas.microsoft.com/office/drawing/2014/main" id="{5182F070-FBAE-C742-8223-21FCE45B2518}"/>
                </a:ext>
              </a:extLst>
            </p:cNvPr>
            <p:cNvSpPr>
              <a:spLocks noChangeArrowheads="1"/>
            </p:cNvSpPr>
            <p:nvPr/>
          </p:nvSpPr>
          <p:spPr bwMode="auto">
            <a:xfrm>
              <a:off x="5061" y="1838"/>
              <a:ext cx="87" cy="757"/>
            </a:xfrm>
            <a:prstGeom prst="rect">
              <a:avLst/>
            </a:prstGeom>
            <a:solidFill>
              <a:srgbClr val="29292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67" name="Line 74">
            <a:extLst>
              <a:ext uri="{FF2B5EF4-FFF2-40B4-BE49-F238E27FC236}">
                <a16:creationId xmlns:a16="http://schemas.microsoft.com/office/drawing/2014/main" id="{B6EBBF64-96C1-1946-824F-FA9C089FD996}"/>
              </a:ext>
            </a:extLst>
          </p:cNvPr>
          <p:cNvSpPr>
            <a:spLocks noChangeShapeType="1"/>
          </p:cNvSpPr>
          <p:nvPr/>
        </p:nvSpPr>
        <p:spPr bwMode="auto">
          <a:xfrm flipH="1">
            <a:off x="5970104" y="2037159"/>
            <a:ext cx="52309" cy="3747414"/>
          </a:xfrm>
          <a:prstGeom prst="line">
            <a:avLst/>
          </a:prstGeom>
          <a:noFill/>
          <a:ln w="9525">
            <a:solidFill>
              <a:srgbClr val="777777"/>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8" name="Line 73">
            <a:extLst>
              <a:ext uri="{FF2B5EF4-FFF2-40B4-BE49-F238E27FC236}">
                <a16:creationId xmlns:a16="http://schemas.microsoft.com/office/drawing/2014/main" id="{73AB1539-E1D3-A74D-B91D-21C37901A473}"/>
              </a:ext>
            </a:extLst>
          </p:cNvPr>
          <p:cNvSpPr>
            <a:spLocks noChangeShapeType="1"/>
          </p:cNvSpPr>
          <p:nvPr/>
        </p:nvSpPr>
        <p:spPr bwMode="auto">
          <a:xfrm flipH="1">
            <a:off x="1510389" y="3419059"/>
            <a:ext cx="4453089" cy="748747"/>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70" name="Line 73">
            <a:extLst>
              <a:ext uri="{FF2B5EF4-FFF2-40B4-BE49-F238E27FC236}">
                <a16:creationId xmlns:a16="http://schemas.microsoft.com/office/drawing/2014/main" id="{B119B6F9-3051-4845-8DC3-AC7CA82816DE}"/>
              </a:ext>
            </a:extLst>
          </p:cNvPr>
          <p:cNvSpPr>
            <a:spLocks noChangeShapeType="1"/>
          </p:cNvSpPr>
          <p:nvPr/>
        </p:nvSpPr>
        <p:spPr bwMode="auto">
          <a:xfrm>
            <a:off x="1510390" y="4446052"/>
            <a:ext cx="4466341" cy="762054"/>
          </a:xfrm>
          <a:prstGeom prst="line">
            <a:avLst/>
          </a:prstGeom>
          <a:noFill/>
          <a:ln w="28575">
            <a:solidFill>
              <a:srgbClr val="000099"/>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110" name="Group 109">
            <a:extLst>
              <a:ext uri="{FF2B5EF4-FFF2-40B4-BE49-F238E27FC236}">
                <a16:creationId xmlns:a16="http://schemas.microsoft.com/office/drawing/2014/main" id="{66FD78D8-A011-BF41-BF8B-F55B6EBED7DB}"/>
              </a:ext>
            </a:extLst>
          </p:cNvPr>
          <p:cNvGrpSpPr/>
          <p:nvPr/>
        </p:nvGrpSpPr>
        <p:grpSpPr>
          <a:xfrm>
            <a:off x="1706701" y="1921563"/>
            <a:ext cx="3024326" cy="1148008"/>
            <a:chOff x="1706701" y="1921563"/>
            <a:chExt cx="3024326" cy="1148008"/>
          </a:xfrm>
        </p:grpSpPr>
        <p:sp>
          <p:nvSpPr>
            <p:cNvPr id="21" name="Rectangle 77">
              <a:extLst>
                <a:ext uri="{FF2B5EF4-FFF2-40B4-BE49-F238E27FC236}">
                  <a16:creationId xmlns:a16="http://schemas.microsoft.com/office/drawing/2014/main" id="{F8CA38D6-DA75-DA48-A714-1C05DAF7BDE9}"/>
                </a:ext>
              </a:extLst>
            </p:cNvPr>
            <p:cNvSpPr>
              <a:spLocks noChangeArrowheads="1"/>
            </p:cNvSpPr>
            <p:nvPr/>
          </p:nvSpPr>
          <p:spPr bwMode="auto">
            <a:xfrm>
              <a:off x="3442912" y="2409556"/>
              <a:ext cx="1049579"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 name="Rectangle 79">
              <a:extLst>
                <a:ext uri="{FF2B5EF4-FFF2-40B4-BE49-F238E27FC236}">
                  <a16:creationId xmlns:a16="http://schemas.microsoft.com/office/drawing/2014/main" id="{27341C0E-38B0-8E4B-B70A-41ED33D9D64C}"/>
                </a:ext>
              </a:extLst>
            </p:cNvPr>
            <p:cNvSpPr>
              <a:spLocks noChangeArrowheads="1"/>
            </p:cNvSpPr>
            <p:nvPr/>
          </p:nvSpPr>
          <p:spPr bwMode="auto">
            <a:xfrm>
              <a:off x="2198572" y="2658404"/>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73" name="Rectangle 72">
              <a:extLst>
                <a:ext uri="{FF2B5EF4-FFF2-40B4-BE49-F238E27FC236}">
                  <a16:creationId xmlns:a16="http://schemas.microsoft.com/office/drawing/2014/main" id="{D3C8411C-D034-C847-A430-7115B6AF6DC3}"/>
                </a:ext>
              </a:extLst>
            </p:cNvPr>
            <p:cNvSpPr/>
            <p:nvPr/>
          </p:nvSpPr>
          <p:spPr>
            <a:xfrm>
              <a:off x="2067341" y="1921563"/>
              <a:ext cx="2637181" cy="1126435"/>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80B4A451-6D15-754A-81D3-3A6437D01540}"/>
                </a:ext>
              </a:extLst>
            </p:cNvPr>
            <p:cNvSpPr txBox="1"/>
            <p:nvPr/>
          </p:nvSpPr>
          <p:spPr>
            <a:xfrm>
              <a:off x="2054088" y="1921564"/>
              <a:ext cx="2676939" cy="1148007"/>
            </a:xfrm>
            <a:prstGeom prst="rect">
              <a:avLst/>
            </a:prstGeom>
            <a:noFill/>
          </p:spPr>
          <p:txBody>
            <a:bodyPr wrap="square" rtlCol="0">
              <a:spAutoFit/>
            </a:bodyPr>
            <a:lstStyle/>
            <a:p>
              <a:r>
                <a:rPr lang="en-US" sz="2000" dirty="0"/>
                <a:t>client hello:</a:t>
              </a:r>
            </a:p>
            <a:p>
              <a:pPr marL="285750" indent="-220663">
                <a:lnSpc>
                  <a:spcPct val="90000"/>
                </a:lnSpc>
                <a:buClr>
                  <a:srgbClr val="0012A0"/>
                </a:buClr>
                <a:buFont typeface="Wingdings" pitchFamily="2" charset="2"/>
                <a:buChar char="§"/>
              </a:pPr>
              <a:r>
                <a:rPr lang="en-US" dirty="0"/>
                <a:t>supported cipher suites</a:t>
              </a:r>
            </a:p>
            <a:p>
              <a:pPr marL="285750" indent="-220663">
                <a:lnSpc>
                  <a:spcPct val="90000"/>
                </a:lnSpc>
                <a:buClr>
                  <a:srgbClr val="0012A0"/>
                </a:buClr>
                <a:buFont typeface="Wingdings" pitchFamily="2" charset="2"/>
                <a:buChar char="§"/>
              </a:pPr>
              <a:r>
                <a:rPr lang="en-US" dirty="0"/>
                <a:t>DH key agreement protocol, parameters</a:t>
              </a:r>
            </a:p>
          </p:txBody>
        </p:sp>
        <p:grpSp>
          <p:nvGrpSpPr>
            <p:cNvPr id="85" name="Group 84">
              <a:extLst>
                <a:ext uri="{FF2B5EF4-FFF2-40B4-BE49-F238E27FC236}">
                  <a16:creationId xmlns:a16="http://schemas.microsoft.com/office/drawing/2014/main" id="{879AF327-7180-2D4F-B786-6C4D99E8780B}"/>
                </a:ext>
              </a:extLst>
            </p:cNvPr>
            <p:cNvGrpSpPr/>
            <p:nvPr/>
          </p:nvGrpSpPr>
          <p:grpSpPr>
            <a:xfrm>
              <a:off x="1706701" y="2080591"/>
              <a:ext cx="318052" cy="369332"/>
              <a:chOff x="10015814" y="1484244"/>
              <a:chExt cx="318052" cy="369332"/>
            </a:xfrm>
          </p:grpSpPr>
          <p:sp>
            <p:nvSpPr>
              <p:cNvPr id="84" name="Oval 83">
                <a:extLst>
                  <a:ext uri="{FF2B5EF4-FFF2-40B4-BE49-F238E27FC236}">
                    <a16:creationId xmlns:a16="http://schemas.microsoft.com/office/drawing/2014/main" id="{C56D9E5A-5ED3-374B-9790-3B78253C2B98}"/>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A0280EBC-BB7A-564A-963E-3E72488991D3}"/>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1</a:t>
                </a:r>
              </a:p>
            </p:txBody>
          </p:sp>
        </p:grpSp>
      </p:grpSp>
      <p:grpSp>
        <p:nvGrpSpPr>
          <p:cNvPr id="111" name="Group 110">
            <a:extLst>
              <a:ext uri="{FF2B5EF4-FFF2-40B4-BE49-F238E27FC236}">
                <a16:creationId xmlns:a16="http://schemas.microsoft.com/office/drawing/2014/main" id="{AAE94685-FD97-0B41-8CD2-EFB1AACB74B8}"/>
              </a:ext>
            </a:extLst>
          </p:cNvPr>
          <p:cNvGrpSpPr/>
          <p:nvPr/>
        </p:nvGrpSpPr>
        <p:grpSpPr>
          <a:xfrm>
            <a:off x="2020957" y="3160644"/>
            <a:ext cx="3442735" cy="1148007"/>
            <a:chOff x="2020957" y="3160644"/>
            <a:chExt cx="3442735" cy="1148007"/>
          </a:xfrm>
        </p:grpSpPr>
        <p:grpSp>
          <p:nvGrpSpPr>
            <p:cNvPr id="82" name="Group 81">
              <a:extLst>
                <a:ext uri="{FF2B5EF4-FFF2-40B4-BE49-F238E27FC236}">
                  <a16:creationId xmlns:a16="http://schemas.microsoft.com/office/drawing/2014/main" id="{33401A1E-798A-B043-A313-16D3E1D0D4E3}"/>
                </a:ext>
              </a:extLst>
            </p:cNvPr>
            <p:cNvGrpSpPr/>
            <p:nvPr/>
          </p:nvGrpSpPr>
          <p:grpSpPr>
            <a:xfrm>
              <a:off x="2020957" y="3160644"/>
              <a:ext cx="2696817" cy="1148007"/>
              <a:chOff x="8382000" y="2670313"/>
              <a:chExt cx="2696817" cy="1148007"/>
            </a:xfrm>
          </p:grpSpPr>
          <p:sp>
            <p:nvSpPr>
              <p:cNvPr id="79" name="Rectangle 79">
                <a:extLst>
                  <a:ext uri="{FF2B5EF4-FFF2-40B4-BE49-F238E27FC236}">
                    <a16:creationId xmlns:a16="http://schemas.microsoft.com/office/drawing/2014/main" id="{929B3F4D-DC3B-524F-832B-72A27F4E7222}"/>
                  </a:ext>
                </a:extLst>
              </p:cNvPr>
              <p:cNvSpPr>
                <a:spLocks noChangeArrowheads="1"/>
              </p:cNvSpPr>
              <p:nvPr/>
            </p:nvSpPr>
            <p:spPr bwMode="auto">
              <a:xfrm>
                <a:off x="8526484" y="3407153"/>
                <a:ext cx="593334" cy="355586"/>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80" name="Rectangle 79">
                <a:extLst>
                  <a:ext uri="{FF2B5EF4-FFF2-40B4-BE49-F238E27FC236}">
                    <a16:creationId xmlns:a16="http://schemas.microsoft.com/office/drawing/2014/main" id="{5AE9F0B4-D415-2D4C-8FE9-1E41596DEA9F}"/>
                  </a:ext>
                </a:extLst>
              </p:cNvPr>
              <p:cNvSpPr/>
              <p:nvPr/>
            </p:nvSpPr>
            <p:spPr>
              <a:xfrm>
                <a:off x="8382000" y="2683565"/>
                <a:ext cx="2696817" cy="1126435"/>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TextBox 80">
                <a:extLst>
                  <a:ext uri="{FF2B5EF4-FFF2-40B4-BE49-F238E27FC236}">
                    <a16:creationId xmlns:a16="http://schemas.microsoft.com/office/drawing/2014/main" id="{11876DC1-8D84-6748-BD43-CDCAB74776FE}"/>
                  </a:ext>
                </a:extLst>
              </p:cNvPr>
              <p:cNvSpPr txBox="1"/>
              <p:nvPr/>
            </p:nvSpPr>
            <p:spPr>
              <a:xfrm>
                <a:off x="8382000" y="2670313"/>
                <a:ext cx="2670313" cy="1148007"/>
              </a:xfrm>
              <a:prstGeom prst="rect">
                <a:avLst/>
              </a:prstGeom>
              <a:noFill/>
            </p:spPr>
            <p:txBody>
              <a:bodyPr wrap="square" rtlCol="0">
                <a:spAutoFit/>
              </a:bodyPr>
              <a:lstStyle/>
              <a:p>
                <a:r>
                  <a:rPr lang="en-US" sz="2000" dirty="0"/>
                  <a:t>server hello:</a:t>
                </a:r>
              </a:p>
              <a:p>
                <a:pPr marL="285750" indent="-220663">
                  <a:lnSpc>
                    <a:spcPct val="90000"/>
                  </a:lnSpc>
                  <a:buClr>
                    <a:srgbClr val="0012A0"/>
                  </a:buClr>
                  <a:buFont typeface="Wingdings" pitchFamily="2" charset="2"/>
                  <a:buChar char="§"/>
                </a:pPr>
                <a:r>
                  <a:rPr lang="en-US" dirty="0"/>
                  <a:t>selected cipher suite</a:t>
                </a:r>
              </a:p>
              <a:p>
                <a:pPr marL="285750" indent="-220663">
                  <a:lnSpc>
                    <a:spcPct val="90000"/>
                  </a:lnSpc>
                  <a:buClr>
                    <a:srgbClr val="0012A0"/>
                  </a:buClr>
                  <a:buFont typeface="Wingdings" pitchFamily="2" charset="2"/>
                  <a:buChar char="§"/>
                </a:pPr>
                <a:r>
                  <a:rPr lang="en-US" dirty="0"/>
                  <a:t>DH key agreement protocol, parameters</a:t>
                </a:r>
              </a:p>
            </p:txBody>
          </p:sp>
        </p:grpSp>
        <p:grpSp>
          <p:nvGrpSpPr>
            <p:cNvPr id="86" name="Group 85">
              <a:extLst>
                <a:ext uri="{FF2B5EF4-FFF2-40B4-BE49-F238E27FC236}">
                  <a16:creationId xmlns:a16="http://schemas.microsoft.com/office/drawing/2014/main" id="{84B20F14-67AA-4449-8216-AA9235811F84}"/>
                </a:ext>
              </a:extLst>
            </p:cNvPr>
            <p:cNvGrpSpPr/>
            <p:nvPr/>
          </p:nvGrpSpPr>
          <p:grpSpPr>
            <a:xfrm>
              <a:off x="5145640" y="3332921"/>
              <a:ext cx="318052" cy="369332"/>
              <a:chOff x="10015814" y="1484244"/>
              <a:chExt cx="318052" cy="369332"/>
            </a:xfrm>
          </p:grpSpPr>
          <p:sp>
            <p:nvSpPr>
              <p:cNvPr id="87" name="Oval 86">
                <a:extLst>
                  <a:ext uri="{FF2B5EF4-FFF2-40B4-BE49-F238E27FC236}">
                    <a16:creationId xmlns:a16="http://schemas.microsoft.com/office/drawing/2014/main" id="{8FEE8FED-9849-0640-ADC2-A51F04F1D092}"/>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BA7D11A2-826D-6F4D-8085-88C8D0B18D5C}"/>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2</a:t>
                </a:r>
              </a:p>
            </p:txBody>
          </p:sp>
        </p:grpSp>
      </p:grpSp>
      <p:grpSp>
        <p:nvGrpSpPr>
          <p:cNvPr id="89" name="Group 88">
            <a:extLst>
              <a:ext uri="{FF2B5EF4-FFF2-40B4-BE49-F238E27FC236}">
                <a16:creationId xmlns:a16="http://schemas.microsoft.com/office/drawing/2014/main" id="{46A04956-A9EC-9F4E-B0FD-8BDF21A502C5}"/>
              </a:ext>
            </a:extLst>
          </p:cNvPr>
          <p:cNvGrpSpPr/>
          <p:nvPr/>
        </p:nvGrpSpPr>
        <p:grpSpPr>
          <a:xfrm>
            <a:off x="1030840" y="4094921"/>
            <a:ext cx="318052" cy="369332"/>
            <a:chOff x="10015814" y="1484244"/>
            <a:chExt cx="318052" cy="369332"/>
          </a:xfrm>
        </p:grpSpPr>
        <p:sp>
          <p:nvSpPr>
            <p:cNvPr id="90" name="Oval 89">
              <a:extLst>
                <a:ext uri="{FF2B5EF4-FFF2-40B4-BE49-F238E27FC236}">
                  <a16:creationId xmlns:a16="http://schemas.microsoft.com/office/drawing/2014/main" id="{DA21D853-0AA1-3E42-8F47-15ECB71F1459}"/>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a:extLst>
                <a:ext uri="{FF2B5EF4-FFF2-40B4-BE49-F238E27FC236}">
                  <a16:creationId xmlns:a16="http://schemas.microsoft.com/office/drawing/2014/main" id="{06F4317B-0829-2745-8E4A-0EBC142CF32B}"/>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3</a:t>
              </a:r>
            </a:p>
          </p:txBody>
        </p:sp>
      </p:grpSp>
      <p:sp>
        <p:nvSpPr>
          <p:cNvPr id="92" name="TextBox 91">
            <a:extLst>
              <a:ext uri="{FF2B5EF4-FFF2-40B4-BE49-F238E27FC236}">
                <a16:creationId xmlns:a16="http://schemas.microsoft.com/office/drawing/2014/main" id="{3C5895EB-3741-A047-8065-8814A15AE75E}"/>
              </a:ext>
            </a:extLst>
          </p:cNvPr>
          <p:cNvSpPr txBox="1"/>
          <p:nvPr/>
        </p:nvSpPr>
        <p:spPr>
          <a:xfrm>
            <a:off x="980662" y="5346318"/>
            <a:ext cx="940904" cy="409023"/>
          </a:xfrm>
          <a:prstGeom prst="rect">
            <a:avLst/>
          </a:prstGeom>
          <a:noFill/>
        </p:spPr>
        <p:txBody>
          <a:bodyPr wrap="square" rtlCol="0">
            <a:spAutoFit/>
          </a:bodyPr>
          <a:lstStyle/>
          <a:p>
            <a:pPr>
              <a:lnSpc>
                <a:spcPct val="85000"/>
              </a:lnSpc>
            </a:pPr>
            <a:r>
              <a:rPr lang="en-US" sz="2400" dirty="0"/>
              <a:t>client </a:t>
            </a:r>
          </a:p>
        </p:txBody>
      </p:sp>
      <p:sp>
        <p:nvSpPr>
          <p:cNvPr id="97" name="TextBox 96">
            <a:extLst>
              <a:ext uri="{FF2B5EF4-FFF2-40B4-BE49-F238E27FC236}">
                <a16:creationId xmlns:a16="http://schemas.microsoft.com/office/drawing/2014/main" id="{45AAEDA9-73ED-5A45-B4A9-823B5C3F169C}"/>
              </a:ext>
            </a:extLst>
          </p:cNvPr>
          <p:cNvSpPr txBox="1"/>
          <p:nvPr/>
        </p:nvSpPr>
        <p:spPr>
          <a:xfrm>
            <a:off x="5473148" y="5366196"/>
            <a:ext cx="1013792" cy="409023"/>
          </a:xfrm>
          <a:prstGeom prst="rect">
            <a:avLst/>
          </a:prstGeom>
          <a:noFill/>
        </p:spPr>
        <p:txBody>
          <a:bodyPr wrap="square" rtlCol="0">
            <a:spAutoFit/>
          </a:bodyPr>
          <a:lstStyle/>
          <a:p>
            <a:pPr>
              <a:lnSpc>
                <a:spcPct val="85000"/>
              </a:lnSpc>
            </a:pPr>
            <a:r>
              <a:rPr lang="en-US" sz="2400" dirty="0"/>
              <a:t>server </a:t>
            </a:r>
          </a:p>
        </p:txBody>
      </p:sp>
      <p:grpSp>
        <p:nvGrpSpPr>
          <p:cNvPr id="101" name="Group 100">
            <a:extLst>
              <a:ext uri="{FF2B5EF4-FFF2-40B4-BE49-F238E27FC236}">
                <a16:creationId xmlns:a16="http://schemas.microsoft.com/office/drawing/2014/main" id="{08D2E281-5D35-6042-A1B3-F9E2FBADECFB}"/>
              </a:ext>
            </a:extLst>
          </p:cNvPr>
          <p:cNvGrpSpPr/>
          <p:nvPr/>
        </p:nvGrpSpPr>
        <p:grpSpPr>
          <a:xfrm>
            <a:off x="7098196" y="1159564"/>
            <a:ext cx="4775747" cy="1670444"/>
            <a:chOff x="7098196" y="1159564"/>
            <a:chExt cx="4775747" cy="1670444"/>
          </a:xfrm>
        </p:grpSpPr>
        <p:sp>
          <p:nvSpPr>
            <p:cNvPr id="93" name="TextBox 92">
              <a:extLst>
                <a:ext uri="{FF2B5EF4-FFF2-40B4-BE49-F238E27FC236}">
                  <a16:creationId xmlns:a16="http://schemas.microsoft.com/office/drawing/2014/main" id="{AC36F151-9EED-B348-96AA-8062FCF1CB3B}"/>
                </a:ext>
              </a:extLst>
            </p:cNvPr>
            <p:cNvSpPr txBox="1"/>
            <p:nvPr/>
          </p:nvSpPr>
          <p:spPr>
            <a:xfrm>
              <a:off x="7421212" y="1165257"/>
              <a:ext cx="4452731" cy="1664751"/>
            </a:xfrm>
            <a:prstGeom prst="rect">
              <a:avLst/>
            </a:prstGeom>
            <a:noFill/>
          </p:spPr>
          <p:txBody>
            <a:bodyPr wrap="square" rtlCol="0">
              <a:spAutoFit/>
            </a:bodyPr>
            <a:lstStyle/>
            <a:p>
              <a:pPr>
                <a:lnSpc>
                  <a:spcPct val="85000"/>
                </a:lnSpc>
              </a:pPr>
              <a:r>
                <a:rPr lang="en-US" sz="2400" dirty="0"/>
                <a:t>client TLS hello msg: </a:t>
              </a:r>
            </a:p>
            <a:p>
              <a:pPr marL="342900" indent="-225425">
                <a:lnSpc>
                  <a:spcPct val="85000"/>
                </a:lnSpc>
                <a:buClr>
                  <a:srgbClr val="0012A0"/>
                </a:buClr>
                <a:buFont typeface="Wingdings" pitchFamily="2" charset="2"/>
                <a:buChar char="§"/>
              </a:pPr>
              <a:r>
                <a:rPr lang="en-US" sz="2400" i="1" dirty="0"/>
                <a:t>guesses </a:t>
              </a:r>
              <a:r>
                <a:rPr lang="en-US" sz="2400" dirty="0"/>
                <a:t>key agreement protocol, parameters</a:t>
              </a:r>
            </a:p>
            <a:p>
              <a:pPr marL="342900" indent="-225425">
                <a:lnSpc>
                  <a:spcPct val="85000"/>
                </a:lnSpc>
                <a:buClr>
                  <a:srgbClr val="0012A0"/>
                </a:buClr>
                <a:buFont typeface="Wingdings" pitchFamily="2" charset="2"/>
                <a:buChar char="§"/>
              </a:pPr>
              <a:r>
                <a:rPr lang="en-US" sz="2400" dirty="0"/>
                <a:t>indicates cipher suites it supports</a:t>
              </a:r>
            </a:p>
          </p:txBody>
        </p:sp>
        <p:grpSp>
          <p:nvGrpSpPr>
            <p:cNvPr id="98" name="Group 97">
              <a:extLst>
                <a:ext uri="{FF2B5EF4-FFF2-40B4-BE49-F238E27FC236}">
                  <a16:creationId xmlns:a16="http://schemas.microsoft.com/office/drawing/2014/main" id="{273D9687-9F48-3447-976D-72F8C75DF63E}"/>
                </a:ext>
              </a:extLst>
            </p:cNvPr>
            <p:cNvGrpSpPr/>
            <p:nvPr/>
          </p:nvGrpSpPr>
          <p:grpSpPr>
            <a:xfrm>
              <a:off x="7098196" y="1159564"/>
              <a:ext cx="318052" cy="369332"/>
              <a:chOff x="10015814" y="1484244"/>
              <a:chExt cx="318052" cy="369332"/>
            </a:xfrm>
          </p:grpSpPr>
          <p:sp>
            <p:nvSpPr>
              <p:cNvPr id="99" name="Oval 98">
                <a:extLst>
                  <a:ext uri="{FF2B5EF4-FFF2-40B4-BE49-F238E27FC236}">
                    <a16:creationId xmlns:a16="http://schemas.microsoft.com/office/drawing/2014/main" id="{AC8042C3-B36C-2F4D-B826-590F3BDA6D55}"/>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extBox 99">
                <a:extLst>
                  <a:ext uri="{FF2B5EF4-FFF2-40B4-BE49-F238E27FC236}">
                    <a16:creationId xmlns:a16="http://schemas.microsoft.com/office/drawing/2014/main" id="{D5B5C66D-1F38-D643-99AF-39C171C11E55}"/>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1</a:t>
                </a:r>
              </a:p>
            </p:txBody>
          </p:sp>
        </p:grpSp>
      </p:grpSp>
      <p:grpSp>
        <p:nvGrpSpPr>
          <p:cNvPr id="105" name="Group 104">
            <a:extLst>
              <a:ext uri="{FF2B5EF4-FFF2-40B4-BE49-F238E27FC236}">
                <a16:creationId xmlns:a16="http://schemas.microsoft.com/office/drawing/2014/main" id="{B0B08D4F-46F1-8A4B-BB13-DC6881FEB440}"/>
              </a:ext>
            </a:extLst>
          </p:cNvPr>
          <p:cNvGrpSpPr/>
          <p:nvPr/>
        </p:nvGrpSpPr>
        <p:grpSpPr>
          <a:xfrm>
            <a:off x="7084944" y="2854909"/>
            <a:ext cx="4444447" cy="1664751"/>
            <a:chOff x="7084944" y="2854909"/>
            <a:chExt cx="4444447" cy="1664751"/>
          </a:xfrm>
        </p:grpSpPr>
        <p:sp>
          <p:nvSpPr>
            <p:cNvPr id="95" name="TextBox 94">
              <a:extLst>
                <a:ext uri="{FF2B5EF4-FFF2-40B4-BE49-F238E27FC236}">
                  <a16:creationId xmlns:a16="http://schemas.microsoft.com/office/drawing/2014/main" id="{D0B52424-6607-484C-BD49-FC6EC4A0C5B5}"/>
                </a:ext>
              </a:extLst>
            </p:cNvPr>
            <p:cNvSpPr txBox="1"/>
            <p:nvPr/>
          </p:nvSpPr>
          <p:spPr>
            <a:xfrm>
              <a:off x="7394708" y="2854909"/>
              <a:ext cx="4134683" cy="1664751"/>
            </a:xfrm>
            <a:prstGeom prst="rect">
              <a:avLst/>
            </a:prstGeom>
            <a:noFill/>
          </p:spPr>
          <p:txBody>
            <a:bodyPr wrap="square" rtlCol="0">
              <a:spAutoFit/>
            </a:bodyPr>
            <a:lstStyle/>
            <a:p>
              <a:pPr>
                <a:lnSpc>
                  <a:spcPct val="85000"/>
                </a:lnSpc>
              </a:pPr>
              <a:r>
                <a:rPr lang="en-US" sz="2400" dirty="0"/>
                <a:t>server TLS hello msg chooses </a:t>
              </a:r>
            </a:p>
            <a:p>
              <a:pPr marL="342900" indent="-225425">
                <a:lnSpc>
                  <a:spcPct val="85000"/>
                </a:lnSpc>
                <a:buClr>
                  <a:srgbClr val="0012A0"/>
                </a:buClr>
                <a:buFont typeface="Wingdings" pitchFamily="2" charset="2"/>
                <a:buChar char="§"/>
              </a:pPr>
              <a:r>
                <a:rPr lang="en-US" sz="2400" dirty="0"/>
                <a:t>key agreement protocol, parameters</a:t>
              </a:r>
            </a:p>
            <a:p>
              <a:pPr marL="342900" indent="-225425">
                <a:lnSpc>
                  <a:spcPct val="85000"/>
                </a:lnSpc>
                <a:buClr>
                  <a:srgbClr val="0012A0"/>
                </a:buClr>
                <a:buFont typeface="Wingdings" pitchFamily="2" charset="2"/>
                <a:buChar char="§"/>
              </a:pPr>
              <a:r>
                <a:rPr lang="en-US" sz="2400" dirty="0"/>
                <a:t>cipher suite</a:t>
              </a:r>
            </a:p>
            <a:p>
              <a:pPr marL="342900" indent="-225425">
                <a:lnSpc>
                  <a:spcPct val="85000"/>
                </a:lnSpc>
                <a:buClr>
                  <a:srgbClr val="0012A0"/>
                </a:buClr>
                <a:buFont typeface="Wingdings" pitchFamily="2" charset="2"/>
                <a:buChar char="§"/>
              </a:pPr>
              <a:r>
                <a:rPr lang="en-US" sz="2400" dirty="0"/>
                <a:t>server-signed certificate</a:t>
              </a:r>
            </a:p>
          </p:txBody>
        </p:sp>
        <p:grpSp>
          <p:nvGrpSpPr>
            <p:cNvPr id="102" name="Group 101">
              <a:extLst>
                <a:ext uri="{FF2B5EF4-FFF2-40B4-BE49-F238E27FC236}">
                  <a16:creationId xmlns:a16="http://schemas.microsoft.com/office/drawing/2014/main" id="{86F9CB07-1EAC-B945-80DF-41F8681DFE0B}"/>
                </a:ext>
              </a:extLst>
            </p:cNvPr>
            <p:cNvGrpSpPr/>
            <p:nvPr/>
          </p:nvGrpSpPr>
          <p:grpSpPr>
            <a:xfrm>
              <a:off x="7084944" y="2875721"/>
              <a:ext cx="318052" cy="369332"/>
              <a:chOff x="10015814" y="1484244"/>
              <a:chExt cx="318052" cy="369332"/>
            </a:xfrm>
          </p:grpSpPr>
          <p:sp>
            <p:nvSpPr>
              <p:cNvPr id="103" name="Oval 102">
                <a:extLst>
                  <a:ext uri="{FF2B5EF4-FFF2-40B4-BE49-F238E27FC236}">
                    <a16:creationId xmlns:a16="http://schemas.microsoft.com/office/drawing/2014/main" id="{48519843-0AD0-A94D-B2B9-7974C84A5527}"/>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CEB3A009-2410-4A4A-A33A-2700AEB8B24D}"/>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2</a:t>
                </a:r>
              </a:p>
            </p:txBody>
          </p:sp>
        </p:grpSp>
      </p:grpSp>
      <p:grpSp>
        <p:nvGrpSpPr>
          <p:cNvPr id="109" name="Group 108">
            <a:extLst>
              <a:ext uri="{FF2B5EF4-FFF2-40B4-BE49-F238E27FC236}">
                <a16:creationId xmlns:a16="http://schemas.microsoft.com/office/drawing/2014/main" id="{6A4F4A90-03F0-F34A-822F-A3F079D550FA}"/>
              </a:ext>
            </a:extLst>
          </p:cNvPr>
          <p:cNvGrpSpPr/>
          <p:nvPr/>
        </p:nvGrpSpPr>
        <p:grpSpPr>
          <a:xfrm>
            <a:off x="7071692" y="4538868"/>
            <a:ext cx="4934773" cy="1674744"/>
            <a:chOff x="7071692" y="4538868"/>
            <a:chExt cx="4934773" cy="1674744"/>
          </a:xfrm>
        </p:grpSpPr>
        <p:sp>
          <p:nvSpPr>
            <p:cNvPr id="96" name="TextBox 95">
              <a:extLst>
                <a:ext uri="{FF2B5EF4-FFF2-40B4-BE49-F238E27FC236}">
                  <a16:creationId xmlns:a16="http://schemas.microsoft.com/office/drawing/2014/main" id="{628CC550-011E-5041-B6E2-2DDA5F90CF12}"/>
                </a:ext>
              </a:extLst>
            </p:cNvPr>
            <p:cNvSpPr txBox="1"/>
            <p:nvPr/>
          </p:nvSpPr>
          <p:spPr>
            <a:xfrm>
              <a:off x="7381456" y="4548861"/>
              <a:ext cx="4625009" cy="1664751"/>
            </a:xfrm>
            <a:prstGeom prst="rect">
              <a:avLst/>
            </a:prstGeom>
            <a:noFill/>
          </p:spPr>
          <p:txBody>
            <a:bodyPr wrap="square" rtlCol="0">
              <a:spAutoFit/>
            </a:bodyPr>
            <a:lstStyle/>
            <a:p>
              <a:pPr>
                <a:lnSpc>
                  <a:spcPct val="85000"/>
                </a:lnSpc>
              </a:pPr>
              <a:r>
                <a:rPr lang="en-US" sz="2400" dirty="0"/>
                <a:t>client:</a:t>
              </a:r>
            </a:p>
            <a:p>
              <a:pPr marL="342900" indent="-225425">
                <a:lnSpc>
                  <a:spcPct val="85000"/>
                </a:lnSpc>
                <a:buClr>
                  <a:srgbClr val="0012A0"/>
                </a:buClr>
                <a:buFont typeface="Wingdings" pitchFamily="2" charset="2"/>
                <a:buChar char="§"/>
              </a:pPr>
              <a:r>
                <a:rPr lang="en-US" sz="2400" dirty="0"/>
                <a:t>checks server certificate</a:t>
              </a:r>
            </a:p>
            <a:p>
              <a:pPr marL="342900" indent="-225425">
                <a:lnSpc>
                  <a:spcPct val="85000"/>
                </a:lnSpc>
                <a:buClr>
                  <a:srgbClr val="0012A0"/>
                </a:buClr>
                <a:buFont typeface="Wingdings" pitchFamily="2" charset="2"/>
                <a:buChar char="§"/>
              </a:pPr>
              <a:r>
                <a:rPr lang="en-US" sz="2400" dirty="0"/>
                <a:t>generates key</a:t>
              </a:r>
            </a:p>
            <a:p>
              <a:pPr marL="342900" indent="-225425">
                <a:lnSpc>
                  <a:spcPct val="85000"/>
                </a:lnSpc>
                <a:buClr>
                  <a:srgbClr val="0012A0"/>
                </a:buClr>
                <a:buFont typeface="Wingdings" pitchFamily="2" charset="2"/>
                <a:buChar char="§"/>
              </a:pPr>
              <a:r>
                <a:rPr lang="en-US" sz="2400" dirty="0"/>
                <a:t>can now make application request (e.g.., HTTPS GET)</a:t>
              </a:r>
            </a:p>
          </p:txBody>
        </p:sp>
        <p:grpSp>
          <p:nvGrpSpPr>
            <p:cNvPr id="106" name="Group 105">
              <a:extLst>
                <a:ext uri="{FF2B5EF4-FFF2-40B4-BE49-F238E27FC236}">
                  <a16:creationId xmlns:a16="http://schemas.microsoft.com/office/drawing/2014/main" id="{8F248C5B-DA6D-4146-B6BB-E22ABB520608}"/>
                </a:ext>
              </a:extLst>
            </p:cNvPr>
            <p:cNvGrpSpPr/>
            <p:nvPr/>
          </p:nvGrpSpPr>
          <p:grpSpPr>
            <a:xfrm>
              <a:off x="7071692" y="4538868"/>
              <a:ext cx="318052" cy="369332"/>
              <a:chOff x="10015814" y="1484244"/>
              <a:chExt cx="318052" cy="369332"/>
            </a:xfrm>
          </p:grpSpPr>
          <p:sp>
            <p:nvSpPr>
              <p:cNvPr id="107" name="Oval 106">
                <a:extLst>
                  <a:ext uri="{FF2B5EF4-FFF2-40B4-BE49-F238E27FC236}">
                    <a16:creationId xmlns:a16="http://schemas.microsoft.com/office/drawing/2014/main" id="{0F7BDA39-4222-C64B-AFF8-63BB40E7EDA6}"/>
                  </a:ext>
                </a:extLst>
              </p:cNvPr>
              <p:cNvSpPr/>
              <p:nvPr/>
            </p:nvSpPr>
            <p:spPr>
              <a:xfrm>
                <a:off x="10015814" y="1517597"/>
                <a:ext cx="318052" cy="318052"/>
              </a:xfrm>
              <a:prstGeom prst="ellipse">
                <a:avLst/>
              </a:prstGeom>
              <a:solidFill>
                <a:schemeClr val="bg1"/>
              </a:solidFill>
              <a:ln w="222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TextBox 107">
                <a:extLst>
                  <a:ext uri="{FF2B5EF4-FFF2-40B4-BE49-F238E27FC236}">
                    <a16:creationId xmlns:a16="http://schemas.microsoft.com/office/drawing/2014/main" id="{6D5B9647-139B-944F-BD2F-804D83D4EF24}"/>
                  </a:ext>
                </a:extLst>
              </p:cNvPr>
              <p:cNvSpPr txBox="1"/>
              <p:nvPr/>
            </p:nvSpPr>
            <p:spPr>
              <a:xfrm>
                <a:off x="10029066" y="1484244"/>
                <a:ext cx="301686" cy="369332"/>
              </a:xfrm>
              <a:prstGeom prst="rect">
                <a:avLst/>
              </a:prstGeom>
              <a:noFill/>
            </p:spPr>
            <p:txBody>
              <a:bodyPr wrap="none" rtlCol="0">
                <a:spAutoFit/>
              </a:bodyPr>
              <a:lstStyle/>
              <a:p>
                <a:r>
                  <a:rPr lang="en-US" dirty="0">
                    <a:solidFill>
                      <a:srgbClr val="C00000"/>
                    </a:solidFill>
                  </a:rPr>
                  <a:t>3</a:t>
                </a:r>
              </a:p>
            </p:txBody>
          </p:sp>
        </p:grpSp>
      </p:grpSp>
    </p:spTree>
    <p:extLst>
      <p:ext uri="{BB962C8B-B14F-4D97-AF65-F5344CB8AC3E}">
        <p14:creationId xmlns:p14="http://schemas.microsoft.com/office/powerpoint/2010/main" val="112349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left)">
                                      <p:cBhvr>
                                        <p:cTn id="7" dur="500"/>
                                        <p:tgtEl>
                                          <p:spTgt spid="1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dissolve">
                                      <p:cBhvr>
                                        <p:cTn id="11" dur="500"/>
                                        <p:tgtEl>
                                          <p:spTgt spid="10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wipe(right)">
                                      <p:cBhvr>
                                        <p:cTn id="16" dur="500"/>
                                        <p:tgtEl>
                                          <p:spTgt spid="111"/>
                                        </p:tgtEl>
                                      </p:cBhvr>
                                    </p:animEffect>
                                  </p:childTnLst>
                                </p:cTn>
                              </p:par>
                            </p:childTnLst>
                          </p:cTn>
                        </p:par>
                        <p:par>
                          <p:cTn id="17" fill="hold">
                            <p:stCondLst>
                              <p:cond delay="500"/>
                            </p:stCondLst>
                            <p:childTnLst>
                              <p:par>
                                <p:cTn id="18" presetID="9" presetClass="entr" presetSubtype="0" fill="hold" nodeType="after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dissolve">
                                      <p:cBhvr>
                                        <p:cTn id="20" dur="500"/>
                                        <p:tgtEl>
                                          <p:spTgt spid="10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09"/>
                                        </p:tgtEl>
                                        <p:attrNameLst>
                                          <p:attrName>style.visibility</p:attrName>
                                        </p:attrNameLst>
                                      </p:cBhvr>
                                      <p:to>
                                        <p:strVal val="visible"/>
                                      </p:to>
                                    </p:set>
                                    <p:animEffect transition="in" filter="dissolve">
                                      <p:cBhvr>
                                        <p:cTn id="25" dur="500"/>
                                        <p:tgtEl>
                                          <p:spTgt spid="109"/>
                                        </p:tgtEl>
                                      </p:cBhvr>
                                    </p:animEffect>
                                  </p:childTnLst>
                                </p:cTn>
                              </p:par>
                              <p:par>
                                <p:cTn id="26" presetID="9" presetClass="entr" presetSubtype="0" fill="hold" nodeType="with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dissolve">
                                      <p:cBhvr>
                                        <p:cTn id="2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2253935"/>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931678" y="1505140"/>
            <a:ext cx="7772400"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buClr>
                <a:schemeClr val="bg1">
                  <a:lumMod val="75000"/>
                </a:schemeClr>
              </a:buClr>
            </a:pPr>
            <a:r>
              <a:rPr lang="en-US" dirty="0">
                <a:solidFill>
                  <a:schemeClr val="bg1">
                    <a:lumMod val="75000"/>
                  </a:schemeClr>
                </a:solidFill>
              </a:rPr>
              <a:t>What is network security?</a:t>
            </a:r>
          </a:p>
          <a:p>
            <a:pPr indent="-287338">
              <a:buClr>
                <a:schemeClr val="bg1">
                  <a:lumMod val="75000"/>
                </a:schemeClr>
              </a:buClr>
            </a:pPr>
            <a:r>
              <a:rPr lang="en-US" dirty="0">
                <a:solidFill>
                  <a:schemeClr val="bg1">
                    <a:lumMod val="75000"/>
                  </a:schemeClr>
                </a:solidFill>
              </a:rPr>
              <a:t>Principles of cryptography</a:t>
            </a:r>
          </a:p>
          <a:p>
            <a:pPr indent="-287338">
              <a:buClr>
                <a:schemeClr val="bg1">
                  <a:lumMod val="75000"/>
                </a:schemeClr>
              </a:buClr>
            </a:pPr>
            <a:r>
              <a:rPr lang="en-US" dirty="0">
                <a:solidFill>
                  <a:schemeClr val="bg1">
                    <a:lumMod val="75000"/>
                  </a:schemeClr>
                </a:solidFill>
              </a:rPr>
              <a:t>Authentication, </a:t>
            </a:r>
            <a:r>
              <a:rPr lang="en-US" sz="3200" dirty="0">
                <a:solidFill>
                  <a:schemeClr val="bg1">
                    <a:lumMod val="75000"/>
                  </a:schemeClr>
                </a:solidFill>
              </a:rPr>
              <a:t>message integrity</a:t>
            </a:r>
            <a:endParaRPr lang="en-US" dirty="0">
              <a:solidFill>
                <a:schemeClr val="bg1">
                  <a:lumMod val="75000"/>
                </a:schemeClr>
              </a:solidFill>
            </a:endParaRPr>
          </a:p>
          <a:p>
            <a:pPr indent="-287338">
              <a:buClr>
                <a:schemeClr val="bg1">
                  <a:lumMod val="75000"/>
                </a:schemeClr>
              </a:buClr>
            </a:pPr>
            <a:r>
              <a:rPr lang="en-US" dirty="0">
                <a:solidFill>
                  <a:schemeClr val="bg1">
                    <a:lumMod val="75000"/>
                  </a:schemeClr>
                </a:solidFill>
              </a:rPr>
              <a:t>Securing e-mail</a:t>
            </a:r>
          </a:p>
          <a:p>
            <a:pPr indent="-287338">
              <a:buClr>
                <a:schemeClr val="bg1">
                  <a:lumMod val="75000"/>
                </a:schemeClr>
              </a:buClr>
            </a:pPr>
            <a:r>
              <a:rPr lang="en-US" dirty="0">
                <a:solidFill>
                  <a:schemeClr val="bg1">
                    <a:lumMod val="75000"/>
                  </a:schemeClr>
                </a:solidFill>
              </a:rPr>
              <a:t>Securing TCP connections: TLS</a:t>
            </a:r>
          </a:p>
          <a:p>
            <a:pPr indent="-287338">
              <a:buClr>
                <a:srgbClr val="0012A0"/>
              </a:buClr>
            </a:pPr>
            <a:r>
              <a:rPr lang="en-US" sz="3600" dirty="0"/>
              <a:t>Network layer security: IPsec</a:t>
            </a:r>
          </a:p>
          <a:p>
            <a:pPr indent="-287338">
              <a:buClr>
                <a:schemeClr val="bg1">
                  <a:lumMod val="75000"/>
                </a:schemeClr>
              </a:buClr>
            </a:pPr>
            <a:r>
              <a:rPr lang="en-US" dirty="0">
                <a:solidFill>
                  <a:schemeClr val="bg1">
                    <a:lumMod val="75000"/>
                  </a:schemeClr>
                </a:solidFill>
              </a:rPr>
              <a:t>Security in wireless and mobile networks</a:t>
            </a:r>
          </a:p>
          <a:p>
            <a:pPr indent="-287338">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85</a:t>
            </a:fld>
            <a:endParaRPr lang="en-US" dirty="0"/>
          </a:p>
        </p:txBody>
      </p:sp>
    </p:spTree>
    <p:extLst>
      <p:ext uri="{BB962C8B-B14F-4D97-AF65-F5344CB8AC3E}">
        <p14:creationId xmlns:p14="http://schemas.microsoft.com/office/powerpoint/2010/main" val="365166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4E75DA-960F-9E42-A5A3-3B8B45FCB96A}"/>
              </a:ext>
            </a:extLst>
          </p:cNvPr>
          <p:cNvSpPr>
            <a:spLocks noGrp="1"/>
          </p:cNvSpPr>
          <p:nvPr>
            <p:ph idx="1"/>
          </p:nvPr>
        </p:nvSpPr>
        <p:spPr>
          <a:xfrm>
            <a:off x="868016" y="1371600"/>
            <a:ext cx="10850217" cy="1965960"/>
          </a:xfrm>
        </p:spPr>
        <p:txBody>
          <a:bodyPr>
            <a:normAutofit/>
          </a:bodyPr>
          <a:lstStyle/>
          <a:p>
            <a:r>
              <a:rPr lang="en-US" sz="3100" dirty="0"/>
              <a:t>provides datagram-level encryption, authentication, integrity</a:t>
            </a:r>
          </a:p>
          <a:p>
            <a:pPr lvl="1"/>
            <a:r>
              <a:rPr lang="en-US" sz="2700" dirty="0"/>
              <a:t>for both user traffic and control traffic (e.g., BGP, DNS messages)</a:t>
            </a:r>
          </a:p>
          <a:p>
            <a:r>
              <a:rPr lang="en-US" sz="3100" dirty="0"/>
              <a:t>two “modes”:</a:t>
            </a:r>
          </a:p>
          <a:p>
            <a:pPr marL="130175" indent="0">
              <a:buNone/>
            </a:pPr>
            <a:endParaRPr lang="en-US" sz="2800"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98813"/>
            <a:ext cx="10515600" cy="894622"/>
          </a:xfrm>
        </p:spPr>
        <p:txBody>
          <a:bodyPr>
            <a:normAutofit/>
          </a:bodyPr>
          <a:lstStyle/>
          <a:p>
            <a:r>
              <a:rPr lang="en-US" b="0" dirty="0">
                <a:latin typeface="+mn-lt"/>
              </a:rPr>
              <a:t>IP Sec (layer 3 encryption </a:t>
            </a:r>
            <a:r>
              <a:rPr lang="en-US" b="0" dirty="0">
                <a:latin typeface="+mn-lt"/>
                <a:sym typeface="Wingdings" panose="05000000000000000000" pitchFamily="2" charset="2"/>
              </a:rPr>
              <a:t> VPNs</a:t>
            </a:r>
            <a:r>
              <a:rPr lang="en-US" b="0" dirty="0">
                <a:latin typeface="+mn-lt"/>
              </a:rPr>
              <a:t>)</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86</a:t>
            </a:fld>
            <a:endParaRPr lang="en-US" dirty="0"/>
          </a:p>
        </p:txBody>
      </p:sp>
      <p:sp>
        <p:nvSpPr>
          <p:cNvPr id="4" name="TextBox 3">
            <a:extLst>
              <a:ext uri="{FF2B5EF4-FFF2-40B4-BE49-F238E27FC236}">
                <a16:creationId xmlns:a16="http://schemas.microsoft.com/office/drawing/2014/main" id="{C9573CB3-64BF-DB4E-9011-11A11037F1AA}"/>
              </a:ext>
            </a:extLst>
          </p:cNvPr>
          <p:cNvSpPr txBox="1"/>
          <p:nvPr/>
        </p:nvSpPr>
        <p:spPr>
          <a:xfrm>
            <a:off x="1470993" y="4681977"/>
            <a:ext cx="3856382" cy="1166153"/>
          </a:xfrm>
          <a:prstGeom prst="rect">
            <a:avLst/>
          </a:prstGeom>
          <a:noFill/>
        </p:spPr>
        <p:txBody>
          <a:bodyPr wrap="square" rtlCol="0">
            <a:spAutoFit/>
          </a:bodyPr>
          <a:lstStyle/>
          <a:p>
            <a:pPr>
              <a:lnSpc>
                <a:spcPct val="85000"/>
              </a:lnSpc>
            </a:pPr>
            <a:r>
              <a:rPr lang="en-US" sz="2800" dirty="0">
                <a:solidFill>
                  <a:srgbClr val="C00000"/>
                </a:solidFill>
              </a:rPr>
              <a:t>transport mode: </a:t>
            </a:r>
          </a:p>
          <a:p>
            <a:pPr marL="287338" indent="-222250">
              <a:lnSpc>
                <a:spcPct val="85000"/>
              </a:lnSpc>
              <a:spcBef>
                <a:spcPts val="600"/>
              </a:spcBef>
              <a:buFont typeface="Wingdings" pitchFamily="2" charset="2"/>
              <a:buChar char="§"/>
            </a:pPr>
            <a:r>
              <a:rPr lang="en-US" sz="2400" i="1" dirty="0">
                <a:solidFill>
                  <a:srgbClr val="0012A0"/>
                </a:solidFill>
              </a:rPr>
              <a:t>only</a:t>
            </a:r>
            <a:r>
              <a:rPr lang="en-US" sz="2400" dirty="0">
                <a:solidFill>
                  <a:srgbClr val="C00000"/>
                </a:solidFill>
              </a:rPr>
              <a:t> </a:t>
            </a:r>
            <a:r>
              <a:rPr lang="en-US" sz="2400" dirty="0"/>
              <a:t> datagram </a:t>
            </a:r>
            <a:r>
              <a:rPr lang="en-US" sz="2400" i="1" dirty="0">
                <a:solidFill>
                  <a:srgbClr val="0012A0"/>
                </a:solidFill>
              </a:rPr>
              <a:t>payload</a:t>
            </a:r>
            <a:r>
              <a:rPr lang="en-US" sz="2400" dirty="0"/>
              <a:t> is encrypted, authenticated</a:t>
            </a:r>
          </a:p>
        </p:txBody>
      </p:sp>
      <p:sp>
        <p:nvSpPr>
          <p:cNvPr id="5" name="Rectangle 4">
            <a:extLst>
              <a:ext uri="{FF2B5EF4-FFF2-40B4-BE49-F238E27FC236}">
                <a16:creationId xmlns:a16="http://schemas.microsoft.com/office/drawing/2014/main" id="{3192BC05-B609-5E41-B728-096F53B746FD}"/>
              </a:ext>
            </a:extLst>
          </p:cNvPr>
          <p:cNvSpPr/>
          <p:nvPr/>
        </p:nvSpPr>
        <p:spPr>
          <a:xfrm>
            <a:off x="6188765" y="4093770"/>
            <a:ext cx="4717774" cy="2172582"/>
          </a:xfrm>
          <a:prstGeom prst="rect">
            <a:avLst/>
          </a:prstGeom>
        </p:spPr>
        <p:txBody>
          <a:bodyPr wrap="square">
            <a:spAutoFit/>
          </a:bodyPr>
          <a:lstStyle/>
          <a:p>
            <a:r>
              <a:rPr lang="en-US" sz="2800" dirty="0">
                <a:solidFill>
                  <a:srgbClr val="C00000"/>
                </a:solidFill>
              </a:rPr>
              <a:t>tunnel mode: </a:t>
            </a:r>
          </a:p>
          <a:p>
            <a:pPr marL="285750" indent="-220663">
              <a:lnSpc>
                <a:spcPct val="85000"/>
              </a:lnSpc>
              <a:spcBef>
                <a:spcPts val="600"/>
              </a:spcBef>
              <a:buClr>
                <a:srgbClr val="0012A0"/>
              </a:buClr>
              <a:buFont typeface="Wingdings" pitchFamily="2" charset="2"/>
              <a:buChar char="§"/>
            </a:pPr>
            <a:r>
              <a:rPr lang="en-US" sz="2400" dirty="0"/>
              <a:t>entire datagram is encrypted, authenticated</a:t>
            </a:r>
          </a:p>
          <a:p>
            <a:pPr marL="285750" indent="-220663">
              <a:lnSpc>
                <a:spcPct val="85000"/>
              </a:lnSpc>
              <a:buClr>
                <a:srgbClr val="0012A0"/>
              </a:buClr>
              <a:buFont typeface="Wingdings" pitchFamily="2" charset="2"/>
              <a:buChar char="§"/>
            </a:pPr>
            <a:r>
              <a:rPr lang="en-US" sz="2400" dirty="0"/>
              <a:t>encrypted datagram encapsulated in new datagram with new IP header, tunneled to destination</a:t>
            </a:r>
          </a:p>
        </p:txBody>
      </p:sp>
      <p:grpSp>
        <p:nvGrpSpPr>
          <p:cNvPr id="203" name="Group 202">
            <a:extLst>
              <a:ext uri="{FF2B5EF4-FFF2-40B4-BE49-F238E27FC236}">
                <a16:creationId xmlns:a16="http://schemas.microsoft.com/office/drawing/2014/main" id="{ADDFE080-966A-8641-9BE1-AE22D314AFD8}"/>
              </a:ext>
            </a:extLst>
          </p:cNvPr>
          <p:cNvGrpSpPr/>
          <p:nvPr/>
        </p:nvGrpSpPr>
        <p:grpSpPr>
          <a:xfrm>
            <a:off x="5943602" y="2769704"/>
            <a:ext cx="4841859" cy="1089162"/>
            <a:chOff x="5943602" y="2769704"/>
            <a:chExt cx="4841859" cy="1089162"/>
          </a:xfrm>
        </p:grpSpPr>
        <p:sp>
          <p:nvSpPr>
            <p:cNvPr id="15" name="Freeform 8">
              <a:extLst>
                <a:ext uri="{FF2B5EF4-FFF2-40B4-BE49-F238E27FC236}">
                  <a16:creationId xmlns:a16="http://schemas.microsoft.com/office/drawing/2014/main" id="{14E20BA2-5A30-9E42-BEA5-46DC9B6477BE}"/>
                </a:ext>
              </a:extLst>
            </p:cNvPr>
            <p:cNvSpPr>
              <a:spLocks/>
            </p:cNvSpPr>
            <p:nvPr/>
          </p:nvSpPr>
          <p:spPr bwMode="auto">
            <a:xfrm rot="5400000">
              <a:off x="8079996" y="2940636"/>
              <a:ext cx="506067" cy="133039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nvGrpSpPr>
            <p:cNvPr id="56" name="Group 55">
              <a:extLst>
                <a:ext uri="{FF2B5EF4-FFF2-40B4-BE49-F238E27FC236}">
                  <a16:creationId xmlns:a16="http://schemas.microsoft.com/office/drawing/2014/main" id="{6CCAC4CF-B9CD-DB4D-99A9-B6AF032C18A5}"/>
                </a:ext>
              </a:extLst>
            </p:cNvPr>
            <p:cNvGrpSpPr/>
            <p:nvPr/>
          </p:nvGrpSpPr>
          <p:grpSpPr>
            <a:xfrm>
              <a:off x="5943602" y="2769704"/>
              <a:ext cx="1681218" cy="980660"/>
              <a:chOff x="6049618" y="2769704"/>
              <a:chExt cx="1681218" cy="980660"/>
            </a:xfrm>
          </p:grpSpPr>
          <p:cxnSp>
            <p:nvCxnSpPr>
              <p:cNvPr id="55" name="Straight Connector 54">
                <a:extLst>
                  <a:ext uri="{FF2B5EF4-FFF2-40B4-BE49-F238E27FC236}">
                    <a16:creationId xmlns:a16="http://schemas.microsoft.com/office/drawing/2014/main" id="{0654F112-25E5-0945-9EB7-D53617CD32AF}"/>
                  </a:ext>
                </a:extLst>
              </p:cNvPr>
              <p:cNvCxnSpPr>
                <a:endCxn id="14" idx="9"/>
              </p:cNvCxnSpPr>
              <p:nvPr/>
            </p:nvCxnSpPr>
            <p:spPr>
              <a:xfrm>
                <a:off x="6645292" y="3188175"/>
                <a:ext cx="781512" cy="3585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69CF614-B510-1B47-A18F-FC95BC06D323}"/>
                  </a:ext>
                </a:extLst>
              </p:cNvPr>
              <p:cNvGrpSpPr/>
              <p:nvPr/>
            </p:nvGrpSpPr>
            <p:grpSpPr>
              <a:xfrm>
                <a:off x="7124700" y="3417997"/>
                <a:ext cx="606136" cy="332367"/>
                <a:chOff x="7493876" y="2774731"/>
                <a:chExt cx="1481958" cy="894622"/>
              </a:xfrm>
            </p:grpSpPr>
            <p:sp>
              <p:nvSpPr>
                <p:cNvPr id="8" name="Freeform 7">
                  <a:extLst>
                    <a:ext uri="{FF2B5EF4-FFF2-40B4-BE49-F238E27FC236}">
                      <a16:creationId xmlns:a16="http://schemas.microsoft.com/office/drawing/2014/main" id="{24575021-E1EF-B74C-854B-B558B2CCDE1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 name="Oval 8">
                  <a:extLst>
                    <a:ext uri="{FF2B5EF4-FFF2-40B4-BE49-F238E27FC236}">
                      <a16:creationId xmlns:a16="http://schemas.microsoft.com/office/drawing/2014/main" id="{CE423A64-C38A-EE48-AC51-530692CDD75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 name="Group 9">
                  <a:extLst>
                    <a:ext uri="{FF2B5EF4-FFF2-40B4-BE49-F238E27FC236}">
                      <a16:creationId xmlns:a16="http://schemas.microsoft.com/office/drawing/2014/main" id="{6D703D38-4520-6D4B-98BA-E02BCBF7D5CA}"/>
                    </a:ext>
                  </a:extLst>
                </p:cNvPr>
                <p:cNvGrpSpPr/>
                <p:nvPr/>
              </p:nvGrpSpPr>
              <p:grpSpPr>
                <a:xfrm>
                  <a:off x="7713663" y="2848339"/>
                  <a:ext cx="1042107" cy="425543"/>
                  <a:chOff x="7786941" y="2884917"/>
                  <a:chExt cx="897649" cy="353919"/>
                </a:xfrm>
              </p:grpSpPr>
              <p:sp>
                <p:nvSpPr>
                  <p:cNvPr id="11" name="Freeform 10">
                    <a:extLst>
                      <a:ext uri="{FF2B5EF4-FFF2-40B4-BE49-F238E27FC236}">
                        <a16:creationId xmlns:a16="http://schemas.microsoft.com/office/drawing/2014/main" id="{F3154BDF-A977-C44E-BAFA-B438903A17F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11">
                    <a:extLst>
                      <a:ext uri="{FF2B5EF4-FFF2-40B4-BE49-F238E27FC236}">
                        <a16:creationId xmlns:a16="http://schemas.microsoft.com/office/drawing/2014/main" id="{3B56605F-E424-7947-AACE-63CB7FDB413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C12C5A52-8947-FC49-BB36-076F264D475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13">
                    <a:extLst>
                      <a:ext uri="{FF2B5EF4-FFF2-40B4-BE49-F238E27FC236}">
                        <a16:creationId xmlns:a16="http://schemas.microsoft.com/office/drawing/2014/main" id="{7390FDBA-6052-5F40-A3EE-4F48A9EFA9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 name="Group 542">
                <a:extLst>
                  <a:ext uri="{FF2B5EF4-FFF2-40B4-BE49-F238E27FC236}">
                    <a16:creationId xmlns:a16="http://schemas.microsoft.com/office/drawing/2014/main" id="{1C4F3015-F821-EC4A-8824-6B80D220992A}"/>
                  </a:ext>
                </a:extLst>
              </p:cNvPr>
              <p:cNvGrpSpPr>
                <a:grpSpLocks/>
              </p:cNvGrpSpPr>
              <p:nvPr/>
            </p:nvGrpSpPr>
            <p:grpSpPr bwMode="auto">
              <a:xfrm>
                <a:off x="6049618" y="2769704"/>
                <a:ext cx="720837" cy="645768"/>
                <a:chOff x="-44" y="1473"/>
                <a:chExt cx="981" cy="1105"/>
              </a:xfrm>
            </p:grpSpPr>
            <p:pic>
              <p:nvPicPr>
                <p:cNvPr id="19" name="Picture 529" descr="desktop_computer_stylized_medium">
                  <a:extLst>
                    <a:ext uri="{FF2B5EF4-FFF2-40B4-BE49-F238E27FC236}">
                      <a16:creationId xmlns:a16="http://schemas.microsoft.com/office/drawing/2014/main" id="{B4A218B7-E585-A542-B8AE-0035B8F14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Freeform 530">
                  <a:extLst>
                    <a:ext uri="{FF2B5EF4-FFF2-40B4-BE49-F238E27FC236}">
                      <a16:creationId xmlns:a16="http://schemas.microsoft.com/office/drawing/2014/main" id="{6B93B8A7-EC13-1F4D-A7BC-566E9658029F}"/>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57" name="Group 56">
              <a:extLst>
                <a:ext uri="{FF2B5EF4-FFF2-40B4-BE49-F238E27FC236}">
                  <a16:creationId xmlns:a16="http://schemas.microsoft.com/office/drawing/2014/main" id="{BB050F89-D418-D448-9E4C-F6EE2C0E8D48}"/>
                </a:ext>
              </a:extLst>
            </p:cNvPr>
            <p:cNvGrpSpPr/>
            <p:nvPr/>
          </p:nvGrpSpPr>
          <p:grpSpPr>
            <a:xfrm flipH="1">
              <a:off x="9104243" y="2789583"/>
              <a:ext cx="1681218" cy="980660"/>
              <a:chOff x="6049618" y="2769704"/>
              <a:chExt cx="1681218" cy="980660"/>
            </a:xfrm>
          </p:grpSpPr>
          <p:cxnSp>
            <p:nvCxnSpPr>
              <p:cNvPr id="58" name="Straight Connector 57">
                <a:extLst>
                  <a:ext uri="{FF2B5EF4-FFF2-40B4-BE49-F238E27FC236}">
                    <a16:creationId xmlns:a16="http://schemas.microsoft.com/office/drawing/2014/main" id="{E4CAEDFE-5BCE-6B43-AC71-87755DEC1C69}"/>
                  </a:ext>
                </a:extLst>
              </p:cNvPr>
              <p:cNvCxnSpPr>
                <a:endCxn id="69" idx="9"/>
              </p:cNvCxnSpPr>
              <p:nvPr/>
            </p:nvCxnSpPr>
            <p:spPr>
              <a:xfrm>
                <a:off x="6645292" y="3188175"/>
                <a:ext cx="781512" cy="3585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1811847D-A970-9443-B7D2-72AC5D9B1BA0}"/>
                  </a:ext>
                </a:extLst>
              </p:cNvPr>
              <p:cNvGrpSpPr/>
              <p:nvPr/>
            </p:nvGrpSpPr>
            <p:grpSpPr>
              <a:xfrm>
                <a:off x="7124700" y="3417997"/>
                <a:ext cx="606136" cy="332367"/>
                <a:chOff x="7493876" y="2774731"/>
                <a:chExt cx="1481958" cy="894622"/>
              </a:xfrm>
            </p:grpSpPr>
            <p:sp>
              <p:nvSpPr>
                <p:cNvPr id="63" name="Freeform 62">
                  <a:extLst>
                    <a:ext uri="{FF2B5EF4-FFF2-40B4-BE49-F238E27FC236}">
                      <a16:creationId xmlns:a16="http://schemas.microsoft.com/office/drawing/2014/main" id="{B366F0C3-D84C-1B40-8469-120A8C08007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4" name="Oval 63">
                  <a:extLst>
                    <a:ext uri="{FF2B5EF4-FFF2-40B4-BE49-F238E27FC236}">
                      <a16:creationId xmlns:a16="http://schemas.microsoft.com/office/drawing/2014/main" id="{57EB0FBE-636E-A546-8091-4FBBC9BF1A7C}"/>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5" name="Group 64">
                  <a:extLst>
                    <a:ext uri="{FF2B5EF4-FFF2-40B4-BE49-F238E27FC236}">
                      <a16:creationId xmlns:a16="http://schemas.microsoft.com/office/drawing/2014/main" id="{778360FB-EEF4-2940-9D36-36DE310F905D}"/>
                    </a:ext>
                  </a:extLst>
                </p:cNvPr>
                <p:cNvGrpSpPr/>
                <p:nvPr/>
              </p:nvGrpSpPr>
              <p:grpSpPr>
                <a:xfrm>
                  <a:off x="7713663" y="2848339"/>
                  <a:ext cx="1042107" cy="425543"/>
                  <a:chOff x="7786941" y="2884917"/>
                  <a:chExt cx="897649" cy="353919"/>
                </a:xfrm>
              </p:grpSpPr>
              <p:sp>
                <p:nvSpPr>
                  <p:cNvPr id="66" name="Freeform 65">
                    <a:extLst>
                      <a:ext uri="{FF2B5EF4-FFF2-40B4-BE49-F238E27FC236}">
                        <a16:creationId xmlns:a16="http://schemas.microsoft.com/office/drawing/2014/main" id="{2453C865-DC81-6D4B-ABCB-2846FCE503C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 name="Freeform 66">
                    <a:extLst>
                      <a:ext uri="{FF2B5EF4-FFF2-40B4-BE49-F238E27FC236}">
                        <a16:creationId xmlns:a16="http://schemas.microsoft.com/office/drawing/2014/main" id="{8662D64E-0AE9-E64E-8628-AF46CCE5A27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 name="Freeform 67">
                    <a:extLst>
                      <a:ext uri="{FF2B5EF4-FFF2-40B4-BE49-F238E27FC236}">
                        <a16:creationId xmlns:a16="http://schemas.microsoft.com/office/drawing/2014/main" id="{918CF3A8-5656-8442-BB3F-09C80021547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9" name="Freeform 68">
                    <a:extLst>
                      <a:ext uri="{FF2B5EF4-FFF2-40B4-BE49-F238E27FC236}">
                        <a16:creationId xmlns:a16="http://schemas.microsoft.com/office/drawing/2014/main" id="{5524A23D-EA0A-6246-B1E7-4F2EF8987EB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 name="Group 542">
                <a:extLst>
                  <a:ext uri="{FF2B5EF4-FFF2-40B4-BE49-F238E27FC236}">
                    <a16:creationId xmlns:a16="http://schemas.microsoft.com/office/drawing/2014/main" id="{22947704-2D5C-B840-B65A-0BC7455D438C}"/>
                  </a:ext>
                </a:extLst>
              </p:cNvPr>
              <p:cNvGrpSpPr>
                <a:grpSpLocks/>
              </p:cNvGrpSpPr>
              <p:nvPr/>
            </p:nvGrpSpPr>
            <p:grpSpPr bwMode="auto">
              <a:xfrm>
                <a:off x="6049618" y="2769704"/>
                <a:ext cx="720837" cy="645768"/>
                <a:chOff x="-44" y="1473"/>
                <a:chExt cx="981" cy="1105"/>
              </a:xfrm>
            </p:grpSpPr>
            <p:pic>
              <p:nvPicPr>
                <p:cNvPr id="61" name="Picture 529" descr="desktop_computer_stylized_medium">
                  <a:extLst>
                    <a:ext uri="{FF2B5EF4-FFF2-40B4-BE49-F238E27FC236}">
                      <a16:creationId xmlns:a16="http://schemas.microsoft.com/office/drawing/2014/main" id="{3691EF3D-3B9E-8D45-A16D-54C9B0ACD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2" name="Freeform 530">
                  <a:extLst>
                    <a:ext uri="{FF2B5EF4-FFF2-40B4-BE49-F238E27FC236}">
                      <a16:creationId xmlns:a16="http://schemas.microsoft.com/office/drawing/2014/main" id="{3C7B9C58-9F63-3F41-9270-A2468F13B9B7}"/>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18" name="Group 117">
              <a:extLst>
                <a:ext uri="{FF2B5EF4-FFF2-40B4-BE49-F238E27FC236}">
                  <a16:creationId xmlns:a16="http://schemas.microsoft.com/office/drawing/2014/main" id="{25DDDE38-741C-E746-B5BF-21B2066982F8}"/>
                </a:ext>
              </a:extLst>
            </p:cNvPr>
            <p:cNvGrpSpPr/>
            <p:nvPr/>
          </p:nvGrpSpPr>
          <p:grpSpPr>
            <a:xfrm>
              <a:off x="7715977" y="3548786"/>
              <a:ext cx="1285150" cy="185014"/>
              <a:chOff x="1616358" y="2551230"/>
              <a:chExt cx="2138678" cy="218510"/>
            </a:xfrm>
          </p:grpSpPr>
          <p:sp>
            <p:nvSpPr>
              <p:cNvPr id="121" name="Rectangle 120">
                <a:extLst>
                  <a:ext uri="{FF2B5EF4-FFF2-40B4-BE49-F238E27FC236}">
                    <a16:creationId xmlns:a16="http://schemas.microsoft.com/office/drawing/2014/main" id="{A4321BA5-2FBD-9248-8FC5-A60CD7C16E0A}"/>
                  </a:ext>
                </a:extLst>
              </p:cNvPr>
              <p:cNvSpPr/>
              <p:nvPr/>
            </p:nvSpPr>
            <p:spPr>
              <a:xfrm>
                <a:off x="1673508" y="2551230"/>
                <a:ext cx="2027398"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2" name="Oval 121">
                <a:extLst>
                  <a:ext uri="{FF2B5EF4-FFF2-40B4-BE49-F238E27FC236}">
                    <a16:creationId xmlns:a16="http://schemas.microsoft.com/office/drawing/2014/main" id="{DA3EB330-152D-4F4B-937A-5933A9E2D50F}"/>
                  </a:ext>
                </a:extLst>
              </p:cNvPr>
              <p:cNvSpPr/>
              <p:nvPr/>
            </p:nvSpPr>
            <p:spPr>
              <a:xfrm>
                <a:off x="1616358" y="2551230"/>
                <a:ext cx="114300" cy="218510"/>
              </a:xfrm>
              <a:prstGeom prst="ellipse">
                <a:avLst/>
              </a:prstGeom>
              <a:solidFill>
                <a:schemeClr val="bg1">
                  <a:lumMod val="85000"/>
                </a:schemeClr>
              </a:soli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3" name="Oval 122">
                <a:extLst>
                  <a:ext uri="{FF2B5EF4-FFF2-40B4-BE49-F238E27FC236}">
                    <a16:creationId xmlns:a16="http://schemas.microsoft.com/office/drawing/2014/main" id="{0805F181-49B9-C142-9B51-F857DE897BF7}"/>
                  </a:ext>
                </a:extLst>
              </p:cNvPr>
              <p:cNvSpPr/>
              <p:nvPr/>
            </p:nvSpPr>
            <p:spPr>
              <a:xfrm>
                <a:off x="3643756" y="2559750"/>
                <a:ext cx="111280" cy="209990"/>
              </a:xfrm>
              <a:prstGeom prst="ellipse">
                <a:avLst/>
              </a:prstGeom>
              <a:gradFill flip="none" rotWithShape="1">
                <a:gsLst>
                  <a:gs pos="0">
                    <a:srgbClr val="0012A0">
                      <a:lumMod val="100000"/>
                    </a:srgbClr>
                  </a:gs>
                  <a:gs pos="75000">
                    <a:srgbClr val="66ACD3"/>
                  </a:gs>
                  <a:gs pos="99000">
                    <a:srgbClr val="0012A0"/>
                  </a:gs>
                  <a:gs pos="29000">
                    <a:srgbClr val="6EBFF0"/>
                  </a:gs>
                </a:gsLst>
                <a:lin ang="16200000" scaled="0"/>
                <a:tileRect/>
              </a:gra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4" name="Rectangle 123">
                <a:extLst>
                  <a:ext uri="{FF2B5EF4-FFF2-40B4-BE49-F238E27FC236}">
                    <a16:creationId xmlns:a16="http://schemas.microsoft.com/office/drawing/2014/main" id="{0D93417B-0185-D242-8A05-91DA57EBFD3E}"/>
                  </a:ext>
                </a:extLst>
              </p:cNvPr>
              <p:cNvSpPr/>
              <p:nvPr/>
            </p:nvSpPr>
            <p:spPr>
              <a:xfrm>
                <a:off x="3491356" y="2551230"/>
                <a:ext cx="209550"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sp>
        <p:nvSpPr>
          <p:cNvPr id="137" name="Freeform 8">
            <a:extLst>
              <a:ext uri="{FF2B5EF4-FFF2-40B4-BE49-F238E27FC236}">
                <a16:creationId xmlns:a16="http://schemas.microsoft.com/office/drawing/2014/main" id="{B88EADF6-5835-854B-A410-631A5C1DF737}"/>
              </a:ext>
            </a:extLst>
          </p:cNvPr>
          <p:cNvSpPr>
            <a:spLocks/>
          </p:cNvSpPr>
          <p:nvPr/>
        </p:nvSpPr>
        <p:spPr bwMode="auto">
          <a:xfrm rot="5400000">
            <a:off x="2931526" y="3676128"/>
            <a:ext cx="506067" cy="1330393"/>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nvGrpSpPr>
          <p:cNvPr id="138" name="Group 137">
            <a:extLst>
              <a:ext uri="{FF2B5EF4-FFF2-40B4-BE49-F238E27FC236}">
                <a16:creationId xmlns:a16="http://schemas.microsoft.com/office/drawing/2014/main" id="{A154F271-87D0-7C47-A4F2-62E2B0FD78A7}"/>
              </a:ext>
            </a:extLst>
          </p:cNvPr>
          <p:cNvGrpSpPr/>
          <p:nvPr/>
        </p:nvGrpSpPr>
        <p:grpSpPr>
          <a:xfrm>
            <a:off x="795132" y="3505196"/>
            <a:ext cx="1681218" cy="980660"/>
            <a:chOff x="6049618" y="2769704"/>
            <a:chExt cx="1681218" cy="980660"/>
          </a:xfrm>
        </p:grpSpPr>
        <p:cxnSp>
          <p:nvCxnSpPr>
            <p:cNvPr id="139" name="Straight Connector 138">
              <a:extLst>
                <a:ext uri="{FF2B5EF4-FFF2-40B4-BE49-F238E27FC236}">
                  <a16:creationId xmlns:a16="http://schemas.microsoft.com/office/drawing/2014/main" id="{C69ECC50-1D6A-FE4E-B412-35AE1EB7DAED}"/>
                </a:ext>
              </a:extLst>
            </p:cNvPr>
            <p:cNvCxnSpPr>
              <a:endCxn id="150" idx="9"/>
            </p:cNvCxnSpPr>
            <p:nvPr/>
          </p:nvCxnSpPr>
          <p:spPr>
            <a:xfrm>
              <a:off x="6645292" y="3188175"/>
              <a:ext cx="781512" cy="3585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0" name="Group 139">
              <a:extLst>
                <a:ext uri="{FF2B5EF4-FFF2-40B4-BE49-F238E27FC236}">
                  <a16:creationId xmlns:a16="http://schemas.microsoft.com/office/drawing/2014/main" id="{56970CFE-113F-524E-A271-D0B56F1E4DCD}"/>
                </a:ext>
              </a:extLst>
            </p:cNvPr>
            <p:cNvGrpSpPr/>
            <p:nvPr/>
          </p:nvGrpSpPr>
          <p:grpSpPr>
            <a:xfrm>
              <a:off x="7124700" y="3417997"/>
              <a:ext cx="606136" cy="332367"/>
              <a:chOff x="7493876" y="2774731"/>
              <a:chExt cx="1481958" cy="894622"/>
            </a:xfrm>
          </p:grpSpPr>
          <p:sp>
            <p:nvSpPr>
              <p:cNvPr id="144" name="Freeform 143">
                <a:extLst>
                  <a:ext uri="{FF2B5EF4-FFF2-40B4-BE49-F238E27FC236}">
                    <a16:creationId xmlns:a16="http://schemas.microsoft.com/office/drawing/2014/main" id="{C672BC0C-11BC-AE43-A36C-720372A95C6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5" name="Oval 144">
                <a:extLst>
                  <a:ext uri="{FF2B5EF4-FFF2-40B4-BE49-F238E27FC236}">
                    <a16:creationId xmlns:a16="http://schemas.microsoft.com/office/drawing/2014/main" id="{F7D8EBDC-1B3F-D04A-ABF7-F1F8011A446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6" name="Group 145">
                <a:extLst>
                  <a:ext uri="{FF2B5EF4-FFF2-40B4-BE49-F238E27FC236}">
                    <a16:creationId xmlns:a16="http://schemas.microsoft.com/office/drawing/2014/main" id="{3E0C9D8E-6E81-AE48-B276-5C3D4C1174C5}"/>
                  </a:ext>
                </a:extLst>
              </p:cNvPr>
              <p:cNvGrpSpPr/>
              <p:nvPr/>
            </p:nvGrpSpPr>
            <p:grpSpPr>
              <a:xfrm>
                <a:off x="7713663" y="2848339"/>
                <a:ext cx="1042107" cy="425543"/>
                <a:chOff x="7786941" y="2884917"/>
                <a:chExt cx="897649" cy="353919"/>
              </a:xfrm>
            </p:grpSpPr>
            <p:sp>
              <p:nvSpPr>
                <p:cNvPr id="147" name="Freeform 146">
                  <a:extLst>
                    <a:ext uri="{FF2B5EF4-FFF2-40B4-BE49-F238E27FC236}">
                      <a16:creationId xmlns:a16="http://schemas.microsoft.com/office/drawing/2014/main" id="{DFF60AC0-D5B0-B64E-AE9A-940F23337C5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8" name="Freeform 147">
                  <a:extLst>
                    <a:ext uri="{FF2B5EF4-FFF2-40B4-BE49-F238E27FC236}">
                      <a16:creationId xmlns:a16="http://schemas.microsoft.com/office/drawing/2014/main" id="{530B7CED-D36A-D146-8C6D-8F3222A6958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9" name="Freeform 148">
                  <a:extLst>
                    <a:ext uri="{FF2B5EF4-FFF2-40B4-BE49-F238E27FC236}">
                      <a16:creationId xmlns:a16="http://schemas.microsoft.com/office/drawing/2014/main" id="{450884DB-292E-5D43-B1E4-7A972475C1C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22199CA4-1DF9-774D-A219-054BAAB7B83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1" name="Group 542">
              <a:extLst>
                <a:ext uri="{FF2B5EF4-FFF2-40B4-BE49-F238E27FC236}">
                  <a16:creationId xmlns:a16="http://schemas.microsoft.com/office/drawing/2014/main" id="{1F53B190-AACE-C347-A601-DF9690610347}"/>
                </a:ext>
              </a:extLst>
            </p:cNvPr>
            <p:cNvGrpSpPr>
              <a:grpSpLocks/>
            </p:cNvGrpSpPr>
            <p:nvPr/>
          </p:nvGrpSpPr>
          <p:grpSpPr bwMode="auto">
            <a:xfrm>
              <a:off x="6049618" y="2769704"/>
              <a:ext cx="720837" cy="645768"/>
              <a:chOff x="-44" y="1473"/>
              <a:chExt cx="981" cy="1105"/>
            </a:xfrm>
          </p:grpSpPr>
          <p:pic>
            <p:nvPicPr>
              <p:cNvPr id="142" name="Picture 529" descr="desktop_computer_stylized_medium">
                <a:extLst>
                  <a:ext uri="{FF2B5EF4-FFF2-40B4-BE49-F238E27FC236}">
                    <a16:creationId xmlns:a16="http://schemas.microsoft.com/office/drawing/2014/main" id="{74447E28-A5A4-A447-B88B-5C81E7079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3" name="Freeform 530">
                <a:extLst>
                  <a:ext uri="{FF2B5EF4-FFF2-40B4-BE49-F238E27FC236}">
                    <a16:creationId xmlns:a16="http://schemas.microsoft.com/office/drawing/2014/main" id="{63E6D02A-C676-6143-AC61-64B525308E30}"/>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51" name="Group 150">
            <a:extLst>
              <a:ext uri="{FF2B5EF4-FFF2-40B4-BE49-F238E27FC236}">
                <a16:creationId xmlns:a16="http://schemas.microsoft.com/office/drawing/2014/main" id="{9AB21A84-8433-A744-8995-3FF202FC2F08}"/>
              </a:ext>
            </a:extLst>
          </p:cNvPr>
          <p:cNvGrpSpPr/>
          <p:nvPr/>
        </p:nvGrpSpPr>
        <p:grpSpPr>
          <a:xfrm flipH="1">
            <a:off x="3955773" y="3525075"/>
            <a:ext cx="1681218" cy="980660"/>
            <a:chOff x="6049618" y="2769704"/>
            <a:chExt cx="1681218" cy="980660"/>
          </a:xfrm>
        </p:grpSpPr>
        <p:cxnSp>
          <p:nvCxnSpPr>
            <p:cNvPr id="152" name="Straight Connector 151">
              <a:extLst>
                <a:ext uri="{FF2B5EF4-FFF2-40B4-BE49-F238E27FC236}">
                  <a16:creationId xmlns:a16="http://schemas.microsoft.com/office/drawing/2014/main" id="{0698FEC1-99B4-8D49-8878-EE9F93FCD604}"/>
                </a:ext>
              </a:extLst>
            </p:cNvPr>
            <p:cNvCxnSpPr>
              <a:endCxn id="163" idx="9"/>
            </p:cNvCxnSpPr>
            <p:nvPr/>
          </p:nvCxnSpPr>
          <p:spPr>
            <a:xfrm>
              <a:off x="6645292" y="3188175"/>
              <a:ext cx="781512" cy="3585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3" name="Group 152">
              <a:extLst>
                <a:ext uri="{FF2B5EF4-FFF2-40B4-BE49-F238E27FC236}">
                  <a16:creationId xmlns:a16="http://schemas.microsoft.com/office/drawing/2014/main" id="{D54EE5B6-8CEE-C24D-9E77-55CFC6B7EBF7}"/>
                </a:ext>
              </a:extLst>
            </p:cNvPr>
            <p:cNvGrpSpPr/>
            <p:nvPr/>
          </p:nvGrpSpPr>
          <p:grpSpPr>
            <a:xfrm>
              <a:off x="7124700" y="3417997"/>
              <a:ext cx="606136" cy="332367"/>
              <a:chOff x="7493876" y="2774731"/>
              <a:chExt cx="1481958" cy="894622"/>
            </a:xfrm>
          </p:grpSpPr>
          <p:sp>
            <p:nvSpPr>
              <p:cNvPr id="157" name="Freeform 156">
                <a:extLst>
                  <a:ext uri="{FF2B5EF4-FFF2-40B4-BE49-F238E27FC236}">
                    <a16:creationId xmlns:a16="http://schemas.microsoft.com/office/drawing/2014/main" id="{FA697D45-FC0F-8B46-B063-A633921C81C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ACA12577-0F0A-924E-87DB-05AAFDF314F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D8F9D064-FCD7-5643-95F2-11F9764C79D3}"/>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08220A6F-F84C-E34B-8703-26B9D645FA3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93FE19AB-AF3C-AF42-BECE-EA8F8C8D509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9458235E-780D-3F47-B8EB-5F49424819F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9AFFB59D-DA07-0044-B94E-45ABEB1D4F4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4" name="Group 542">
              <a:extLst>
                <a:ext uri="{FF2B5EF4-FFF2-40B4-BE49-F238E27FC236}">
                  <a16:creationId xmlns:a16="http://schemas.microsoft.com/office/drawing/2014/main" id="{303EBD73-22AF-554E-AF0F-5CEB974785EE}"/>
                </a:ext>
              </a:extLst>
            </p:cNvPr>
            <p:cNvGrpSpPr>
              <a:grpSpLocks/>
            </p:cNvGrpSpPr>
            <p:nvPr/>
          </p:nvGrpSpPr>
          <p:grpSpPr bwMode="auto">
            <a:xfrm>
              <a:off x="6049618" y="2769704"/>
              <a:ext cx="720837" cy="645768"/>
              <a:chOff x="-44" y="1473"/>
              <a:chExt cx="981" cy="1105"/>
            </a:xfrm>
          </p:grpSpPr>
          <p:pic>
            <p:nvPicPr>
              <p:cNvPr id="155" name="Picture 529" descr="desktop_computer_stylized_medium">
                <a:extLst>
                  <a:ext uri="{FF2B5EF4-FFF2-40B4-BE49-F238E27FC236}">
                    <a16:creationId xmlns:a16="http://schemas.microsoft.com/office/drawing/2014/main" id="{DA8EBB88-E178-D147-81B8-46282C811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6" name="Freeform 530">
                <a:extLst>
                  <a:ext uri="{FF2B5EF4-FFF2-40B4-BE49-F238E27FC236}">
                    <a16:creationId xmlns:a16="http://schemas.microsoft.com/office/drawing/2014/main" id="{B79E9C72-6480-6E40-A2DD-061F96875BE9}"/>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grpSp>
        <p:nvGrpSpPr>
          <p:cNvPr id="192" name="Group 191">
            <a:extLst>
              <a:ext uri="{FF2B5EF4-FFF2-40B4-BE49-F238E27FC236}">
                <a16:creationId xmlns:a16="http://schemas.microsoft.com/office/drawing/2014/main" id="{34FBF839-7AAB-2945-A100-E03CF525DA47}"/>
              </a:ext>
            </a:extLst>
          </p:cNvPr>
          <p:cNvGrpSpPr/>
          <p:nvPr/>
        </p:nvGrpSpPr>
        <p:grpSpPr>
          <a:xfrm>
            <a:off x="1596889" y="3625654"/>
            <a:ext cx="1744188" cy="288737"/>
            <a:chOff x="1596889" y="3055814"/>
            <a:chExt cx="1744188" cy="288737"/>
          </a:xfrm>
        </p:grpSpPr>
        <p:grpSp>
          <p:nvGrpSpPr>
            <p:cNvPr id="179" name="Group 178">
              <a:extLst>
                <a:ext uri="{FF2B5EF4-FFF2-40B4-BE49-F238E27FC236}">
                  <a16:creationId xmlns:a16="http://schemas.microsoft.com/office/drawing/2014/main" id="{C85152D4-74C3-EE4F-BD9E-95F04F9F97F2}"/>
                </a:ext>
              </a:extLst>
            </p:cNvPr>
            <p:cNvGrpSpPr/>
            <p:nvPr/>
          </p:nvGrpSpPr>
          <p:grpSpPr>
            <a:xfrm>
              <a:off x="1596889" y="3061114"/>
              <a:ext cx="1060174" cy="276999"/>
              <a:chOff x="2418521" y="3140627"/>
              <a:chExt cx="1060174" cy="276999"/>
            </a:xfrm>
          </p:grpSpPr>
          <p:sp>
            <p:nvSpPr>
              <p:cNvPr id="172" name="Rectangle 171">
                <a:extLst>
                  <a:ext uri="{FF2B5EF4-FFF2-40B4-BE49-F238E27FC236}">
                    <a16:creationId xmlns:a16="http://schemas.microsoft.com/office/drawing/2014/main" id="{024B5617-C9CC-374E-B759-E5A588F2A04B}"/>
                  </a:ext>
                </a:extLst>
              </p:cNvPr>
              <p:cNvSpPr/>
              <p:nvPr/>
            </p:nvSpPr>
            <p:spPr>
              <a:xfrm>
                <a:off x="2418521" y="3187148"/>
                <a:ext cx="1060174" cy="185530"/>
              </a:xfrm>
              <a:prstGeom prst="rect">
                <a:avLst/>
              </a:prstGeom>
              <a:solidFill>
                <a:srgbClr val="00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3" name="Rectangle 172">
                <a:extLst>
                  <a:ext uri="{FF2B5EF4-FFF2-40B4-BE49-F238E27FC236}">
                    <a16:creationId xmlns:a16="http://schemas.microsoft.com/office/drawing/2014/main" id="{F76628DF-7E5A-F04D-940F-07D8396FF85F}"/>
                  </a:ext>
                </a:extLst>
              </p:cNvPr>
              <p:cNvSpPr/>
              <p:nvPr/>
            </p:nvSpPr>
            <p:spPr>
              <a:xfrm>
                <a:off x="2706480" y="3197527"/>
                <a:ext cx="733425" cy="158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DE6F30FB-9BE9-5A4A-B26D-E6514FFA6757}"/>
                  </a:ext>
                </a:extLst>
              </p:cNvPr>
              <p:cNvSpPr txBox="1"/>
              <p:nvPr/>
            </p:nvSpPr>
            <p:spPr>
              <a:xfrm>
                <a:off x="2750930" y="3140627"/>
                <a:ext cx="681597" cy="276999"/>
              </a:xfrm>
              <a:prstGeom prst="rect">
                <a:avLst/>
              </a:prstGeom>
              <a:noFill/>
            </p:spPr>
            <p:txBody>
              <a:bodyPr wrap="none" rtlCol="0">
                <a:spAutoFit/>
              </a:bodyPr>
              <a:lstStyle/>
              <a:p>
                <a:r>
                  <a:rPr lang="en-US" sz="1200" i="1" dirty="0">
                    <a:solidFill>
                      <a:srgbClr val="0012A0"/>
                    </a:solidFill>
                  </a:rPr>
                  <a:t>payload</a:t>
                </a:r>
                <a:endParaRPr lang="en-US" sz="1100" i="1" dirty="0">
                  <a:solidFill>
                    <a:srgbClr val="0012A0"/>
                  </a:solidFill>
                </a:endParaRPr>
              </a:p>
            </p:txBody>
          </p:sp>
          <p:cxnSp>
            <p:nvCxnSpPr>
              <p:cNvPr id="175" name="Straight Connector 174">
                <a:extLst>
                  <a:ext uri="{FF2B5EF4-FFF2-40B4-BE49-F238E27FC236}">
                    <a16:creationId xmlns:a16="http://schemas.microsoft.com/office/drawing/2014/main" id="{D1761815-C40C-064C-94D5-C8EF205B2F81}"/>
                  </a:ext>
                </a:extLst>
              </p:cNvPr>
              <p:cNvCxnSpPr/>
              <p:nvPr/>
            </p:nvCxnSpPr>
            <p:spPr>
              <a:xfrm>
                <a:off x="2474705" y="3185077"/>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BA373B1-9E8B-BE44-976A-016C443F9D84}"/>
                  </a:ext>
                </a:extLst>
              </p:cNvPr>
              <p:cNvCxnSpPr/>
              <p:nvPr/>
            </p:nvCxnSpPr>
            <p:spPr>
              <a:xfrm>
                <a:off x="2525505" y="3181902"/>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11DBAE8-2A7F-254C-90B2-B6475BD2C676}"/>
                  </a:ext>
                </a:extLst>
              </p:cNvPr>
              <p:cNvCxnSpPr/>
              <p:nvPr/>
            </p:nvCxnSpPr>
            <p:spPr>
              <a:xfrm>
                <a:off x="2601705" y="3181902"/>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4CBA3BFA-0586-D74E-9F22-E3C770289342}"/>
                  </a:ext>
                </a:extLst>
              </p:cNvPr>
              <p:cNvCxnSpPr/>
              <p:nvPr/>
            </p:nvCxnSpPr>
            <p:spPr>
              <a:xfrm>
                <a:off x="2658855" y="3178727"/>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1" name="Right Arrow 190">
              <a:extLst>
                <a:ext uri="{FF2B5EF4-FFF2-40B4-BE49-F238E27FC236}">
                  <a16:creationId xmlns:a16="http://schemas.microsoft.com/office/drawing/2014/main" id="{F0F81BD7-A275-8B45-B483-677DEE767174}"/>
                </a:ext>
              </a:extLst>
            </p:cNvPr>
            <p:cNvSpPr/>
            <p:nvPr/>
          </p:nvSpPr>
          <p:spPr>
            <a:xfrm>
              <a:off x="2727569" y="3055814"/>
              <a:ext cx="613508" cy="288737"/>
            </a:xfrm>
            <a:prstGeom prst="rightArrow">
              <a:avLst/>
            </a:prstGeom>
            <a:gradFill>
              <a:gsLst>
                <a:gs pos="0">
                  <a:schemeClr val="bg1"/>
                </a:gs>
                <a:gs pos="99000">
                  <a:srgbClr val="0012A0"/>
                </a:gs>
                <a:gs pos="58000">
                  <a:srgbClr val="6EBF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0" name="Group 189">
            <a:extLst>
              <a:ext uri="{FF2B5EF4-FFF2-40B4-BE49-F238E27FC236}">
                <a16:creationId xmlns:a16="http://schemas.microsoft.com/office/drawing/2014/main" id="{C81DAD9C-B11E-7E4C-B1D4-50FEE9FD3D2B}"/>
              </a:ext>
            </a:extLst>
          </p:cNvPr>
          <p:cNvGrpSpPr/>
          <p:nvPr/>
        </p:nvGrpSpPr>
        <p:grpSpPr>
          <a:xfrm>
            <a:off x="1889212" y="3652032"/>
            <a:ext cx="749300" cy="222250"/>
            <a:chOff x="2066925" y="3086100"/>
            <a:chExt cx="749300" cy="222250"/>
          </a:xfrm>
        </p:grpSpPr>
        <p:sp>
          <p:nvSpPr>
            <p:cNvPr id="180" name="Rounded Rectangle 179">
              <a:extLst>
                <a:ext uri="{FF2B5EF4-FFF2-40B4-BE49-F238E27FC236}">
                  <a16:creationId xmlns:a16="http://schemas.microsoft.com/office/drawing/2014/main" id="{7B63C554-F8BB-914B-BBC9-73A76795DDA4}"/>
                </a:ext>
              </a:extLst>
            </p:cNvPr>
            <p:cNvSpPr/>
            <p:nvPr/>
          </p:nvSpPr>
          <p:spPr>
            <a:xfrm>
              <a:off x="2066925" y="3092450"/>
              <a:ext cx="749300" cy="215900"/>
            </a:xfrm>
            <a:prstGeom prst="roundRect">
              <a:avLst/>
            </a:prstGeom>
            <a:solidFill>
              <a:schemeClr val="bg1">
                <a:alpha val="83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a:extLst>
                <a:ext uri="{FF2B5EF4-FFF2-40B4-BE49-F238E27FC236}">
                  <a16:creationId xmlns:a16="http://schemas.microsoft.com/office/drawing/2014/main" id="{ABDE7371-0052-4946-BCF2-B3C5AE34BC52}"/>
                </a:ext>
              </a:extLst>
            </p:cNvPr>
            <p:cNvCxnSpPr/>
            <p:nvPr/>
          </p:nvCxnSpPr>
          <p:spPr>
            <a:xfrm flipH="1">
              <a:off x="209867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015DDBCC-875A-2B45-BFA3-531D564C016F}"/>
                </a:ext>
              </a:extLst>
            </p:cNvPr>
            <p:cNvCxnSpPr/>
            <p:nvPr/>
          </p:nvCxnSpPr>
          <p:spPr>
            <a:xfrm flipH="1">
              <a:off x="2190750"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002D6003-527B-524D-AED8-D67D4BA07A07}"/>
                </a:ext>
              </a:extLst>
            </p:cNvPr>
            <p:cNvCxnSpPr/>
            <p:nvPr/>
          </p:nvCxnSpPr>
          <p:spPr>
            <a:xfrm flipH="1">
              <a:off x="228282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4B601CA-4EB8-7E44-B4A6-4D550673F9BE}"/>
                </a:ext>
              </a:extLst>
            </p:cNvPr>
            <p:cNvCxnSpPr/>
            <p:nvPr/>
          </p:nvCxnSpPr>
          <p:spPr>
            <a:xfrm flipH="1">
              <a:off x="2374900"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ABDA2B9-BAAB-124C-9413-F5CD374D8F77}"/>
                </a:ext>
              </a:extLst>
            </p:cNvPr>
            <p:cNvCxnSpPr/>
            <p:nvPr/>
          </p:nvCxnSpPr>
          <p:spPr>
            <a:xfrm flipH="1">
              <a:off x="2466975"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9044783D-8E72-CE48-ACE0-6A9DD70D1495}"/>
                </a:ext>
              </a:extLst>
            </p:cNvPr>
            <p:cNvCxnSpPr/>
            <p:nvPr/>
          </p:nvCxnSpPr>
          <p:spPr>
            <a:xfrm flipH="1">
              <a:off x="2559050"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F44FC8C9-8FCF-E440-9975-62F8CAA13B14}"/>
                </a:ext>
              </a:extLst>
            </p:cNvPr>
            <p:cNvCxnSpPr/>
            <p:nvPr/>
          </p:nvCxnSpPr>
          <p:spPr>
            <a:xfrm flipH="1">
              <a:off x="265112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7D9D21C7-F384-7D40-8D53-8B4AE98209F8}"/>
                </a:ext>
              </a:extLst>
            </p:cNvPr>
            <p:cNvCxnSpPr/>
            <p:nvPr/>
          </p:nvCxnSpPr>
          <p:spPr>
            <a:xfrm flipH="1">
              <a:off x="2736850"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93" name="Group 192">
            <a:extLst>
              <a:ext uri="{FF2B5EF4-FFF2-40B4-BE49-F238E27FC236}">
                <a16:creationId xmlns:a16="http://schemas.microsoft.com/office/drawing/2014/main" id="{CB6C3B58-5506-0645-9AF9-B1C7FEE9AFF8}"/>
              </a:ext>
            </a:extLst>
          </p:cNvPr>
          <p:cNvGrpSpPr/>
          <p:nvPr/>
        </p:nvGrpSpPr>
        <p:grpSpPr>
          <a:xfrm>
            <a:off x="6745359" y="2651620"/>
            <a:ext cx="1744188" cy="288737"/>
            <a:chOff x="1596889" y="3055814"/>
            <a:chExt cx="1744188" cy="288737"/>
          </a:xfrm>
        </p:grpSpPr>
        <p:grpSp>
          <p:nvGrpSpPr>
            <p:cNvPr id="194" name="Group 193">
              <a:extLst>
                <a:ext uri="{FF2B5EF4-FFF2-40B4-BE49-F238E27FC236}">
                  <a16:creationId xmlns:a16="http://schemas.microsoft.com/office/drawing/2014/main" id="{F2B8D7CF-0A3F-EC45-938C-C9D0E6AA5830}"/>
                </a:ext>
              </a:extLst>
            </p:cNvPr>
            <p:cNvGrpSpPr/>
            <p:nvPr/>
          </p:nvGrpSpPr>
          <p:grpSpPr>
            <a:xfrm>
              <a:off x="1596889" y="3061114"/>
              <a:ext cx="1060174" cy="276999"/>
              <a:chOff x="2418521" y="3140627"/>
              <a:chExt cx="1060174" cy="276999"/>
            </a:xfrm>
          </p:grpSpPr>
          <p:sp>
            <p:nvSpPr>
              <p:cNvPr id="196" name="Rectangle 195">
                <a:extLst>
                  <a:ext uri="{FF2B5EF4-FFF2-40B4-BE49-F238E27FC236}">
                    <a16:creationId xmlns:a16="http://schemas.microsoft.com/office/drawing/2014/main" id="{BDD9945C-957E-7D44-A61B-24C9B3CFF69B}"/>
                  </a:ext>
                </a:extLst>
              </p:cNvPr>
              <p:cNvSpPr/>
              <p:nvPr/>
            </p:nvSpPr>
            <p:spPr>
              <a:xfrm>
                <a:off x="2418521" y="3187148"/>
                <a:ext cx="1060174" cy="185530"/>
              </a:xfrm>
              <a:prstGeom prst="rect">
                <a:avLst/>
              </a:prstGeom>
              <a:solidFill>
                <a:srgbClr val="00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Rectangle 196">
                <a:extLst>
                  <a:ext uri="{FF2B5EF4-FFF2-40B4-BE49-F238E27FC236}">
                    <a16:creationId xmlns:a16="http://schemas.microsoft.com/office/drawing/2014/main" id="{23D9B710-1640-AD40-A5AA-3C6FC8D5C570}"/>
                  </a:ext>
                </a:extLst>
              </p:cNvPr>
              <p:cNvSpPr/>
              <p:nvPr/>
            </p:nvSpPr>
            <p:spPr>
              <a:xfrm>
                <a:off x="2706480" y="3197527"/>
                <a:ext cx="733425" cy="158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8" name="TextBox 197">
                <a:extLst>
                  <a:ext uri="{FF2B5EF4-FFF2-40B4-BE49-F238E27FC236}">
                    <a16:creationId xmlns:a16="http://schemas.microsoft.com/office/drawing/2014/main" id="{2421D4F2-FFEC-9145-8E7A-18B871660902}"/>
                  </a:ext>
                </a:extLst>
              </p:cNvPr>
              <p:cNvSpPr txBox="1"/>
              <p:nvPr/>
            </p:nvSpPr>
            <p:spPr>
              <a:xfrm>
                <a:off x="2750930" y="3140627"/>
                <a:ext cx="681597" cy="276999"/>
              </a:xfrm>
              <a:prstGeom prst="rect">
                <a:avLst/>
              </a:prstGeom>
              <a:noFill/>
            </p:spPr>
            <p:txBody>
              <a:bodyPr wrap="none" rtlCol="0">
                <a:spAutoFit/>
              </a:bodyPr>
              <a:lstStyle/>
              <a:p>
                <a:r>
                  <a:rPr lang="en-US" sz="1200" i="1" dirty="0">
                    <a:solidFill>
                      <a:srgbClr val="0012A0"/>
                    </a:solidFill>
                  </a:rPr>
                  <a:t>payload</a:t>
                </a:r>
                <a:endParaRPr lang="en-US" sz="1100" i="1" dirty="0">
                  <a:solidFill>
                    <a:srgbClr val="0012A0"/>
                  </a:solidFill>
                </a:endParaRPr>
              </a:p>
            </p:txBody>
          </p:sp>
          <p:cxnSp>
            <p:nvCxnSpPr>
              <p:cNvPr id="199" name="Straight Connector 198">
                <a:extLst>
                  <a:ext uri="{FF2B5EF4-FFF2-40B4-BE49-F238E27FC236}">
                    <a16:creationId xmlns:a16="http://schemas.microsoft.com/office/drawing/2014/main" id="{B4ED4815-0AB2-2547-8691-6F35AD39CC8C}"/>
                  </a:ext>
                </a:extLst>
              </p:cNvPr>
              <p:cNvCxnSpPr/>
              <p:nvPr/>
            </p:nvCxnSpPr>
            <p:spPr>
              <a:xfrm>
                <a:off x="2474705" y="3185077"/>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1CC9C6AF-1976-0141-B4E2-F4180F0E7C9F}"/>
                  </a:ext>
                </a:extLst>
              </p:cNvPr>
              <p:cNvCxnSpPr/>
              <p:nvPr/>
            </p:nvCxnSpPr>
            <p:spPr>
              <a:xfrm>
                <a:off x="2525505" y="3181902"/>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AB63FBC0-0BD3-6F42-90A6-1849FFF1961F}"/>
                  </a:ext>
                </a:extLst>
              </p:cNvPr>
              <p:cNvCxnSpPr/>
              <p:nvPr/>
            </p:nvCxnSpPr>
            <p:spPr>
              <a:xfrm>
                <a:off x="2601705" y="3181902"/>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07AE5E7-0778-1A49-88FF-ED8318715FE6}"/>
                  </a:ext>
                </a:extLst>
              </p:cNvPr>
              <p:cNvCxnSpPr/>
              <p:nvPr/>
            </p:nvCxnSpPr>
            <p:spPr>
              <a:xfrm>
                <a:off x="2658855" y="3178727"/>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95" name="Right Arrow 194">
              <a:extLst>
                <a:ext uri="{FF2B5EF4-FFF2-40B4-BE49-F238E27FC236}">
                  <a16:creationId xmlns:a16="http://schemas.microsoft.com/office/drawing/2014/main" id="{2E55176C-A45D-DF4D-8A60-73DECEE081D8}"/>
                </a:ext>
              </a:extLst>
            </p:cNvPr>
            <p:cNvSpPr/>
            <p:nvPr/>
          </p:nvSpPr>
          <p:spPr>
            <a:xfrm>
              <a:off x="2727569" y="3055814"/>
              <a:ext cx="613508" cy="288737"/>
            </a:xfrm>
            <a:prstGeom prst="rightArrow">
              <a:avLst/>
            </a:prstGeom>
            <a:gradFill>
              <a:gsLst>
                <a:gs pos="0">
                  <a:schemeClr val="bg1"/>
                </a:gs>
                <a:gs pos="99000">
                  <a:srgbClr val="0012A0"/>
                </a:gs>
                <a:gs pos="58000">
                  <a:srgbClr val="6EBF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6" name="Right Arrow 205">
            <a:extLst>
              <a:ext uri="{FF2B5EF4-FFF2-40B4-BE49-F238E27FC236}">
                <a16:creationId xmlns:a16="http://schemas.microsoft.com/office/drawing/2014/main" id="{2EE4E256-9324-E143-9C6B-7837E26CF5B4}"/>
              </a:ext>
            </a:extLst>
          </p:cNvPr>
          <p:cNvSpPr/>
          <p:nvPr/>
        </p:nvSpPr>
        <p:spPr>
          <a:xfrm>
            <a:off x="8691048" y="3108820"/>
            <a:ext cx="613508" cy="288737"/>
          </a:xfrm>
          <a:prstGeom prst="rightArrow">
            <a:avLst/>
          </a:prstGeom>
          <a:gradFill>
            <a:gsLst>
              <a:gs pos="0">
                <a:schemeClr val="bg1"/>
              </a:gs>
              <a:gs pos="99000">
                <a:srgbClr val="0012A0"/>
              </a:gs>
              <a:gs pos="58000">
                <a:srgbClr val="6EBF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5" name="Group 254">
            <a:extLst>
              <a:ext uri="{FF2B5EF4-FFF2-40B4-BE49-F238E27FC236}">
                <a16:creationId xmlns:a16="http://schemas.microsoft.com/office/drawing/2014/main" id="{E4162931-2654-1C40-B805-4B3DC15EE849}"/>
              </a:ext>
            </a:extLst>
          </p:cNvPr>
          <p:cNvGrpSpPr/>
          <p:nvPr/>
        </p:nvGrpSpPr>
        <p:grpSpPr>
          <a:xfrm>
            <a:off x="7232575" y="3038475"/>
            <a:ext cx="1430955" cy="365894"/>
            <a:chOff x="7219875" y="3091894"/>
            <a:chExt cx="1430955" cy="271200"/>
          </a:xfrm>
        </p:grpSpPr>
        <p:sp>
          <p:nvSpPr>
            <p:cNvPr id="222" name="Rectangle 221">
              <a:extLst>
                <a:ext uri="{FF2B5EF4-FFF2-40B4-BE49-F238E27FC236}">
                  <a16:creationId xmlns:a16="http://schemas.microsoft.com/office/drawing/2014/main" id="{0693E30F-EB99-744A-A643-BA8CD54419C5}"/>
                </a:ext>
              </a:extLst>
            </p:cNvPr>
            <p:cNvSpPr/>
            <p:nvPr/>
          </p:nvSpPr>
          <p:spPr>
            <a:xfrm>
              <a:off x="7219875" y="3096088"/>
              <a:ext cx="1430955" cy="2534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7" name="Straight Connector 236">
              <a:extLst>
                <a:ext uri="{FF2B5EF4-FFF2-40B4-BE49-F238E27FC236}">
                  <a16:creationId xmlns:a16="http://schemas.microsoft.com/office/drawing/2014/main" id="{62284DC6-132B-E542-80A3-B3F242A4E0E0}"/>
                </a:ext>
              </a:extLst>
            </p:cNvPr>
            <p:cNvCxnSpPr/>
            <p:nvPr/>
          </p:nvCxnSpPr>
          <p:spPr>
            <a:xfrm>
              <a:off x="7498944" y="30918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54275846-C439-E14A-9D15-E5870F5B377C}"/>
                </a:ext>
              </a:extLst>
            </p:cNvPr>
            <p:cNvCxnSpPr/>
            <p:nvPr/>
          </p:nvCxnSpPr>
          <p:spPr>
            <a:xfrm>
              <a:off x="7273344" y="30966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3B4E1BD7-83C8-B34D-A0CF-3DC9ED73B671}"/>
                </a:ext>
              </a:extLst>
            </p:cNvPr>
            <p:cNvCxnSpPr/>
            <p:nvPr/>
          </p:nvCxnSpPr>
          <p:spPr>
            <a:xfrm>
              <a:off x="7321344" y="30942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7A53D37-0107-E447-B026-FB75F1CC92B6}"/>
                </a:ext>
              </a:extLst>
            </p:cNvPr>
            <p:cNvCxnSpPr/>
            <p:nvPr/>
          </p:nvCxnSpPr>
          <p:spPr>
            <a:xfrm>
              <a:off x="7423344" y="30918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848AD58B-2CA9-1848-8136-929DDC770F6D}"/>
              </a:ext>
            </a:extLst>
          </p:cNvPr>
          <p:cNvGrpSpPr/>
          <p:nvPr/>
        </p:nvGrpSpPr>
        <p:grpSpPr>
          <a:xfrm>
            <a:off x="7564040" y="3084742"/>
            <a:ext cx="1060174" cy="276999"/>
            <a:chOff x="2418521" y="3140627"/>
            <a:chExt cx="1060174" cy="276999"/>
          </a:xfrm>
        </p:grpSpPr>
        <p:sp>
          <p:nvSpPr>
            <p:cNvPr id="207" name="Rectangle 206">
              <a:extLst>
                <a:ext uri="{FF2B5EF4-FFF2-40B4-BE49-F238E27FC236}">
                  <a16:creationId xmlns:a16="http://schemas.microsoft.com/office/drawing/2014/main" id="{6C60EDEB-4300-AB41-9986-F99E9A60DC2D}"/>
                </a:ext>
              </a:extLst>
            </p:cNvPr>
            <p:cNvSpPr/>
            <p:nvPr/>
          </p:nvSpPr>
          <p:spPr>
            <a:xfrm>
              <a:off x="2418521" y="3187148"/>
              <a:ext cx="1060174" cy="185530"/>
            </a:xfrm>
            <a:prstGeom prst="rect">
              <a:avLst/>
            </a:prstGeom>
            <a:solidFill>
              <a:srgbClr val="00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Rectangle 207">
              <a:extLst>
                <a:ext uri="{FF2B5EF4-FFF2-40B4-BE49-F238E27FC236}">
                  <a16:creationId xmlns:a16="http://schemas.microsoft.com/office/drawing/2014/main" id="{AA3D14F8-C2C0-1942-AAB9-0D27DFEA4274}"/>
                </a:ext>
              </a:extLst>
            </p:cNvPr>
            <p:cNvSpPr/>
            <p:nvPr/>
          </p:nvSpPr>
          <p:spPr>
            <a:xfrm>
              <a:off x="2706480" y="3197527"/>
              <a:ext cx="733425"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TextBox 208">
              <a:extLst>
                <a:ext uri="{FF2B5EF4-FFF2-40B4-BE49-F238E27FC236}">
                  <a16:creationId xmlns:a16="http://schemas.microsoft.com/office/drawing/2014/main" id="{C2A90FB1-6706-3A4F-BBFE-498069E83A46}"/>
                </a:ext>
              </a:extLst>
            </p:cNvPr>
            <p:cNvSpPr txBox="1"/>
            <p:nvPr/>
          </p:nvSpPr>
          <p:spPr>
            <a:xfrm>
              <a:off x="2750930" y="3140627"/>
              <a:ext cx="681597" cy="276999"/>
            </a:xfrm>
            <a:prstGeom prst="rect">
              <a:avLst/>
            </a:prstGeom>
            <a:noFill/>
          </p:spPr>
          <p:txBody>
            <a:bodyPr wrap="none" rtlCol="0">
              <a:spAutoFit/>
            </a:bodyPr>
            <a:lstStyle/>
            <a:p>
              <a:r>
                <a:rPr lang="en-US" sz="1200" i="1" dirty="0">
                  <a:solidFill>
                    <a:srgbClr val="0012A0"/>
                  </a:solidFill>
                </a:rPr>
                <a:t>payload</a:t>
              </a:r>
              <a:endParaRPr lang="en-US" sz="1100" i="1" dirty="0">
                <a:solidFill>
                  <a:srgbClr val="0012A0"/>
                </a:solidFill>
              </a:endParaRPr>
            </a:p>
          </p:txBody>
        </p:sp>
        <p:cxnSp>
          <p:nvCxnSpPr>
            <p:cNvPr id="210" name="Straight Connector 209">
              <a:extLst>
                <a:ext uri="{FF2B5EF4-FFF2-40B4-BE49-F238E27FC236}">
                  <a16:creationId xmlns:a16="http://schemas.microsoft.com/office/drawing/2014/main" id="{084F05C2-5576-3742-A4F3-7A300C18EE7C}"/>
                </a:ext>
              </a:extLst>
            </p:cNvPr>
            <p:cNvCxnSpPr>
              <a:cxnSpLocks/>
            </p:cNvCxnSpPr>
            <p:nvPr/>
          </p:nvCxnSpPr>
          <p:spPr>
            <a:xfrm>
              <a:off x="2474705" y="3196425"/>
              <a:ext cx="0" cy="16683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924A26B1-D43B-7644-AB0D-E8B93E6849A1}"/>
                </a:ext>
              </a:extLst>
            </p:cNvPr>
            <p:cNvCxnSpPr>
              <a:cxnSpLocks/>
            </p:cNvCxnSpPr>
            <p:nvPr/>
          </p:nvCxnSpPr>
          <p:spPr>
            <a:xfrm>
              <a:off x="2525505" y="3199637"/>
              <a:ext cx="0" cy="15996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69EB996-1998-C44B-9E2F-071294DFF07D}"/>
                </a:ext>
              </a:extLst>
            </p:cNvPr>
            <p:cNvCxnSpPr>
              <a:cxnSpLocks/>
            </p:cNvCxnSpPr>
            <p:nvPr/>
          </p:nvCxnSpPr>
          <p:spPr>
            <a:xfrm>
              <a:off x="2616945" y="3194825"/>
              <a:ext cx="0" cy="15996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D1756B14-A618-4644-AADB-42B672171E69}"/>
                </a:ext>
              </a:extLst>
            </p:cNvPr>
            <p:cNvCxnSpPr>
              <a:cxnSpLocks/>
            </p:cNvCxnSpPr>
            <p:nvPr/>
          </p:nvCxnSpPr>
          <p:spPr>
            <a:xfrm>
              <a:off x="2660259" y="3196429"/>
              <a:ext cx="0" cy="15996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41" name="Group 240">
            <a:extLst>
              <a:ext uri="{FF2B5EF4-FFF2-40B4-BE49-F238E27FC236}">
                <a16:creationId xmlns:a16="http://schemas.microsoft.com/office/drawing/2014/main" id="{34794A70-C767-7C46-ADA2-E0E60DA28AAE}"/>
              </a:ext>
            </a:extLst>
          </p:cNvPr>
          <p:cNvGrpSpPr/>
          <p:nvPr/>
        </p:nvGrpSpPr>
        <p:grpSpPr>
          <a:xfrm>
            <a:off x="7542671" y="3101525"/>
            <a:ext cx="1106157" cy="224519"/>
            <a:chOff x="2044062" y="3084919"/>
            <a:chExt cx="1106157" cy="224519"/>
          </a:xfrm>
        </p:grpSpPr>
        <p:sp>
          <p:nvSpPr>
            <p:cNvPr id="242" name="Rounded Rectangle 241">
              <a:extLst>
                <a:ext uri="{FF2B5EF4-FFF2-40B4-BE49-F238E27FC236}">
                  <a16:creationId xmlns:a16="http://schemas.microsoft.com/office/drawing/2014/main" id="{6650B23A-89BA-1940-B8C3-500EB3D61607}"/>
                </a:ext>
              </a:extLst>
            </p:cNvPr>
            <p:cNvSpPr/>
            <p:nvPr/>
          </p:nvSpPr>
          <p:spPr>
            <a:xfrm>
              <a:off x="2044062" y="3092450"/>
              <a:ext cx="1106157" cy="215900"/>
            </a:xfrm>
            <a:prstGeom prst="roundRect">
              <a:avLst/>
            </a:prstGeom>
            <a:solidFill>
              <a:schemeClr val="bg1">
                <a:alpha val="83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3" name="Straight Connector 242">
              <a:extLst>
                <a:ext uri="{FF2B5EF4-FFF2-40B4-BE49-F238E27FC236}">
                  <a16:creationId xmlns:a16="http://schemas.microsoft.com/office/drawing/2014/main" id="{FB27433E-EED3-ED41-BE05-8C704F5F5DC3}"/>
                </a:ext>
              </a:extLst>
            </p:cNvPr>
            <p:cNvCxnSpPr/>
            <p:nvPr/>
          </p:nvCxnSpPr>
          <p:spPr>
            <a:xfrm flipH="1">
              <a:off x="209867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A4996838-AA15-B440-BC8D-124BB6D41640}"/>
                </a:ext>
              </a:extLst>
            </p:cNvPr>
            <p:cNvCxnSpPr/>
            <p:nvPr/>
          </p:nvCxnSpPr>
          <p:spPr>
            <a:xfrm flipH="1">
              <a:off x="2190750"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46E859A7-F339-B54B-BD00-1FB8D9513390}"/>
                </a:ext>
              </a:extLst>
            </p:cNvPr>
            <p:cNvCxnSpPr/>
            <p:nvPr/>
          </p:nvCxnSpPr>
          <p:spPr>
            <a:xfrm flipH="1">
              <a:off x="228282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E339ED11-A33B-1E40-88B3-BE3FDA8649FC}"/>
                </a:ext>
              </a:extLst>
            </p:cNvPr>
            <p:cNvCxnSpPr/>
            <p:nvPr/>
          </p:nvCxnSpPr>
          <p:spPr>
            <a:xfrm flipH="1">
              <a:off x="2374900"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E136345-3B81-6C44-ABCC-4CA60BACE6D6}"/>
                </a:ext>
              </a:extLst>
            </p:cNvPr>
            <p:cNvCxnSpPr/>
            <p:nvPr/>
          </p:nvCxnSpPr>
          <p:spPr>
            <a:xfrm flipH="1">
              <a:off x="2466975"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F9056E8C-084E-9F43-B23D-FB8E99B599C1}"/>
                </a:ext>
              </a:extLst>
            </p:cNvPr>
            <p:cNvCxnSpPr/>
            <p:nvPr/>
          </p:nvCxnSpPr>
          <p:spPr>
            <a:xfrm flipH="1">
              <a:off x="2559050"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7259DDFB-3EEF-9D44-AA4B-0EC4728CD355}"/>
                </a:ext>
              </a:extLst>
            </p:cNvPr>
            <p:cNvCxnSpPr/>
            <p:nvPr/>
          </p:nvCxnSpPr>
          <p:spPr>
            <a:xfrm flipH="1">
              <a:off x="265112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326856E5-4AD5-BE4D-B500-A7AD5439B70D}"/>
                </a:ext>
              </a:extLst>
            </p:cNvPr>
            <p:cNvCxnSpPr/>
            <p:nvPr/>
          </p:nvCxnSpPr>
          <p:spPr>
            <a:xfrm flipH="1">
              <a:off x="2736850"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001DADB0-222C-B24B-8D0D-03760C7F0822}"/>
                </a:ext>
              </a:extLst>
            </p:cNvPr>
            <p:cNvCxnSpPr/>
            <p:nvPr/>
          </p:nvCxnSpPr>
          <p:spPr>
            <a:xfrm flipH="1">
              <a:off x="2814139" y="308492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F55875F2-F8D1-CE45-8BAC-8744F73D4F68}"/>
                </a:ext>
              </a:extLst>
            </p:cNvPr>
            <p:cNvCxnSpPr/>
            <p:nvPr/>
          </p:nvCxnSpPr>
          <p:spPr>
            <a:xfrm flipH="1">
              <a:off x="2891428" y="3090363"/>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8D1BEB87-E97E-DB4D-BFBB-74F001CDB608}"/>
                </a:ext>
              </a:extLst>
            </p:cNvPr>
            <p:cNvCxnSpPr/>
            <p:nvPr/>
          </p:nvCxnSpPr>
          <p:spPr>
            <a:xfrm flipH="1">
              <a:off x="2968717" y="3089274"/>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18157D5-90E4-7444-8E1F-DBD672AE220E}"/>
                </a:ext>
              </a:extLst>
            </p:cNvPr>
            <p:cNvCxnSpPr/>
            <p:nvPr/>
          </p:nvCxnSpPr>
          <p:spPr>
            <a:xfrm flipH="1">
              <a:off x="3046006" y="3084919"/>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47956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wipe(left)">
                                      <p:cBhvr>
                                        <p:cTn id="12" dur="500"/>
                                        <p:tgtEl>
                                          <p:spTgt spid="19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0"/>
                                        </p:tgtEl>
                                        <p:attrNameLst>
                                          <p:attrName>style.visibility</p:attrName>
                                        </p:attrNameLst>
                                      </p:cBhvr>
                                      <p:to>
                                        <p:strVal val="visible"/>
                                      </p:to>
                                    </p:set>
                                    <p:animEffect transition="in" filter="dissolve">
                                      <p:cBhvr>
                                        <p:cTn id="17" dur="500"/>
                                        <p:tgtEl>
                                          <p:spTgt spid="19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nodeType="withEffect">
                                  <p:stCondLst>
                                    <p:cond delay="0"/>
                                  </p:stCondLst>
                                  <p:childTnLst>
                                    <p:set>
                                      <p:cBhvr>
                                        <p:cTn id="24" dur="1" fill="hold">
                                          <p:stCondLst>
                                            <p:cond delay="0"/>
                                          </p:stCondLst>
                                        </p:cTn>
                                        <p:tgtEl>
                                          <p:spTgt spid="203"/>
                                        </p:tgtEl>
                                        <p:attrNameLst>
                                          <p:attrName>style.visibility</p:attrName>
                                        </p:attrNameLst>
                                      </p:cBhvr>
                                      <p:to>
                                        <p:strVal val="visible"/>
                                      </p:to>
                                    </p:set>
                                    <p:animEffect transition="in" filter="dissolve">
                                      <p:cBhvr>
                                        <p:cTn id="25" dur="500"/>
                                        <p:tgtEl>
                                          <p:spTgt spid="20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93"/>
                                        </p:tgtEl>
                                        <p:attrNameLst>
                                          <p:attrName>style.visibility</p:attrName>
                                        </p:attrNameLst>
                                      </p:cBhvr>
                                      <p:to>
                                        <p:strVal val="visible"/>
                                      </p:to>
                                    </p:set>
                                    <p:animEffect transition="in" filter="wipe(left)">
                                      <p:cBhvr>
                                        <p:cTn id="30" dur="500"/>
                                        <p:tgtEl>
                                          <p:spTgt spid="19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05"/>
                                        </p:tgtEl>
                                        <p:attrNameLst>
                                          <p:attrName>style.visibility</p:attrName>
                                        </p:attrNameLst>
                                      </p:cBhvr>
                                      <p:to>
                                        <p:strVal val="visible"/>
                                      </p:to>
                                    </p:set>
                                    <p:animEffect transition="in" filter="dissolve">
                                      <p:cBhvr>
                                        <p:cTn id="35" dur="500"/>
                                        <p:tgtEl>
                                          <p:spTgt spid="20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41"/>
                                        </p:tgtEl>
                                        <p:attrNameLst>
                                          <p:attrName>style.visibility</p:attrName>
                                        </p:attrNameLst>
                                      </p:cBhvr>
                                      <p:to>
                                        <p:strVal val="visible"/>
                                      </p:to>
                                    </p:set>
                                    <p:animEffect transition="in" filter="dissolve">
                                      <p:cBhvr>
                                        <p:cTn id="40" dur="500"/>
                                        <p:tgtEl>
                                          <p:spTgt spid="241"/>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255"/>
                                        </p:tgtEl>
                                        <p:attrNameLst>
                                          <p:attrName>style.visibility</p:attrName>
                                        </p:attrNameLst>
                                      </p:cBhvr>
                                      <p:to>
                                        <p:strVal val="visible"/>
                                      </p:to>
                                    </p:set>
                                    <p:animEffect transition="in" filter="dissolve">
                                      <p:cBhvr>
                                        <p:cTn id="45" dur="500"/>
                                        <p:tgtEl>
                                          <p:spTgt spid="25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wipe(left)">
                                      <p:cBhvr>
                                        <p:cTn id="50"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0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98813"/>
            <a:ext cx="10515600" cy="894622"/>
          </a:xfrm>
        </p:spPr>
        <p:txBody>
          <a:bodyPr>
            <a:normAutofit/>
          </a:bodyPr>
          <a:lstStyle/>
          <a:p>
            <a:r>
              <a:rPr lang="en-US" b="0" dirty="0">
                <a:latin typeface="+mn-lt"/>
              </a:rPr>
              <a:t>Two IPsec protocols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87</a:t>
            </a:fld>
            <a:endParaRPr lang="en-US" dirty="0"/>
          </a:p>
        </p:txBody>
      </p:sp>
      <p:sp>
        <p:nvSpPr>
          <p:cNvPr id="128" name="Content Placeholder 2">
            <a:extLst>
              <a:ext uri="{FF2B5EF4-FFF2-40B4-BE49-F238E27FC236}">
                <a16:creationId xmlns:a16="http://schemas.microsoft.com/office/drawing/2014/main" id="{1D1CD0CA-808A-CE4C-B224-FD9C5A476E35}"/>
              </a:ext>
            </a:extLst>
          </p:cNvPr>
          <p:cNvSpPr>
            <a:spLocks noGrp="1"/>
          </p:cNvSpPr>
          <p:nvPr>
            <p:ph idx="1"/>
          </p:nvPr>
        </p:nvSpPr>
        <p:spPr>
          <a:xfrm>
            <a:off x="944217" y="1409700"/>
            <a:ext cx="11512826" cy="4648200"/>
          </a:xfrm>
        </p:spPr>
        <p:txBody>
          <a:bodyPr>
            <a:normAutofit/>
          </a:bodyPr>
          <a:lstStyle/>
          <a:p>
            <a:pPr indent="-339725"/>
            <a:r>
              <a:rPr lang="en-US" sz="3200" dirty="0">
                <a:latin typeface="Calibri" panose="020F0502020204030204" pitchFamily="34" charset="0"/>
                <a:cs typeface="Calibri" panose="020F0502020204030204" pitchFamily="34" charset="0"/>
              </a:rPr>
              <a:t>Authentication Header (AH) protocol </a:t>
            </a:r>
            <a:r>
              <a:rPr lang="en-US" sz="2400" dirty="0">
                <a:latin typeface="Calibri" panose="020F0502020204030204" pitchFamily="34" charset="0"/>
                <a:cs typeface="Calibri" panose="020F0502020204030204" pitchFamily="34" charset="0"/>
              </a:rPr>
              <a:t>[RFC 4302]</a:t>
            </a:r>
          </a:p>
          <a:p>
            <a:pPr lvl="1"/>
            <a:r>
              <a:rPr lang="en-US" sz="2800" dirty="0">
                <a:latin typeface="Calibri" panose="020F0502020204030204" pitchFamily="34" charset="0"/>
                <a:cs typeface="Calibri" panose="020F0502020204030204" pitchFamily="34" charset="0"/>
              </a:rPr>
              <a:t>provides source authentication &amp; data integrity but </a:t>
            </a:r>
            <a:r>
              <a:rPr lang="en-US" sz="2800" i="1" dirty="0">
                <a:latin typeface="Calibri" panose="020F0502020204030204" pitchFamily="34" charset="0"/>
                <a:cs typeface="Calibri" panose="020F0502020204030204" pitchFamily="34" charset="0"/>
              </a:rPr>
              <a:t>not </a:t>
            </a:r>
            <a:r>
              <a:rPr lang="en-US" sz="2800" dirty="0">
                <a:latin typeface="Calibri" panose="020F0502020204030204" pitchFamily="34" charset="0"/>
                <a:cs typeface="Calibri" panose="020F0502020204030204" pitchFamily="34" charset="0"/>
              </a:rPr>
              <a:t>confidentiality</a:t>
            </a:r>
            <a:endParaRPr lang="en-US" sz="2800" i="1" dirty="0">
              <a:latin typeface="Calibri" panose="020F0502020204030204" pitchFamily="34" charset="0"/>
              <a:cs typeface="Calibri" panose="020F0502020204030204" pitchFamily="34" charset="0"/>
            </a:endParaRPr>
          </a:p>
          <a:p>
            <a:pPr lvl="0" indent="-339725"/>
            <a:r>
              <a:rPr lang="en-US" sz="3200" dirty="0">
                <a:latin typeface="Calibri" panose="020F0502020204030204" pitchFamily="34" charset="0"/>
                <a:cs typeface="Calibri" panose="020F0502020204030204" pitchFamily="34" charset="0"/>
              </a:rPr>
              <a:t>Encapsulation Security Protocol (ESP) </a:t>
            </a:r>
            <a:r>
              <a:rPr lang="en-US" sz="2400" dirty="0">
                <a:solidFill>
                  <a:prstClr val="black"/>
                </a:solidFill>
                <a:latin typeface="Calibri" panose="020F0502020204030204" pitchFamily="34" charset="0"/>
                <a:cs typeface="Calibri" panose="020F0502020204030204" pitchFamily="34" charset="0"/>
              </a:rPr>
              <a:t>[RFC 4303]</a:t>
            </a:r>
            <a:endParaRPr lang="en-US" sz="3200" dirty="0">
              <a:latin typeface="Calibri" panose="020F0502020204030204" pitchFamily="34" charset="0"/>
              <a:cs typeface="Calibri" panose="020F0502020204030204" pitchFamily="34" charset="0"/>
            </a:endParaRPr>
          </a:p>
          <a:p>
            <a:pPr lvl="1"/>
            <a:r>
              <a:rPr lang="en-US" sz="2800" dirty="0">
                <a:latin typeface="Calibri" panose="020F0502020204030204" pitchFamily="34" charset="0"/>
                <a:cs typeface="Calibri" panose="020F0502020204030204" pitchFamily="34" charset="0"/>
              </a:rPr>
              <a:t>provides source authentication, data integrity, </a:t>
            </a:r>
            <a:r>
              <a:rPr lang="en-US" sz="2800" i="1" dirty="0">
                <a:latin typeface="Calibri" panose="020F0502020204030204" pitchFamily="34" charset="0"/>
                <a:cs typeface="Calibri" panose="020F0502020204030204" pitchFamily="34" charset="0"/>
              </a:rPr>
              <a:t>and confidentiality</a:t>
            </a:r>
          </a:p>
          <a:p>
            <a:pPr lvl="1"/>
            <a:r>
              <a:rPr lang="en-US" sz="2800" dirty="0">
                <a:latin typeface="Calibri" panose="020F0502020204030204" pitchFamily="34" charset="0"/>
                <a:cs typeface="Calibri" panose="020F0502020204030204" pitchFamily="34" charset="0"/>
              </a:rPr>
              <a:t>more widely used than AH</a:t>
            </a:r>
          </a:p>
          <a:p>
            <a:r>
              <a:rPr lang="en-US" sz="3200" dirty="0">
                <a:latin typeface="Calibri" panose="020F0502020204030204" pitchFamily="34" charset="0"/>
                <a:cs typeface="Calibri" panose="020F0502020204030204" pitchFamily="34" charset="0"/>
              </a:rPr>
              <a:t>New trend: AH and ESP can be used together.</a:t>
            </a:r>
          </a:p>
        </p:txBody>
      </p:sp>
    </p:spTree>
    <p:extLst>
      <p:ext uri="{BB962C8B-B14F-4D97-AF65-F5344CB8AC3E}">
        <p14:creationId xmlns:p14="http://schemas.microsoft.com/office/powerpoint/2010/main" val="42968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3D4DFD4A-11BF-1D45-8B30-8DB0138CD137}"/>
              </a:ext>
            </a:extLst>
          </p:cNvPr>
          <p:cNvGrpSpPr/>
          <p:nvPr/>
        </p:nvGrpSpPr>
        <p:grpSpPr>
          <a:xfrm>
            <a:off x="4412974" y="4461518"/>
            <a:ext cx="2075622" cy="462165"/>
            <a:chOff x="5075582" y="4872335"/>
            <a:chExt cx="2075622" cy="462165"/>
          </a:xfrm>
        </p:grpSpPr>
        <p:grpSp>
          <p:nvGrpSpPr>
            <p:cNvPr id="91" name="Group 90">
              <a:extLst>
                <a:ext uri="{FF2B5EF4-FFF2-40B4-BE49-F238E27FC236}">
                  <a16:creationId xmlns:a16="http://schemas.microsoft.com/office/drawing/2014/main" id="{765E93B6-9CDC-5143-84AB-38E846F49DB1}"/>
                </a:ext>
              </a:extLst>
            </p:cNvPr>
            <p:cNvGrpSpPr/>
            <p:nvPr/>
          </p:nvGrpSpPr>
          <p:grpSpPr>
            <a:xfrm>
              <a:off x="5075582" y="4896928"/>
              <a:ext cx="2075622" cy="437572"/>
              <a:chOff x="5049078" y="4896928"/>
              <a:chExt cx="2075622" cy="437572"/>
            </a:xfrm>
          </p:grpSpPr>
          <p:cxnSp>
            <p:nvCxnSpPr>
              <p:cNvPr id="87" name="Straight Connector 86">
                <a:extLst>
                  <a:ext uri="{FF2B5EF4-FFF2-40B4-BE49-F238E27FC236}">
                    <a16:creationId xmlns:a16="http://schemas.microsoft.com/office/drawing/2014/main" id="{507A4581-6CDE-F444-A2B2-E64F0F6448DB}"/>
                  </a:ext>
                </a:extLst>
              </p:cNvPr>
              <p:cNvCxnSpPr/>
              <p:nvPr/>
            </p:nvCxnSpPr>
            <p:spPr>
              <a:xfrm>
                <a:off x="5049078" y="4896928"/>
                <a:ext cx="0" cy="437322"/>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132BA6B-88D0-CF4D-968C-D65925A67EFC}"/>
                  </a:ext>
                </a:extLst>
              </p:cNvPr>
              <p:cNvCxnSpPr/>
              <p:nvPr/>
            </p:nvCxnSpPr>
            <p:spPr>
              <a:xfrm>
                <a:off x="7124700" y="4897178"/>
                <a:ext cx="0" cy="437322"/>
              </a:xfrm>
              <a:prstGeom prst="line">
                <a:avLst/>
              </a:prstGeom>
              <a:ln w="2222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3ADA45E-C6EB-3447-8BEB-9BCF74056209}"/>
                  </a:ext>
                </a:extLst>
              </p:cNvPr>
              <p:cNvCxnSpPr/>
              <p:nvPr/>
            </p:nvCxnSpPr>
            <p:spPr>
              <a:xfrm>
                <a:off x="5049078" y="5088835"/>
                <a:ext cx="2075622" cy="0"/>
              </a:xfrm>
              <a:prstGeom prst="straightConnector1">
                <a:avLst/>
              </a:prstGeom>
              <a:ln w="2222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2E7F0EA5-09A6-6842-884F-3E684CFAD883}"/>
                </a:ext>
              </a:extLst>
            </p:cNvPr>
            <p:cNvSpPr txBox="1"/>
            <p:nvPr/>
          </p:nvSpPr>
          <p:spPr>
            <a:xfrm>
              <a:off x="5844208" y="4872335"/>
              <a:ext cx="501419" cy="461665"/>
            </a:xfrm>
            <a:prstGeom prst="rect">
              <a:avLst/>
            </a:prstGeom>
            <a:solidFill>
              <a:schemeClr val="bg1"/>
            </a:solidFill>
          </p:spPr>
          <p:txBody>
            <a:bodyPr wrap="none" rtlCol="0">
              <a:spAutoFit/>
            </a:bodyPr>
            <a:lstStyle/>
            <a:p>
              <a:r>
                <a:rPr lang="en-US" sz="2400" dirty="0">
                  <a:solidFill>
                    <a:srgbClr val="C00000"/>
                  </a:solidFill>
                </a:rPr>
                <a:t>SA</a:t>
              </a:r>
            </a:p>
          </p:txBody>
        </p:sp>
      </p:grpSp>
      <p:sp>
        <p:nvSpPr>
          <p:cNvPr id="79" name="Freeform 296">
            <a:extLst>
              <a:ext uri="{FF2B5EF4-FFF2-40B4-BE49-F238E27FC236}">
                <a16:creationId xmlns:a16="http://schemas.microsoft.com/office/drawing/2014/main" id="{B6B47B2B-E669-7641-BD1F-EF8AD0999924}"/>
              </a:ext>
            </a:extLst>
          </p:cNvPr>
          <p:cNvSpPr>
            <a:spLocks/>
          </p:cNvSpPr>
          <p:nvPr/>
        </p:nvSpPr>
        <p:spPr bwMode="auto">
          <a:xfrm flipH="1">
            <a:off x="6417911" y="3939027"/>
            <a:ext cx="2272749" cy="733284"/>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sp>
        <p:nvSpPr>
          <p:cNvPr id="78" name="Freeform 296">
            <a:extLst>
              <a:ext uri="{FF2B5EF4-FFF2-40B4-BE49-F238E27FC236}">
                <a16:creationId xmlns:a16="http://schemas.microsoft.com/office/drawing/2014/main" id="{80FB4D7C-907B-9B45-9C13-DF3038D7097F}"/>
              </a:ext>
            </a:extLst>
          </p:cNvPr>
          <p:cNvSpPr>
            <a:spLocks/>
          </p:cNvSpPr>
          <p:nvPr/>
        </p:nvSpPr>
        <p:spPr bwMode="auto">
          <a:xfrm>
            <a:off x="2199862" y="3869635"/>
            <a:ext cx="2202205" cy="733284"/>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98813"/>
            <a:ext cx="10515600" cy="894622"/>
          </a:xfrm>
        </p:spPr>
        <p:txBody>
          <a:bodyPr>
            <a:normAutofit/>
          </a:bodyPr>
          <a:lstStyle/>
          <a:p>
            <a:r>
              <a:rPr lang="en-US" b="0" dirty="0">
                <a:latin typeface="+mn-lt"/>
              </a:rPr>
              <a:t>Security associations (SAs) </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88</a:t>
            </a:fld>
            <a:endParaRPr lang="en-US" dirty="0"/>
          </a:p>
        </p:txBody>
      </p:sp>
      <p:sp>
        <p:nvSpPr>
          <p:cNvPr id="128" name="Content Placeholder 2">
            <a:extLst>
              <a:ext uri="{FF2B5EF4-FFF2-40B4-BE49-F238E27FC236}">
                <a16:creationId xmlns:a16="http://schemas.microsoft.com/office/drawing/2014/main" id="{1D1CD0CA-808A-CE4C-B224-FD9C5A476E35}"/>
              </a:ext>
            </a:extLst>
          </p:cNvPr>
          <p:cNvSpPr>
            <a:spLocks noGrp="1"/>
          </p:cNvSpPr>
          <p:nvPr>
            <p:ph idx="1"/>
          </p:nvPr>
        </p:nvSpPr>
        <p:spPr>
          <a:xfrm>
            <a:off x="957469" y="1277178"/>
            <a:ext cx="10571923" cy="4648200"/>
          </a:xfrm>
        </p:spPr>
        <p:txBody>
          <a:bodyPr>
            <a:normAutofit/>
          </a:bodyPr>
          <a:lstStyle/>
          <a:p>
            <a:pPr indent="-287338"/>
            <a:r>
              <a:rPr lang="en-US" dirty="0"/>
              <a:t>before sending data, </a:t>
            </a:r>
            <a:r>
              <a:rPr lang="en-US" altLang="ja-JP" dirty="0">
                <a:solidFill>
                  <a:srgbClr val="C00000"/>
                </a:solidFill>
              </a:rPr>
              <a:t>security association (SA) </a:t>
            </a:r>
            <a:r>
              <a:rPr lang="en-US" altLang="ja-JP" dirty="0"/>
              <a:t>established from sending to receiving entity  (directional)</a:t>
            </a:r>
            <a:endParaRPr lang="en-US" altLang="ja-JP" sz="3200" dirty="0"/>
          </a:p>
          <a:p>
            <a:pPr indent="-287338"/>
            <a:r>
              <a:rPr lang="en-US" dirty="0"/>
              <a:t>ending, receiving entitles maintain </a:t>
            </a:r>
            <a:r>
              <a:rPr lang="en-US" i="1" dirty="0"/>
              <a:t>state information</a:t>
            </a:r>
            <a:r>
              <a:rPr lang="en-US" dirty="0"/>
              <a:t> about SA</a:t>
            </a:r>
          </a:p>
          <a:p>
            <a:pPr lvl="1"/>
            <a:r>
              <a:rPr lang="en-US" sz="2800" dirty="0"/>
              <a:t>recall: TCP endpoints also maintain state info</a:t>
            </a:r>
          </a:p>
          <a:p>
            <a:pPr lvl="1"/>
            <a:r>
              <a:rPr lang="en-US" sz="2800" dirty="0"/>
              <a:t>IP is connectionless; IPsec is connection-oriented!</a:t>
            </a:r>
          </a:p>
        </p:txBody>
      </p:sp>
      <p:sp>
        <p:nvSpPr>
          <p:cNvPr id="6" name="Freeform 8">
            <a:extLst>
              <a:ext uri="{FF2B5EF4-FFF2-40B4-BE49-F238E27FC236}">
                <a16:creationId xmlns:a16="http://schemas.microsoft.com/office/drawing/2014/main" id="{6FB17627-5C23-D54C-B033-E10C852C3F9C}"/>
              </a:ext>
            </a:extLst>
          </p:cNvPr>
          <p:cNvSpPr>
            <a:spLocks/>
          </p:cNvSpPr>
          <p:nvPr/>
        </p:nvSpPr>
        <p:spPr bwMode="auto">
          <a:xfrm rot="5400000">
            <a:off x="5175294" y="3311699"/>
            <a:ext cx="506067" cy="196649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nvGrpSpPr>
          <p:cNvPr id="27" name="Group 26">
            <a:extLst>
              <a:ext uri="{FF2B5EF4-FFF2-40B4-BE49-F238E27FC236}">
                <a16:creationId xmlns:a16="http://schemas.microsoft.com/office/drawing/2014/main" id="{87695061-2BC1-A043-8983-A6D2BB90BD71}"/>
              </a:ext>
            </a:extLst>
          </p:cNvPr>
          <p:cNvGrpSpPr/>
          <p:nvPr/>
        </p:nvGrpSpPr>
        <p:grpSpPr>
          <a:xfrm>
            <a:off x="3891171" y="4067354"/>
            <a:ext cx="606136" cy="332367"/>
            <a:chOff x="7493876" y="2774731"/>
            <a:chExt cx="1481958" cy="894622"/>
          </a:xfrm>
        </p:grpSpPr>
        <p:sp>
          <p:nvSpPr>
            <p:cNvPr id="31" name="Freeform 30">
              <a:extLst>
                <a:ext uri="{FF2B5EF4-FFF2-40B4-BE49-F238E27FC236}">
                  <a16:creationId xmlns:a16="http://schemas.microsoft.com/office/drawing/2014/main" id="{286CDCF8-2884-1F4C-AA6B-D8D80F83C6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 name="Oval 31">
              <a:extLst>
                <a:ext uri="{FF2B5EF4-FFF2-40B4-BE49-F238E27FC236}">
                  <a16:creationId xmlns:a16="http://schemas.microsoft.com/office/drawing/2014/main" id="{C9EC3C24-26E3-8B4C-851E-AD6D23CDCC1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 name="Group 32">
              <a:extLst>
                <a:ext uri="{FF2B5EF4-FFF2-40B4-BE49-F238E27FC236}">
                  <a16:creationId xmlns:a16="http://schemas.microsoft.com/office/drawing/2014/main" id="{F4A41B52-12BB-9441-9E64-29FEFD2BE354}"/>
                </a:ext>
              </a:extLst>
            </p:cNvPr>
            <p:cNvGrpSpPr/>
            <p:nvPr/>
          </p:nvGrpSpPr>
          <p:grpSpPr>
            <a:xfrm>
              <a:off x="7713663" y="2848339"/>
              <a:ext cx="1042107" cy="425543"/>
              <a:chOff x="7786941" y="2884917"/>
              <a:chExt cx="897649" cy="353919"/>
            </a:xfrm>
          </p:grpSpPr>
          <p:sp>
            <p:nvSpPr>
              <p:cNvPr id="34" name="Freeform 33">
                <a:extLst>
                  <a:ext uri="{FF2B5EF4-FFF2-40B4-BE49-F238E27FC236}">
                    <a16:creationId xmlns:a16="http://schemas.microsoft.com/office/drawing/2014/main" id="{80901BB0-76B8-C24E-8578-0902719A22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91921B51-C23E-594C-8341-49C1C08B6E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35">
                <a:extLst>
                  <a:ext uri="{FF2B5EF4-FFF2-40B4-BE49-F238E27FC236}">
                    <a16:creationId xmlns:a16="http://schemas.microsoft.com/office/drawing/2014/main" id="{DD6B8F6F-5734-7B4B-A6B9-B10838823A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36">
                <a:extLst>
                  <a:ext uri="{FF2B5EF4-FFF2-40B4-BE49-F238E27FC236}">
                    <a16:creationId xmlns:a16="http://schemas.microsoft.com/office/drawing/2014/main" id="{4C7E467F-864A-1147-BEDB-AD380AC091F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8" name="Group 542">
            <a:extLst>
              <a:ext uri="{FF2B5EF4-FFF2-40B4-BE49-F238E27FC236}">
                <a16:creationId xmlns:a16="http://schemas.microsoft.com/office/drawing/2014/main" id="{08C0C01B-02BB-B64A-9B9C-694B14773163}"/>
              </a:ext>
            </a:extLst>
          </p:cNvPr>
          <p:cNvGrpSpPr>
            <a:grpSpLocks/>
          </p:cNvGrpSpPr>
          <p:nvPr/>
        </p:nvGrpSpPr>
        <p:grpSpPr bwMode="auto">
          <a:xfrm>
            <a:off x="2153481" y="3763618"/>
            <a:ext cx="720837" cy="645768"/>
            <a:chOff x="-44" y="1473"/>
            <a:chExt cx="981" cy="1105"/>
          </a:xfrm>
        </p:grpSpPr>
        <p:pic>
          <p:nvPicPr>
            <p:cNvPr id="29" name="Picture 529" descr="desktop_computer_stylized_medium">
              <a:extLst>
                <a:ext uri="{FF2B5EF4-FFF2-40B4-BE49-F238E27FC236}">
                  <a16:creationId xmlns:a16="http://schemas.microsoft.com/office/drawing/2014/main" id="{5EEF7061-2D27-E847-94C1-54CEBAA02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Freeform 530">
              <a:extLst>
                <a:ext uri="{FF2B5EF4-FFF2-40B4-BE49-F238E27FC236}">
                  <a16:creationId xmlns:a16="http://schemas.microsoft.com/office/drawing/2014/main" id="{8FA5248B-FCAA-5641-89A7-129214041615}"/>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5" name="Group 14">
            <a:extLst>
              <a:ext uri="{FF2B5EF4-FFF2-40B4-BE49-F238E27FC236}">
                <a16:creationId xmlns:a16="http://schemas.microsoft.com/office/drawing/2014/main" id="{E6DAF8A6-5787-7D4C-9F9B-955DF1495910}"/>
              </a:ext>
            </a:extLst>
          </p:cNvPr>
          <p:cNvGrpSpPr/>
          <p:nvPr/>
        </p:nvGrpSpPr>
        <p:grpSpPr>
          <a:xfrm flipH="1">
            <a:off x="6411723" y="4079806"/>
            <a:ext cx="606136" cy="332367"/>
            <a:chOff x="7493876" y="2774731"/>
            <a:chExt cx="1481958" cy="894622"/>
          </a:xfrm>
        </p:grpSpPr>
        <p:sp>
          <p:nvSpPr>
            <p:cNvPr id="19" name="Freeform 18">
              <a:extLst>
                <a:ext uri="{FF2B5EF4-FFF2-40B4-BE49-F238E27FC236}">
                  <a16:creationId xmlns:a16="http://schemas.microsoft.com/office/drawing/2014/main" id="{D31839A8-0111-AD45-B261-A1F4E1E587F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Oval 19">
              <a:extLst>
                <a:ext uri="{FF2B5EF4-FFF2-40B4-BE49-F238E27FC236}">
                  <a16:creationId xmlns:a16="http://schemas.microsoft.com/office/drawing/2014/main" id="{8D615D6D-3E36-EE4D-A354-73B8CAA4E9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 name="Group 20">
              <a:extLst>
                <a:ext uri="{FF2B5EF4-FFF2-40B4-BE49-F238E27FC236}">
                  <a16:creationId xmlns:a16="http://schemas.microsoft.com/office/drawing/2014/main" id="{9918CFD4-C276-5640-A6D8-F6B84448E0BD}"/>
                </a:ext>
              </a:extLst>
            </p:cNvPr>
            <p:cNvGrpSpPr/>
            <p:nvPr/>
          </p:nvGrpSpPr>
          <p:grpSpPr>
            <a:xfrm>
              <a:off x="7713663" y="2848339"/>
              <a:ext cx="1042107" cy="425543"/>
              <a:chOff x="7786941" y="2884917"/>
              <a:chExt cx="897649" cy="353919"/>
            </a:xfrm>
          </p:grpSpPr>
          <p:sp>
            <p:nvSpPr>
              <p:cNvPr id="22" name="Freeform 21">
                <a:extLst>
                  <a:ext uri="{FF2B5EF4-FFF2-40B4-BE49-F238E27FC236}">
                    <a16:creationId xmlns:a16="http://schemas.microsoft.com/office/drawing/2014/main" id="{227D4CDD-9090-FA48-988F-6404841E9AF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2DDD519D-867C-934D-9C4A-482DCA2333E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a:extLst>
                  <a:ext uri="{FF2B5EF4-FFF2-40B4-BE49-F238E27FC236}">
                    <a16:creationId xmlns:a16="http://schemas.microsoft.com/office/drawing/2014/main" id="{74977966-70E0-934E-B872-811836A01E3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24">
                <a:extLst>
                  <a:ext uri="{FF2B5EF4-FFF2-40B4-BE49-F238E27FC236}">
                    <a16:creationId xmlns:a16="http://schemas.microsoft.com/office/drawing/2014/main" id="{1269B995-6A3D-F14E-968C-CE8736C00A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 name="Group 542">
            <a:extLst>
              <a:ext uri="{FF2B5EF4-FFF2-40B4-BE49-F238E27FC236}">
                <a16:creationId xmlns:a16="http://schemas.microsoft.com/office/drawing/2014/main" id="{375DE9C2-8640-6840-AF58-780A20D2C09C}"/>
              </a:ext>
            </a:extLst>
          </p:cNvPr>
          <p:cNvGrpSpPr>
            <a:grpSpLocks/>
          </p:cNvGrpSpPr>
          <p:nvPr/>
        </p:nvGrpSpPr>
        <p:grpSpPr bwMode="auto">
          <a:xfrm flipH="1">
            <a:off x="7864763" y="3902767"/>
            <a:ext cx="720837" cy="645768"/>
            <a:chOff x="-44" y="1473"/>
            <a:chExt cx="981" cy="1105"/>
          </a:xfrm>
        </p:grpSpPr>
        <p:pic>
          <p:nvPicPr>
            <p:cNvPr id="17" name="Picture 529" descr="desktop_computer_stylized_medium">
              <a:extLst>
                <a:ext uri="{FF2B5EF4-FFF2-40B4-BE49-F238E27FC236}">
                  <a16:creationId xmlns:a16="http://schemas.microsoft.com/office/drawing/2014/main" id="{9952E610-CCCD-0245-9E4B-5001C7289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Freeform 530">
              <a:extLst>
                <a:ext uri="{FF2B5EF4-FFF2-40B4-BE49-F238E27FC236}">
                  <a16:creationId xmlns:a16="http://schemas.microsoft.com/office/drawing/2014/main" id="{1BB7CCB4-A0EE-E840-ABF7-1BF234B1C216}"/>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 name="Group 8">
            <a:extLst>
              <a:ext uri="{FF2B5EF4-FFF2-40B4-BE49-F238E27FC236}">
                <a16:creationId xmlns:a16="http://schemas.microsoft.com/office/drawing/2014/main" id="{94CB4ADB-AB8F-8A42-A9F9-3C57E849C39C}"/>
              </a:ext>
            </a:extLst>
          </p:cNvPr>
          <p:cNvGrpSpPr/>
          <p:nvPr/>
        </p:nvGrpSpPr>
        <p:grpSpPr>
          <a:xfrm>
            <a:off x="4611757" y="4151258"/>
            <a:ext cx="1653170" cy="214830"/>
            <a:chOff x="1616358" y="2551230"/>
            <a:chExt cx="2134354" cy="218510"/>
          </a:xfrm>
        </p:grpSpPr>
        <p:sp>
          <p:nvSpPr>
            <p:cNvPr id="10" name="Rectangle 9">
              <a:extLst>
                <a:ext uri="{FF2B5EF4-FFF2-40B4-BE49-F238E27FC236}">
                  <a16:creationId xmlns:a16="http://schemas.microsoft.com/office/drawing/2014/main" id="{256FCE47-CE47-9445-B6CF-CA95B2574C7B}"/>
                </a:ext>
              </a:extLst>
            </p:cNvPr>
            <p:cNvSpPr/>
            <p:nvPr/>
          </p:nvSpPr>
          <p:spPr>
            <a:xfrm>
              <a:off x="1673508" y="2551230"/>
              <a:ext cx="2027398"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81352516-FF6E-7843-A5FD-B8810B418FF2}"/>
                </a:ext>
              </a:extLst>
            </p:cNvPr>
            <p:cNvSpPr/>
            <p:nvPr/>
          </p:nvSpPr>
          <p:spPr>
            <a:xfrm>
              <a:off x="1616358" y="2551230"/>
              <a:ext cx="114300" cy="218510"/>
            </a:xfrm>
            <a:prstGeom prst="ellipse">
              <a:avLst/>
            </a:prstGeom>
            <a:solidFill>
              <a:schemeClr val="bg1">
                <a:lumMod val="85000"/>
              </a:schemeClr>
            </a:soli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CEB6B48-E134-7B43-B2D9-DA0135DDCCCF}"/>
                </a:ext>
              </a:extLst>
            </p:cNvPr>
            <p:cNvSpPr/>
            <p:nvPr/>
          </p:nvSpPr>
          <p:spPr>
            <a:xfrm>
              <a:off x="3639432" y="2552938"/>
              <a:ext cx="111280" cy="209990"/>
            </a:xfrm>
            <a:prstGeom prst="ellipse">
              <a:avLst/>
            </a:prstGeom>
            <a:gradFill flip="none" rotWithShape="1">
              <a:gsLst>
                <a:gs pos="0">
                  <a:srgbClr val="0012A0">
                    <a:lumMod val="100000"/>
                  </a:srgbClr>
                </a:gs>
                <a:gs pos="69000">
                  <a:srgbClr val="66ACD3"/>
                </a:gs>
                <a:gs pos="99000">
                  <a:srgbClr val="0012A0"/>
                </a:gs>
                <a:gs pos="29000">
                  <a:srgbClr val="6EBFF0"/>
                </a:gs>
              </a:gsLst>
              <a:lin ang="16200000" scaled="0"/>
              <a:tileRect/>
            </a:gra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Rectangle 12">
              <a:extLst>
                <a:ext uri="{FF2B5EF4-FFF2-40B4-BE49-F238E27FC236}">
                  <a16:creationId xmlns:a16="http://schemas.microsoft.com/office/drawing/2014/main" id="{84FB9112-79F2-0345-AC1F-08C2F47B7086}"/>
                </a:ext>
              </a:extLst>
            </p:cNvPr>
            <p:cNvSpPr/>
            <p:nvPr/>
          </p:nvSpPr>
          <p:spPr>
            <a:xfrm>
              <a:off x="3491356" y="2551230"/>
              <a:ext cx="209550"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4" name="Straight Connector 3">
            <a:extLst>
              <a:ext uri="{FF2B5EF4-FFF2-40B4-BE49-F238E27FC236}">
                <a16:creationId xmlns:a16="http://schemas.microsoft.com/office/drawing/2014/main" id="{D1F7B2F1-7981-6243-94B5-7FD42CA503C2}"/>
              </a:ext>
            </a:extLst>
          </p:cNvPr>
          <p:cNvCxnSpPr/>
          <p:nvPr/>
        </p:nvCxnSpPr>
        <p:spPr>
          <a:xfrm>
            <a:off x="4495545" y="4251618"/>
            <a:ext cx="15072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D069B82-596C-0441-A853-7EF039592387}"/>
              </a:ext>
            </a:extLst>
          </p:cNvPr>
          <p:cNvCxnSpPr/>
          <p:nvPr/>
        </p:nvCxnSpPr>
        <p:spPr>
          <a:xfrm>
            <a:off x="6259031" y="4266690"/>
            <a:ext cx="15072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 Box 43">
            <a:extLst>
              <a:ext uri="{FF2B5EF4-FFF2-40B4-BE49-F238E27FC236}">
                <a16:creationId xmlns:a16="http://schemas.microsoft.com/office/drawing/2014/main" id="{D73D72CE-63DC-F847-87E3-A8D504C3614E}"/>
              </a:ext>
            </a:extLst>
          </p:cNvPr>
          <p:cNvSpPr txBox="1">
            <a:spLocks noChangeArrowheads="1"/>
          </p:cNvSpPr>
          <p:nvPr/>
        </p:nvSpPr>
        <p:spPr bwMode="auto">
          <a:xfrm>
            <a:off x="6134349" y="3729810"/>
            <a:ext cx="1050288"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400" dirty="0">
                <a:latin typeface="+mn-lt"/>
                <a:cs typeface="Arial" charset="0"/>
              </a:rPr>
              <a:t>193.68.2.23</a:t>
            </a:r>
          </a:p>
        </p:txBody>
      </p:sp>
      <p:sp>
        <p:nvSpPr>
          <p:cNvPr id="83" name="Text Box 44">
            <a:extLst>
              <a:ext uri="{FF2B5EF4-FFF2-40B4-BE49-F238E27FC236}">
                <a16:creationId xmlns:a16="http://schemas.microsoft.com/office/drawing/2014/main" id="{9B1B9717-FF4B-8946-AE2A-0C012D94A55F}"/>
              </a:ext>
            </a:extLst>
          </p:cNvPr>
          <p:cNvSpPr txBox="1">
            <a:spLocks noChangeArrowheads="1"/>
          </p:cNvSpPr>
          <p:nvPr/>
        </p:nvSpPr>
        <p:spPr bwMode="auto">
          <a:xfrm>
            <a:off x="3626745" y="3727970"/>
            <a:ext cx="1233030"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r>
              <a:rPr lang="en-US" sz="1400" dirty="0">
                <a:latin typeface="+mn-lt"/>
                <a:cs typeface="Arial" charset="0"/>
              </a:rPr>
              <a:t>200.168.1.100</a:t>
            </a:r>
          </a:p>
        </p:txBody>
      </p:sp>
      <p:cxnSp>
        <p:nvCxnSpPr>
          <p:cNvPr id="84" name="Straight Connector 83">
            <a:extLst>
              <a:ext uri="{FF2B5EF4-FFF2-40B4-BE49-F238E27FC236}">
                <a16:creationId xmlns:a16="http://schemas.microsoft.com/office/drawing/2014/main" id="{3767BD11-E82F-3948-BD96-4A21755B1EBD}"/>
              </a:ext>
            </a:extLst>
          </p:cNvPr>
          <p:cNvCxnSpPr/>
          <p:nvPr/>
        </p:nvCxnSpPr>
        <p:spPr>
          <a:xfrm flipV="1">
            <a:off x="6370204" y="4003180"/>
            <a:ext cx="0" cy="2151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CCF7ED3-5C82-F645-97C8-EC60CE9A906C}"/>
              </a:ext>
            </a:extLst>
          </p:cNvPr>
          <p:cNvCxnSpPr/>
          <p:nvPr/>
        </p:nvCxnSpPr>
        <p:spPr>
          <a:xfrm flipV="1">
            <a:off x="4522354" y="3997577"/>
            <a:ext cx="0" cy="215153"/>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81E1401D-4FDF-354D-8E6F-BC1C33B9DDCD}"/>
              </a:ext>
            </a:extLst>
          </p:cNvPr>
          <p:cNvGrpSpPr/>
          <p:nvPr/>
        </p:nvGrpSpPr>
        <p:grpSpPr>
          <a:xfrm>
            <a:off x="1109249" y="4672427"/>
            <a:ext cx="9147934" cy="1993417"/>
            <a:chOff x="1109249" y="4672427"/>
            <a:chExt cx="9147934" cy="1993417"/>
          </a:xfrm>
        </p:grpSpPr>
        <p:sp>
          <p:nvSpPr>
            <p:cNvPr id="96" name="Rectangle 59">
              <a:extLst>
                <a:ext uri="{FF2B5EF4-FFF2-40B4-BE49-F238E27FC236}">
                  <a16:creationId xmlns:a16="http://schemas.microsoft.com/office/drawing/2014/main" id="{87BD3CA9-DE24-6B4C-B69C-BFA7530CA3A7}"/>
                </a:ext>
              </a:extLst>
            </p:cNvPr>
            <p:cNvSpPr txBox="1">
              <a:spLocks noChangeArrowheads="1"/>
            </p:cNvSpPr>
            <p:nvPr/>
          </p:nvSpPr>
          <p:spPr>
            <a:xfrm>
              <a:off x="1109249" y="4672427"/>
              <a:ext cx="8161337" cy="19536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0012A0"/>
                  </a:solidFill>
                </a:rPr>
                <a:t>R1 stores for SA:</a:t>
              </a:r>
            </a:p>
            <a:p>
              <a:pPr>
                <a:spcBef>
                  <a:spcPts val="400"/>
                </a:spcBef>
              </a:pPr>
              <a:r>
                <a:rPr lang="en-US" sz="2200" dirty="0"/>
                <a:t>32-bit identifier: </a:t>
              </a:r>
              <a:r>
                <a:rPr lang="en-US" sz="2200" i="1" dirty="0"/>
                <a:t>Security Parameter Index (SPI)</a:t>
              </a:r>
            </a:p>
            <a:p>
              <a:pPr>
                <a:spcBef>
                  <a:spcPts val="400"/>
                </a:spcBef>
              </a:pPr>
              <a:r>
                <a:rPr lang="en-US" sz="2200" dirty="0"/>
                <a:t>origin SA interface </a:t>
              </a:r>
              <a:r>
                <a:rPr lang="en-US" sz="2000" dirty="0"/>
                <a:t>(200.168.1.100)</a:t>
              </a:r>
            </a:p>
            <a:p>
              <a:pPr>
                <a:spcBef>
                  <a:spcPts val="400"/>
                </a:spcBef>
              </a:pPr>
              <a:r>
                <a:rPr lang="en-US" sz="2200" dirty="0"/>
                <a:t>destination SA interface </a:t>
              </a:r>
              <a:r>
                <a:rPr lang="en-US" sz="1800" dirty="0"/>
                <a:t>(193.68.2.23)</a:t>
              </a:r>
            </a:p>
            <a:p>
              <a:pPr>
                <a:spcBef>
                  <a:spcPts val="400"/>
                </a:spcBef>
              </a:pPr>
              <a:r>
                <a:rPr lang="en-US" sz="2200" dirty="0"/>
                <a:t>type of encryption used</a:t>
              </a:r>
            </a:p>
          </p:txBody>
        </p:sp>
        <p:sp>
          <p:nvSpPr>
            <p:cNvPr id="97" name="Rectangle 59">
              <a:extLst>
                <a:ext uri="{FF2B5EF4-FFF2-40B4-BE49-F238E27FC236}">
                  <a16:creationId xmlns:a16="http://schemas.microsoft.com/office/drawing/2014/main" id="{A80DCF40-C508-554C-A640-06F187BCC45F}"/>
                </a:ext>
              </a:extLst>
            </p:cNvPr>
            <p:cNvSpPr txBox="1">
              <a:spLocks noChangeArrowheads="1"/>
            </p:cNvSpPr>
            <p:nvPr/>
          </p:nvSpPr>
          <p:spPr>
            <a:xfrm>
              <a:off x="6045685" y="5487436"/>
              <a:ext cx="4211498" cy="11784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pPr>
              <a:r>
                <a:rPr lang="en-US" sz="2200" dirty="0"/>
                <a:t>encryption key</a:t>
              </a:r>
            </a:p>
            <a:p>
              <a:pPr>
                <a:spcBef>
                  <a:spcPts val="400"/>
                </a:spcBef>
              </a:pPr>
              <a:r>
                <a:rPr lang="en-US" sz="2200" dirty="0"/>
                <a:t>type of integrity check used </a:t>
              </a:r>
            </a:p>
            <a:p>
              <a:pPr>
                <a:spcBef>
                  <a:spcPts val="400"/>
                </a:spcBef>
              </a:pPr>
              <a:r>
                <a:rPr lang="en-US" sz="2200" dirty="0"/>
                <a:t>authentication key</a:t>
              </a:r>
            </a:p>
          </p:txBody>
        </p:sp>
      </p:grpSp>
    </p:spTree>
    <p:extLst>
      <p:ext uri="{BB962C8B-B14F-4D97-AF65-F5344CB8AC3E}">
        <p14:creationId xmlns:p14="http://schemas.microsoft.com/office/powerpoint/2010/main" val="414587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dissolve">
                                      <p:cBhvr>
                                        <p:cTn id="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77DBD444-9315-7048-BDE5-13C962A17FE0}"/>
              </a:ext>
            </a:extLst>
          </p:cNvPr>
          <p:cNvSpPr/>
          <p:nvPr/>
        </p:nvSpPr>
        <p:spPr>
          <a:xfrm>
            <a:off x="3286107" y="3295753"/>
            <a:ext cx="1376764" cy="612183"/>
          </a:xfrm>
          <a:prstGeom prst="rect">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74EA96FA-150A-454A-ADE0-BF32617A8756}"/>
              </a:ext>
            </a:extLst>
          </p:cNvPr>
          <p:cNvSpPr/>
          <p:nvPr/>
        </p:nvSpPr>
        <p:spPr>
          <a:xfrm>
            <a:off x="6656987" y="3290586"/>
            <a:ext cx="2298915" cy="612183"/>
          </a:xfrm>
          <a:prstGeom prst="rect">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3AD8BB7-609E-0244-A14B-25AB29CD6D16}"/>
              </a:ext>
            </a:extLst>
          </p:cNvPr>
          <p:cNvSpPr/>
          <p:nvPr/>
        </p:nvSpPr>
        <p:spPr>
          <a:xfrm>
            <a:off x="2464696" y="2177291"/>
            <a:ext cx="6455044" cy="612183"/>
          </a:xfrm>
          <a:prstGeom prst="rect">
            <a:avLst/>
          </a:prstGeom>
          <a:solidFill>
            <a:schemeClr val="bg1"/>
          </a:solidFill>
          <a:ln>
            <a:no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98813"/>
            <a:ext cx="10515600" cy="894622"/>
          </a:xfrm>
        </p:spPr>
        <p:txBody>
          <a:bodyPr>
            <a:normAutofit/>
          </a:bodyPr>
          <a:lstStyle/>
          <a:p>
            <a:r>
              <a:rPr lang="en-US" b="0" dirty="0">
                <a:latin typeface="+mn-lt"/>
              </a:rPr>
              <a:t>IPsec datagram</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89</a:t>
            </a:fld>
            <a:endParaRPr lang="en-US" dirty="0"/>
          </a:p>
        </p:txBody>
      </p:sp>
      <p:sp>
        <p:nvSpPr>
          <p:cNvPr id="88" name="Rectangle 5">
            <a:extLst>
              <a:ext uri="{FF2B5EF4-FFF2-40B4-BE49-F238E27FC236}">
                <a16:creationId xmlns:a16="http://schemas.microsoft.com/office/drawing/2014/main" id="{AD848549-52A5-A642-92EF-5B798CBC6FB7}"/>
              </a:ext>
            </a:extLst>
          </p:cNvPr>
          <p:cNvSpPr>
            <a:spLocks noChangeArrowheads="1"/>
          </p:cNvSpPr>
          <p:nvPr/>
        </p:nvSpPr>
        <p:spPr bwMode="auto">
          <a:xfrm>
            <a:off x="2466181" y="2174539"/>
            <a:ext cx="1128712" cy="6096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new IP</a:t>
            </a:r>
            <a:b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b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header</a:t>
            </a:r>
          </a:p>
        </p:txBody>
      </p:sp>
      <p:sp>
        <p:nvSpPr>
          <p:cNvPr id="93" name="Rectangle 6">
            <a:extLst>
              <a:ext uri="{FF2B5EF4-FFF2-40B4-BE49-F238E27FC236}">
                <a16:creationId xmlns:a16="http://schemas.microsoft.com/office/drawing/2014/main" id="{B2AE65F7-928A-0840-8E23-DC0C5CC66E84}"/>
              </a:ext>
            </a:extLst>
          </p:cNvPr>
          <p:cNvSpPr>
            <a:spLocks noChangeArrowheads="1"/>
          </p:cNvSpPr>
          <p:nvPr/>
        </p:nvSpPr>
        <p:spPr bwMode="auto">
          <a:xfrm>
            <a:off x="3594893" y="2174539"/>
            <a:ext cx="700087" cy="609600"/>
          </a:xfrm>
          <a:prstGeom prst="rect">
            <a:avLst/>
          </a:prstGeom>
          <a:solidFill>
            <a:srgbClr val="FF99CC"/>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ESP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header</a:t>
            </a:r>
          </a:p>
        </p:txBody>
      </p:sp>
      <p:sp>
        <p:nvSpPr>
          <p:cNvPr id="98" name="Rectangle 7">
            <a:extLst>
              <a:ext uri="{FF2B5EF4-FFF2-40B4-BE49-F238E27FC236}">
                <a16:creationId xmlns:a16="http://schemas.microsoft.com/office/drawing/2014/main" id="{49D5FBE5-E7DA-864C-BE81-AEDD04DA8BC9}"/>
              </a:ext>
            </a:extLst>
          </p:cNvPr>
          <p:cNvSpPr>
            <a:spLocks noChangeArrowheads="1"/>
          </p:cNvSpPr>
          <p:nvPr/>
        </p:nvSpPr>
        <p:spPr bwMode="auto">
          <a:xfrm>
            <a:off x="4294981" y="2174539"/>
            <a:ext cx="976312" cy="609600"/>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original</a:t>
            </a:r>
            <a:b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b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 hdr</a:t>
            </a:r>
          </a:p>
        </p:txBody>
      </p:sp>
      <p:sp>
        <p:nvSpPr>
          <p:cNvPr id="99" name="Rectangle 8">
            <a:extLst>
              <a:ext uri="{FF2B5EF4-FFF2-40B4-BE49-F238E27FC236}">
                <a16:creationId xmlns:a16="http://schemas.microsoft.com/office/drawing/2014/main" id="{312E8F9D-ED21-9F4F-854A-45C20C56F813}"/>
              </a:ext>
            </a:extLst>
          </p:cNvPr>
          <p:cNvSpPr>
            <a:spLocks noChangeArrowheads="1"/>
          </p:cNvSpPr>
          <p:nvPr/>
        </p:nvSpPr>
        <p:spPr bwMode="auto">
          <a:xfrm>
            <a:off x="5271293" y="2174539"/>
            <a:ext cx="2224087" cy="609600"/>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Original IP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datagram payload</a:t>
            </a:r>
          </a:p>
        </p:txBody>
      </p:sp>
      <p:sp>
        <p:nvSpPr>
          <p:cNvPr id="100" name="Rectangle 9">
            <a:extLst>
              <a:ext uri="{FF2B5EF4-FFF2-40B4-BE49-F238E27FC236}">
                <a16:creationId xmlns:a16="http://schemas.microsoft.com/office/drawing/2014/main" id="{DB646282-CE51-8B43-B570-883831148F91}"/>
              </a:ext>
            </a:extLst>
          </p:cNvPr>
          <p:cNvSpPr>
            <a:spLocks noChangeArrowheads="1"/>
          </p:cNvSpPr>
          <p:nvPr/>
        </p:nvSpPr>
        <p:spPr bwMode="auto">
          <a:xfrm>
            <a:off x="7495381" y="2166239"/>
            <a:ext cx="700087" cy="609600"/>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ESP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trailer</a:t>
            </a:r>
          </a:p>
        </p:txBody>
      </p:sp>
      <p:sp>
        <p:nvSpPr>
          <p:cNvPr id="101" name="Rectangle 10">
            <a:extLst>
              <a:ext uri="{FF2B5EF4-FFF2-40B4-BE49-F238E27FC236}">
                <a16:creationId xmlns:a16="http://schemas.microsoft.com/office/drawing/2014/main" id="{1945AEBE-82E5-184D-8050-81A50E0FE2F0}"/>
              </a:ext>
            </a:extLst>
          </p:cNvPr>
          <p:cNvSpPr>
            <a:spLocks noChangeArrowheads="1"/>
          </p:cNvSpPr>
          <p:nvPr/>
        </p:nvSpPr>
        <p:spPr bwMode="auto">
          <a:xfrm>
            <a:off x="8201818" y="2166239"/>
            <a:ext cx="700087" cy="609600"/>
          </a:xfrm>
          <a:prstGeom prst="rect">
            <a:avLst/>
          </a:prstGeom>
          <a:solidFill>
            <a:srgbClr val="FFFF00"/>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ESP</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auth</a:t>
            </a:r>
          </a:p>
        </p:txBody>
      </p:sp>
      <p:grpSp>
        <p:nvGrpSpPr>
          <p:cNvPr id="103" name="Group 18">
            <a:extLst>
              <a:ext uri="{FF2B5EF4-FFF2-40B4-BE49-F238E27FC236}">
                <a16:creationId xmlns:a16="http://schemas.microsoft.com/office/drawing/2014/main" id="{B7A61894-02AD-4A4D-BA66-10CD7FCFAD94}"/>
              </a:ext>
            </a:extLst>
          </p:cNvPr>
          <p:cNvGrpSpPr>
            <a:grpSpLocks/>
          </p:cNvGrpSpPr>
          <p:nvPr/>
        </p:nvGrpSpPr>
        <p:grpSpPr bwMode="auto">
          <a:xfrm>
            <a:off x="6669881" y="3282614"/>
            <a:ext cx="2281237" cy="609600"/>
            <a:chOff x="3346" y="2367"/>
            <a:chExt cx="1437" cy="384"/>
          </a:xfrm>
        </p:grpSpPr>
        <p:sp>
          <p:nvSpPr>
            <p:cNvPr id="112" name="Rectangle 19">
              <a:extLst>
                <a:ext uri="{FF2B5EF4-FFF2-40B4-BE49-F238E27FC236}">
                  <a16:creationId xmlns:a16="http://schemas.microsoft.com/office/drawing/2014/main" id="{C23F3DAB-F8E9-6743-A49D-72EF0660D2E7}"/>
                </a:ext>
              </a:extLst>
            </p:cNvPr>
            <p:cNvSpPr>
              <a:spLocks noChangeArrowheads="1"/>
            </p:cNvSpPr>
            <p:nvPr/>
          </p:nvSpPr>
          <p:spPr bwMode="auto">
            <a:xfrm>
              <a:off x="3346" y="2367"/>
              <a:ext cx="529" cy="384"/>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padding</a:t>
              </a:r>
            </a:p>
          </p:txBody>
        </p:sp>
        <p:sp>
          <p:nvSpPr>
            <p:cNvPr id="113" name="Rectangle 20">
              <a:extLst>
                <a:ext uri="{FF2B5EF4-FFF2-40B4-BE49-F238E27FC236}">
                  <a16:creationId xmlns:a16="http://schemas.microsoft.com/office/drawing/2014/main" id="{31286223-F856-B14D-8277-3E6128639771}"/>
                </a:ext>
              </a:extLst>
            </p:cNvPr>
            <p:cNvSpPr>
              <a:spLocks noChangeArrowheads="1"/>
            </p:cNvSpPr>
            <p:nvPr/>
          </p:nvSpPr>
          <p:spPr bwMode="auto">
            <a:xfrm>
              <a:off x="3878" y="2367"/>
              <a:ext cx="468" cy="384"/>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pad</a:t>
              </a:r>
              <a:b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b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length</a:t>
              </a:r>
            </a:p>
          </p:txBody>
        </p:sp>
        <p:sp>
          <p:nvSpPr>
            <p:cNvPr id="114" name="Rectangle 21">
              <a:extLst>
                <a:ext uri="{FF2B5EF4-FFF2-40B4-BE49-F238E27FC236}">
                  <a16:creationId xmlns:a16="http://schemas.microsoft.com/office/drawing/2014/main" id="{73C6F23B-BC42-C141-A877-A7CA38B393BE}"/>
                </a:ext>
              </a:extLst>
            </p:cNvPr>
            <p:cNvSpPr>
              <a:spLocks noChangeArrowheads="1"/>
            </p:cNvSpPr>
            <p:nvPr/>
          </p:nvSpPr>
          <p:spPr bwMode="auto">
            <a:xfrm>
              <a:off x="4341" y="2367"/>
              <a:ext cx="442" cy="384"/>
            </a:xfrm>
            <a:prstGeom prst="rect">
              <a:avLst/>
            </a:prstGeom>
            <a:solidFill>
              <a:srgbClr val="00CC99"/>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next</a:t>
              </a:r>
              <a:b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b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header</a:t>
              </a:r>
            </a:p>
          </p:txBody>
        </p:sp>
      </p:grpSp>
      <p:sp>
        <p:nvSpPr>
          <p:cNvPr id="104" name="Line 22">
            <a:extLst>
              <a:ext uri="{FF2B5EF4-FFF2-40B4-BE49-F238E27FC236}">
                <a16:creationId xmlns:a16="http://schemas.microsoft.com/office/drawing/2014/main" id="{D2E7EF83-959E-5941-B056-F7B0DA51B759}"/>
              </a:ext>
            </a:extLst>
          </p:cNvPr>
          <p:cNvSpPr>
            <a:spLocks noChangeShapeType="1"/>
          </p:cNvSpPr>
          <p:nvPr/>
        </p:nvSpPr>
        <p:spPr bwMode="auto">
          <a:xfrm flipV="1">
            <a:off x="6692106" y="2836527"/>
            <a:ext cx="803275" cy="37465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5" name="Line 23">
            <a:extLst>
              <a:ext uri="{FF2B5EF4-FFF2-40B4-BE49-F238E27FC236}">
                <a16:creationId xmlns:a16="http://schemas.microsoft.com/office/drawing/2014/main" id="{68EA18AF-3C87-8F44-BED1-F1CBCEE6681D}"/>
              </a:ext>
            </a:extLst>
          </p:cNvPr>
          <p:cNvSpPr>
            <a:spLocks noChangeShapeType="1"/>
          </p:cNvSpPr>
          <p:nvPr/>
        </p:nvSpPr>
        <p:spPr bwMode="auto">
          <a:xfrm flipH="1" flipV="1">
            <a:off x="8189118" y="2822239"/>
            <a:ext cx="747712" cy="4032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06" name="Group 24">
            <a:extLst>
              <a:ext uri="{FF2B5EF4-FFF2-40B4-BE49-F238E27FC236}">
                <a16:creationId xmlns:a16="http://schemas.microsoft.com/office/drawing/2014/main" id="{FEE4C952-B419-6240-97B3-9BA89FF1A58B}"/>
              </a:ext>
            </a:extLst>
          </p:cNvPr>
          <p:cNvGrpSpPr>
            <a:grpSpLocks/>
          </p:cNvGrpSpPr>
          <p:nvPr/>
        </p:nvGrpSpPr>
        <p:grpSpPr bwMode="auto">
          <a:xfrm>
            <a:off x="3275806" y="3285789"/>
            <a:ext cx="1392237" cy="625475"/>
            <a:chOff x="1409" y="2193"/>
            <a:chExt cx="877" cy="386"/>
          </a:xfrm>
        </p:grpSpPr>
        <p:sp>
          <p:nvSpPr>
            <p:cNvPr id="110" name="Rectangle 25">
              <a:extLst>
                <a:ext uri="{FF2B5EF4-FFF2-40B4-BE49-F238E27FC236}">
                  <a16:creationId xmlns:a16="http://schemas.microsoft.com/office/drawing/2014/main" id="{CB30A88A-2F21-EE45-BF4F-A9F6A8FA67DC}"/>
                </a:ext>
              </a:extLst>
            </p:cNvPr>
            <p:cNvSpPr>
              <a:spLocks noChangeArrowheads="1"/>
            </p:cNvSpPr>
            <p:nvPr/>
          </p:nvSpPr>
          <p:spPr bwMode="auto">
            <a:xfrm>
              <a:off x="1409" y="2193"/>
              <a:ext cx="441" cy="384"/>
            </a:xfrm>
            <a:prstGeom prst="rect">
              <a:avLst/>
            </a:prstGeom>
            <a:solidFill>
              <a:srgbClr val="FF99CC"/>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SPI</a:t>
              </a:r>
            </a:p>
          </p:txBody>
        </p:sp>
        <p:sp>
          <p:nvSpPr>
            <p:cNvPr id="111" name="Rectangle 26">
              <a:extLst>
                <a:ext uri="{FF2B5EF4-FFF2-40B4-BE49-F238E27FC236}">
                  <a16:creationId xmlns:a16="http://schemas.microsoft.com/office/drawing/2014/main" id="{EC87F6A4-DE19-D043-9460-717C9BBCE6D3}"/>
                </a:ext>
              </a:extLst>
            </p:cNvPr>
            <p:cNvSpPr>
              <a:spLocks noChangeArrowheads="1"/>
            </p:cNvSpPr>
            <p:nvPr/>
          </p:nvSpPr>
          <p:spPr bwMode="auto">
            <a:xfrm>
              <a:off x="1845" y="2195"/>
              <a:ext cx="441" cy="384"/>
            </a:xfrm>
            <a:prstGeom prst="rect">
              <a:avLst/>
            </a:prstGeom>
            <a:solidFill>
              <a:srgbClr val="FF99CC"/>
            </a:solidFill>
            <a:ln w="9525">
              <a:solidFill>
                <a:srgbClr val="000000"/>
              </a:solidFill>
              <a:miter lim="800000"/>
              <a:headEnd/>
              <a:tailEnd/>
            </a:ln>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Seq</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a:t>
              </a:r>
            </a:p>
          </p:txBody>
        </p:sp>
      </p:grpSp>
      <p:sp>
        <p:nvSpPr>
          <p:cNvPr id="107" name="Line 27">
            <a:extLst>
              <a:ext uri="{FF2B5EF4-FFF2-40B4-BE49-F238E27FC236}">
                <a16:creationId xmlns:a16="http://schemas.microsoft.com/office/drawing/2014/main" id="{7350C550-FB21-BA4B-B0FA-77C0C50694C5}"/>
              </a:ext>
            </a:extLst>
          </p:cNvPr>
          <p:cNvSpPr>
            <a:spLocks noChangeShapeType="1"/>
          </p:cNvSpPr>
          <p:nvPr/>
        </p:nvSpPr>
        <p:spPr bwMode="auto">
          <a:xfrm flipV="1">
            <a:off x="3269456" y="2823827"/>
            <a:ext cx="319087" cy="4270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8" name="Line 28">
            <a:extLst>
              <a:ext uri="{FF2B5EF4-FFF2-40B4-BE49-F238E27FC236}">
                <a16:creationId xmlns:a16="http://schemas.microsoft.com/office/drawing/2014/main" id="{F3C56AA0-CE2D-1E41-B015-E684D98C1088}"/>
              </a:ext>
            </a:extLst>
          </p:cNvPr>
          <p:cNvSpPr>
            <a:spLocks noChangeShapeType="1"/>
          </p:cNvSpPr>
          <p:nvPr/>
        </p:nvSpPr>
        <p:spPr bwMode="auto">
          <a:xfrm>
            <a:off x="4294981" y="2865102"/>
            <a:ext cx="0"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9" name="Line 29">
            <a:extLst>
              <a:ext uri="{FF2B5EF4-FFF2-40B4-BE49-F238E27FC236}">
                <a16:creationId xmlns:a16="http://schemas.microsoft.com/office/drawing/2014/main" id="{3CA2A9DE-1E2E-144C-A029-F6A1E691A132}"/>
              </a:ext>
            </a:extLst>
          </p:cNvPr>
          <p:cNvSpPr>
            <a:spLocks noChangeShapeType="1"/>
          </p:cNvSpPr>
          <p:nvPr/>
        </p:nvSpPr>
        <p:spPr bwMode="auto">
          <a:xfrm>
            <a:off x="4280693" y="2823827"/>
            <a:ext cx="360362" cy="414338"/>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26" name="Straight Arrow Connector 25">
            <a:extLst>
              <a:ext uri="{FF2B5EF4-FFF2-40B4-BE49-F238E27FC236}">
                <a16:creationId xmlns:a16="http://schemas.microsoft.com/office/drawing/2014/main" id="{0CE35867-502B-CF42-BE77-7C4B7F0D05DF}"/>
              </a:ext>
            </a:extLst>
          </p:cNvPr>
          <p:cNvCxnSpPr/>
          <p:nvPr/>
        </p:nvCxnSpPr>
        <p:spPr>
          <a:xfrm>
            <a:off x="4283533" y="1959429"/>
            <a:ext cx="39449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Text Box 12">
            <a:extLst>
              <a:ext uri="{FF2B5EF4-FFF2-40B4-BE49-F238E27FC236}">
                <a16:creationId xmlns:a16="http://schemas.microsoft.com/office/drawing/2014/main" id="{9AEEF36D-F857-F942-9E31-EB01333373C5}"/>
              </a:ext>
            </a:extLst>
          </p:cNvPr>
          <p:cNvSpPr txBox="1">
            <a:spLocks noChangeArrowheads="1"/>
          </p:cNvSpPr>
          <p:nvPr/>
        </p:nvSpPr>
        <p:spPr bwMode="auto">
          <a:xfrm>
            <a:off x="5609844" y="1775579"/>
            <a:ext cx="1140056" cy="36933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mn-lt"/>
                <a:ea typeface="ＭＳ Ｐゴシック" charset="0"/>
              </a:rPr>
              <a:t>encrypted</a:t>
            </a:r>
          </a:p>
        </p:txBody>
      </p:sp>
      <p:cxnSp>
        <p:nvCxnSpPr>
          <p:cNvPr id="123" name="Straight Arrow Connector 122">
            <a:extLst>
              <a:ext uri="{FF2B5EF4-FFF2-40B4-BE49-F238E27FC236}">
                <a16:creationId xmlns:a16="http://schemas.microsoft.com/office/drawing/2014/main" id="{E438CAA3-51B7-8C43-8883-52C08C8D16AC}"/>
              </a:ext>
            </a:extLst>
          </p:cNvPr>
          <p:cNvCxnSpPr>
            <a:cxnSpLocks/>
          </p:cNvCxnSpPr>
          <p:nvPr/>
        </p:nvCxnSpPr>
        <p:spPr>
          <a:xfrm>
            <a:off x="3586848" y="1693817"/>
            <a:ext cx="5307874"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Text Box 15">
            <a:extLst>
              <a:ext uri="{FF2B5EF4-FFF2-40B4-BE49-F238E27FC236}">
                <a16:creationId xmlns:a16="http://schemas.microsoft.com/office/drawing/2014/main" id="{C61631BA-E0F3-914F-B2DB-6B523DA0F8D0}"/>
              </a:ext>
            </a:extLst>
          </p:cNvPr>
          <p:cNvSpPr txBox="1">
            <a:spLocks noChangeArrowheads="1"/>
          </p:cNvSpPr>
          <p:nvPr/>
        </p:nvSpPr>
        <p:spPr bwMode="auto">
          <a:xfrm>
            <a:off x="4270810" y="1503708"/>
            <a:ext cx="1505540" cy="36933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ja-JP" sz="1800" b="0" i="0" u="none" strike="noStrike" kern="0" cap="none" spc="0" normalizeH="0" baseline="0" noProof="0" dirty="0">
                <a:ln>
                  <a:noFill/>
                </a:ln>
                <a:solidFill>
                  <a:srgbClr val="000000"/>
                </a:solidFill>
                <a:effectLst/>
                <a:uLnTx/>
                <a:uFillTx/>
                <a:latin typeface="+mn-lt"/>
                <a:ea typeface="ＭＳ Ｐゴシック" charset="0"/>
              </a:rPr>
              <a:t>authenticated</a:t>
            </a:r>
            <a:endParaRPr kumimoji="0" lang="en-US" sz="18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124" name="Rectangle 3">
            <a:extLst>
              <a:ext uri="{FF2B5EF4-FFF2-40B4-BE49-F238E27FC236}">
                <a16:creationId xmlns:a16="http://schemas.microsoft.com/office/drawing/2014/main" id="{B5C8CA56-4CEE-4B4B-85A6-370DE8D07FA9}"/>
              </a:ext>
            </a:extLst>
          </p:cNvPr>
          <p:cNvSpPr txBox="1">
            <a:spLocks noChangeArrowheads="1"/>
          </p:cNvSpPr>
          <p:nvPr/>
        </p:nvSpPr>
        <p:spPr>
          <a:xfrm>
            <a:off x="2221640" y="4220754"/>
            <a:ext cx="10475458" cy="23637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pPr>
            <a:r>
              <a:rPr lang="en-US" dirty="0"/>
              <a:t>ESP trailer: padding for block ciphers</a:t>
            </a:r>
          </a:p>
          <a:p>
            <a:pPr>
              <a:spcBef>
                <a:spcPts val="600"/>
              </a:spcBef>
            </a:pPr>
            <a:r>
              <a:rPr lang="en-US" dirty="0"/>
              <a:t>ESP header: </a:t>
            </a:r>
          </a:p>
          <a:p>
            <a:pPr lvl="1">
              <a:spcBef>
                <a:spcPts val="600"/>
              </a:spcBef>
            </a:pPr>
            <a:r>
              <a:rPr lang="en-US" dirty="0"/>
              <a:t>SPI, so receiving entity knows what to do</a:t>
            </a:r>
          </a:p>
          <a:p>
            <a:pPr lvl="1">
              <a:spcBef>
                <a:spcPts val="600"/>
              </a:spcBef>
            </a:pPr>
            <a:r>
              <a:rPr lang="en-US" dirty="0"/>
              <a:t>sequence number, to thwart replay attacks</a:t>
            </a:r>
          </a:p>
          <a:p>
            <a:pPr>
              <a:spcBef>
                <a:spcPts val="600"/>
              </a:spcBef>
            </a:pPr>
            <a:r>
              <a:rPr lang="en-US" dirty="0"/>
              <a:t>MAC in ESP auth field created with shared secret key</a:t>
            </a:r>
          </a:p>
        </p:txBody>
      </p:sp>
      <p:sp>
        <p:nvSpPr>
          <p:cNvPr id="39" name="TextBox 38">
            <a:extLst>
              <a:ext uri="{FF2B5EF4-FFF2-40B4-BE49-F238E27FC236}">
                <a16:creationId xmlns:a16="http://schemas.microsoft.com/office/drawing/2014/main" id="{CD6159F3-D2DF-154C-8507-BEACC4A9BAD1}"/>
              </a:ext>
            </a:extLst>
          </p:cNvPr>
          <p:cNvSpPr txBox="1"/>
          <p:nvPr/>
        </p:nvSpPr>
        <p:spPr>
          <a:xfrm>
            <a:off x="9481978" y="2534194"/>
            <a:ext cx="2016899" cy="954107"/>
          </a:xfrm>
          <a:prstGeom prst="rect">
            <a:avLst/>
          </a:prstGeom>
          <a:noFill/>
        </p:spPr>
        <p:txBody>
          <a:bodyPr wrap="none" rtlCol="0">
            <a:spAutoFit/>
          </a:bodyPr>
          <a:lstStyle/>
          <a:p>
            <a:pPr algn="ctr"/>
            <a:r>
              <a:rPr lang="en-US" sz="2800" i="1" dirty="0">
                <a:solidFill>
                  <a:srgbClr val="0012A0"/>
                </a:solidFill>
              </a:rPr>
              <a:t>tunnel mode</a:t>
            </a:r>
          </a:p>
          <a:p>
            <a:pPr algn="ctr"/>
            <a:r>
              <a:rPr lang="en-US" sz="2800" i="1" dirty="0">
                <a:solidFill>
                  <a:srgbClr val="0012A0"/>
                </a:solidFill>
              </a:rPr>
              <a:t>ESP</a:t>
            </a:r>
          </a:p>
        </p:txBody>
      </p:sp>
    </p:spTree>
    <p:extLst>
      <p:ext uri="{BB962C8B-B14F-4D97-AF65-F5344CB8AC3E}">
        <p14:creationId xmlns:p14="http://schemas.microsoft.com/office/powerpoint/2010/main" val="1262711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EA274-86B0-48EA-BCD3-F50EA2D6744E}"/>
              </a:ext>
            </a:extLst>
          </p:cNvPr>
          <p:cNvSpPr>
            <a:spLocks noGrp="1"/>
          </p:cNvSpPr>
          <p:nvPr>
            <p:ph type="title"/>
          </p:nvPr>
        </p:nvSpPr>
        <p:spPr/>
        <p:txBody>
          <a:bodyPr/>
          <a:lstStyle/>
          <a:p>
            <a:r>
              <a:rPr lang="en-US" dirty="0"/>
              <a:t>Passive Attack (1) Eavesdrop</a:t>
            </a:r>
          </a:p>
        </p:txBody>
      </p:sp>
      <p:sp>
        <p:nvSpPr>
          <p:cNvPr id="4" name="Content Placeholder 3">
            <a:extLst>
              <a:ext uri="{FF2B5EF4-FFF2-40B4-BE49-F238E27FC236}">
                <a16:creationId xmlns:a16="http://schemas.microsoft.com/office/drawing/2014/main" id="{B8C2FF79-43F6-4540-BDAD-E7BCC2B1F6D3}"/>
              </a:ext>
            </a:extLst>
          </p:cNvPr>
          <p:cNvSpPr>
            <a:spLocks noGrp="1"/>
          </p:cNvSpPr>
          <p:nvPr>
            <p:ph idx="1"/>
          </p:nvPr>
        </p:nvSpPr>
        <p:spPr/>
        <p:txBody>
          <a:bodyPr/>
          <a:lstStyle/>
          <a:p>
            <a:r>
              <a:rPr lang="en-US" dirty="0">
                <a:latin typeface="Gill Sans MT" charset="0"/>
              </a:rPr>
              <a:t>No longer popular, as most data going through the Internet are encrypted!</a:t>
            </a:r>
          </a:p>
          <a:p>
            <a:r>
              <a:rPr lang="en-US" dirty="0">
                <a:latin typeface="Gill Sans MT" charset="0"/>
              </a:rPr>
              <a:t>Some IoT system may still suffer</a:t>
            </a:r>
            <a:endParaRPr lang="en-US" dirty="0"/>
          </a:p>
          <a:p>
            <a:endParaRPr lang="en-US" dirty="0"/>
          </a:p>
        </p:txBody>
      </p:sp>
      <p:pic>
        <p:nvPicPr>
          <p:cNvPr id="8" name="Picture 7" descr="Diagram&#10;&#10;Description automatically generated with medium confidence">
            <a:extLst>
              <a:ext uri="{FF2B5EF4-FFF2-40B4-BE49-F238E27FC236}">
                <a16:creationId xmlns:a16="http://schemas.microsoft.com/office/drawing/2014/main" id="{DF2D92D7-7026-4CA9-862F-6DE0EFFE471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980766" y="3429000"/>
            <a:ext cx="7153835" cy="2973700"/>
          </a:xfrm>
          <a:prstGeom prst="rect">
            <a:avLst/>
          </a:prstGeom>
        </p:spPr>
      </p:pic>
    </p:spTree>
    <p:extLst>
      <p:ext uri="{BB962C8B-B14F-4D97-AF65-F5344CB8AC3E}">
        <p14:creationId xmlns:p14="http://schemas.microsoft.com/office/powerpoint/2010/main" val="153508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Freeform 296">
            <a:extLst>
              <a:ext uri="{FF2B5EF4-FFF2-40B4-BE49-F238E27FC236}">
                <a16:creationId xmlns:a16="http://schemas.microsoft.com/office/drawing/2014/main" id="{B6B47B2B-E669-7641-BD1F-EF8AD0999924}"/>
              </a:ext>
            </a:extLst>
          </p:cNvPr>
          <p:cNvSpPr>
            <a:spLocks/>
          </p:cNvSpPr>
          <p:nvPr/>
        </p:nvSpPr>
        <p:spPr bwMode="auto">
          <a:xfrm flipH="1">
            <a:off x="10431271" y="1866576"/>
            <a:ext cx="1445739" cy="733284"/>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sp>
        <p:nvSpPr>
          <p:cNvPr id="78" name="Freeform 296">
            <a:extLst>
              <a:ext uri="{FF2B5EF4-FFF2-40B4-BE49-F238E27FC236}">
                <a16:creationId xmlns:a16="http://schemas.microsoft.com/office/drawing/2014/main" id="{80FB4D7C-907B-9B45-9C13-DF3038D7097F}"/>
              </a:ext>
            </a:extLst>
          </p:cNvPr>
          <p:cNvSpPr>
            <a:spLocks/>
          </p:cNvSpPr>
          <p:nvPr/>
        </p:nvSpPr>
        <p:spPr bwMode="auto">
          <a:xfrm>
            <a:off x="7119480" y="1797184"/>
            <a:ext cx="1295948" cy="733284"/>
          </a:xfrm>
          <a:custGeom>
            <a:avLst/>
            <a:gdLst>
              <a:gd name="T0" fmla="*/ 2147483647 w 1877"/>
              <a:gd name="T1" fmla="*/ 2147483647 h 917"/>
              <a:gd name="T2" fmla="*/ 2147483647 w 1877"/>
              <a:gd name="T3" fmla="*/ 2147483647 h 917"/>
              <a:gd name="T4" fmla="*/ 2147483647 w 1877"/>
              <a:gd name="T5" fmla="*/ 2147483647 h 917"/>
              <a:gd name="T6" fmla="*/ 2147483647 w 1877"/>
              <a:gd name="T7" fmla="*/ 2147483647 h 917"/>
              <a:gd name="T8" fmla="*/ 2147483647 w 1877"/>
              <a:gd name="T9" fmla="*/ 2147483647 h 917"/>
              <a:gd name="T10" fmla="*/ 2147483647 w 1877"/>
              <a:gd name="T11" fmla="*/ 2147483647 h 917"/>
              <a:gd name="T12" fmla="*/ 2147483647 w 1877"/>
              <a:gd name="T13" fmla="*/ 2147483647 h 917"/>
              <a:gd name="T14" fmla="*/ 2147483647 w 1877"/>
              <a:gd name="T15" fmla="*/ 2147483647 h 917"/>
              <a:gd name="T16" fmla="*/ 2147483647 w 1877"/>
              <a:gd name="T17" fmla="*/ 2147483647 h 917"/>
              <a:gd name="T18" fmla="*/ 2147483647 w 1877"/>
              <a:gd name="T19" fmla="*/ 2147483647 h 917"/>
              <a:gd name="T20" fmla="*/ 2147483647 w 1877"/>
              <a:gd name="T21" fmla="*/ 2147483647 h 917"/>
              <a:gd name="T22" fmla="*/ 2147483647 w 1877"/>
              <a:gd name="T23" fmla="*/ 2147483647 h 917"/>
              <a:gd name="T24" fmla="*/ 2147483647 w 1877"/>
              <a:gd name="T25" fmla="*/ 2147483647 h 917"/>
              <a:gd name="T26" fmla="*/ 2147483647 w 1877"/>
              <a:gd name="T27" fmla="*/ 2147483647 h 917"/>
              <a:gd name="T28" fmla="*/ 2147483647 w 1877"/>
              <a:gd name="T29" fmla="*/ 2147483647 h 917"/>
              <a:gd name="T30" fmla="*/ 2147483647 w 1877"/>
              <a:gd name="T31" fmla="*/ 2147483647 h 9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77"/>
              <a:gd name="T49" fmla="*/ 0 h 917"/>
              <a:gd name="T50" fmla="*/ 1877 w 1877"/>
              <a:gd name="T51" fmla="*/ 917 h 9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77" h="917">
                <a:moveTo>
                  <a:pt x="889" y="23"/>
                </a:moveTo>
                <a:cubicBezTo>
                  <a:pt x="804" y="39"/>
                  <a:pt x="771" y="98"/>
                  <a:pt x="692" y="109"/>
                </a:cubicBezTo>
                <a:cubicBezTo>
                  <a:pt x="613" y="120"/>
                  <a:pt x="511" y="81"/>
                  <a:pt x="415" y="91"/>
                </a:cubicBezTo>
                <a:cubicBezTo>
                  <a:pt x="319" y="101"/>
                  <a:pt x="174" y="126"/>
                  <a:pt x="112" y="170"/>
                </a:cubicBezTo>
                <a:cubicBezTo>
                  <a:pt x="51" y="214"/>
                  <a:pt x="66" y="294"/>
                  <a:pt x="50" y="353"/>
                </a:cubicBezTo>
                <a:cubicBezTo>
                  <a:pt x="34" y="412"/>
                  <a:pt x="0" y="479"/>
                  <a:pt x="14" y="528"/>
                </a:cubicBezTo>
                <a:cubicBezTo>
                  <a:pt x="29" y="577"/>
                  <a:pt x="57" y="608"/>
                  <a:pt x="139" y="650"/>
                </a:cubicBezTo>
                <a:cubicBezTo>
                  <a:pt x="221" y="692"/>
                  <a:pt x="372" y="742"/>
                  <a:pt x="505" y="781"/>
                </a:cubicBezTo>
                <a:cubicBezTo>
                  <a:pt x="638" y="820"/>
                  <a:pt x="789" y="866"/>
                  <a:pt x="933" y="886"/>
                </a:cubicBezTo>
                <a:cubicBezTo>
                  <a:pt x="1077" y="906"/>
                  <a:pt x="1246" y="917"/>
                  <a:pt x="1370" y="901"/>
                </a:cubicBezTo>
                <a:cubicBezTo>
                  <a:pt x="1494" y="885"/>
                  <a:pt x="1594" y="839"/>
                  <a:pt x="1676" y="793"/>
                </a:cubicBezTo>
                <a:cubicBezTo>
                  <a:pt x="1758" y="747"/>
                  <a:pt x="1843" y="720"/>
                  <a:pt x="1860" y="624"/>
                </a:cubicBezTo>
                <a:cubicBezTo>
                  <a:pt x="1877" y="528"/>
                  <a:pt x="1835" y="306"/>
                  <a:pt x="1776" y="219"/>
                </a:cubicBezTo>
                <a:cubicBezTo>
                  <a:pt x="1717" y="132"/>
                  <a:pt x="1599" y="134"/>
                  <a:pt x="1503" y="100"/>
                </a:cubicBezTo>
                <a:cubicBezTo>
                  <a:pt x="1407" y="66"/>
                  <a:pt x="1302" y="26"/>
                  <a:pt x="1200" y="13"/>
                </a:cubicBezTo>
                <a:cubicBezTo>
                  <a:pt x="1098" y="0"/>
                  <a:pt x="974" y="7"/>
                  <a:pt x="889" y="23"/>
                </a:cubicBezTo>
                <a:close/>
              </a:path>
            </a:pathLst>
          </a:custGeom>
          <a:solidFill>
            <a:srgbClr val="9CDFF9"/>
          </a:solidFill>
          <a:ln>
            <a:noFill/>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a:ea typeface="ＭＳ Ｐゴシック" panose="020B0600070205080204" pitchFamily="34" charset="-128"/>
                <a:cs typeface="Arial"/>
              </a:rPr>
              <a:t>             </a:t>
            </a: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38200" y="398813"/>
            <a:ext cx="10515600" cy="894622"/>
          </a:xfrm>
        </p:spPr>
        <p:txBody>
          <a:bodyPr>
            <a:normAutofit/>
          </a:bodyPr>
          <a:lstStyle/>
          <a:p>
            <a:r>
              <a:rPr lang="en-US" b="0" dirty="0">
                <a:latin typeface="+mn-lt"/>
              </a:rPr>
              <a:t>ESP tunnel mode: actions</a:t>
            </a:r>
            <a:endParaRPr lang="en-US" sz="4400" b="0" dirty="0">
              <a:latin typeface="+mn-lt"/>
            </a:endParaRPr>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90</a:t>
            </a:fld>
            <a:endParaRPr lang="en-US" dirty="0"/>
          </a:p>
        </p:txBody>
      </p:sp>
      <p:sp>
        <p:nvSpPr>
          <p:cNvPr id="6" name="Freeform 8">
            <a:extLst>
              <a:ext uri="{FF2B5EF4-FFF2-40B4-BE49-F238E27FC236}">
                <a16:creationId xmlns:a16="http://schemas.microsoft.com/office/drawing/2014/main" id="{6FB17627-5C23-D54C-B033-E10C852C3F9C}"/>
              </a:ext>
            </a:extLst>
          </p:cNvPr>
          <p:cNvSpPr>
            <a:spLocks/>
          </p:cNvSpPr>
          <p:nvPr/>
        </p:nvSpPr>
        <p:spPr bwMode="auto">
          <a:xfrm rot="5400000">
            <a:off x="9188655" y="1239248"/>
            <a:ext cx="506067" cy="1966498"/>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AE0FF"/>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dirty="0"/>
          </a:p>
        </p:txBody>
      </p:sp>
      <p:grpSp>
        <p:nvGrpSpPr>
          <p:cNvPr id="27" name="Group 26">
            <a:extLst>
              <a:ext uri="{FF2B5EF4-FFF2-40B4-BE49-F238E27FC236}">
                <a16:creationId xmlns:a16="http://schemas.microsoft.com/office/drawing/2014/main" id="{87695061-2BC1-A043-8983-A6D2BB90BD71}"/>
              </a:ext>
            </a:extLst>
          </p:cNvPr>
          <p:cNvGrpSpPr/>
          <p:nvPr/>
        </p:nvGrpSpPr>
        <p:grpSpPr>
          <a:xfrm>
            <a:off x="7705752" y="1994903"/>
            <a:ext cx="606136" cy="332367"/>
            <a:chOff x="7493876" y="2774731"/>
            <a:chExt cx="1481958" cy="894622"/>
          </a:xfrm>
        </p:grpSpPr>
        <p:sp>
          <p:nvSpPr>
            <p:cNvPr id="31" name="Freeform 30">
              <a:extLst>
                <a:ext uri="{FF2B5EF4-FFF2-40B4-BE49-F238E27FC236}">
                  <a16:creationId xmlns:a16="http://schemas.microsoft.com/office/drawing/2014/main" id="{286CDCF8-2884-1F4C-AA6B-D8D80F83C69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 name="Oval 31">
              <a:extLst>
                <a:ext uri="{FF2B5EF4-FFF2-40B4-BE49-F238E27FC236}">
                  <a16:creationId xmlns:a16="http://schemas.microsoft.com/office/drawing/2014/main" id="{C9EC3C24-26E3-8B4C-851E-AD6D23CDCC1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3" name="Group 32">
              <a:extLst>
                <a:ext uri="{FF2B5EF4-FFF2-40B4-BE49-F238E27FC236}">
                  <a16:creationId xmlns:a16="http://schemas.microsoft.com/office/drawing/2014/main" id="{F4A41B52-12BB-9441-9E64-29FEFD2BE354}"/>
                </a:ext>
              </a:extLst>
            </p:cNvPr>
            <p:cNvGrpSpPr/>
            <p:nvPr/>
          </p:nvGrpSpPr>
          <p:grpSpPr>
            <a:xfrm>
              <a:off x="7713663" y="2848339"/>
              <a:ext cx="1042107" cy="425543"/>
              <a:chOff x="7786941" y="2884917"/>
              <a:chExt cx="897649" cy="353919"/>
            </a:xfrm>
          </p:grpSpPr>
          <p:sp>
            <p:nvSpPr>
              <p:cNvPr id="34" name="Freeform 33">
                <a:extLst>
                  <a:ext uri="{FF2B5EF4-FFF2-40B4-BE49-F238E27FC236}">
                    <a16:creationId xmlns:a16="http://schemas.microsoft.com/office/drawing/2014/main" id="{80901BB0-76B8-C24E-8578-0902719A228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34">
                <a:extLst>
                  <a:ext uri="{FF2B5EF4-FFF2-40B4-BE49-F238E27FC236}">
                    <a16:creationId xmlns:a16="http://schemas.microsoft.com/office/drawing/2014/main" id="{91921B51-C23E-594C-8341-49C1C08B6E1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Freeform 35">
                <a:extLst>
                  <a:ext uri="{FF2B5EF4-FFF2-40B4-BE49-F238E27FC236}">
                    <a16:creationId xmlns:a16="http://schemas.microsoft.com/office/drawing/2014/main" id="{DD6B8F6F-5734-7B4B-A6B9-B10838823A6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Freeform 36">
                <a:extLst>
                  <a:ext uri="{FF2B5EF4-FFF2-40B4-BE49-F238E27FC236}">
                    <a16:creationId xmlns:a16="http://schemas.microsoft.com/office/drawing/2014/main" id="{4C7E467F-864A-1147-BEDB-AD380AC091F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8" name="Group 542">
            <a:extLst>
              <a:ext uri="{FF2B5EF4-FFF2-40B4-BE49-F238E27FC236}">
                <a16:creationId xmlns:a16="http://schemas.microsoft.com/office/drawing/2014/main" id="{08C0C01B-02BB-B64A-9B9C-694B14773163}"/>
              </a:ext>
            </a:extLst>
          </p:cNvPr>
          <p:cNvGrpSpPr>
            <a:grpSpLocks/>
          </p:cNvGrpSpPr>
          <p:nvPr/>
        </p:nvGrpSpPr>
        <p:grpSpPr bwMode="auto">
          <a:xfrm>
            <a:off x="6975223" y="1412870"/>
            <a:ext cx="720837" cy="645768"/>
            <a:chOff x="-44" y="1473"/>
            <a:chExt cx="981" cy="1105"/>
          </a:xfrm>
        </p:grpSpPr>
        <p:pic>
          <p:nvPicPr>
            <p:cNvPr id="29" name="Picture 529" descr="desktop_computer_stylized_medium">
              <a:extLst>
                <a:ext uri="{FF2B5EF4-FFF2-40B4-BE49-F238E27FC236}">
                  <a16:creationId xmlns:a16="http://schemas.microsoft.com/office/drawing/2014/main" id="{5EEF7061-2D27-E847-94C1-54CEBAA02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 name="Freeform 530">
              <a:extLst>
                <a:ext uri="{FF2B5EF4-FFF2-40B4-BE49-F238E27FC236}">
                  <a16:creationId xmlns:a16="http://schemas.microsoft.com/office/drawing/2014/main" id="{8FA5248B-FCAA-5641-89A7-129214041615}"/>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15" name="Group 14">
            <a:extLst>
              <a:ext uri="{FF2B5EF4-FFF2-40B4-BE49-F238E27FC236}">
                <a16:creationId xmlns:a16="http://schemas.microsoft.com/office/drawing/2014/main" id="{E6DAF8A6-5787-7D4C-9F9B-955DF1495910}"/>
              </a:ext>
            </a:extLst>
          </p:cNvPr>
          <p:cNvGrpSpPr/>
          <p:nvPr/>
        </p:nvGrpSpPr>
        <p:grpSpPr>
          <a:xfrm flipH="1">
            <a:off x="10425084" y="2007355"/>
            <a:ext cx="606136" cy="332367"/>
            <a:chOff x="7493876" y="2774731"/>
            <a:chExt cx="1481958" cy="894622"/>
          </a:xfrm>
        </p:grpSpPr>
        <p:sp>
          <p:nvSpPr>
            <p:cNvPr id="19" name="Freeform 18">
              <a:extLst>
                <a:ext uri="{FF2B5EF4-FFF2-40B4-BE49-F238E27FC236}">
                  <a16:creationId xmlns:a16="http://schemas.microsoft.com/office/drawing/2014/main" id="{D31839A8-0111-AD45-B261-A1F4E1E587F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 name="Oval 19">
              <a:extLst>
                <a:ext uri="{FF2B5EF4-FFF2-40B4-BE49-F238E27FC236}">
                  <a16:creationId xmlns:a16="http://schemas.microsoft.com/office/drawing/2014/main" id="{8D615D6D-3E36-EE4D-A354-73B8CAA4E917}"/>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 name="Group 20">
              <a:extLst>
                <a:ext uri="{FF2B5EF4-FFF2-40B4-BE49-F238E27FC236}">
                  <a16:creationId xmlns:a16="http://schemas.microsoft.com/office/drawing/2014/main" id="{9918CFD4-C276-5640-A6D8-F6B84448E0BD}"/>
                </a:ext>
              </a:extLst>
            </p:cNvPr>
            <p:cNvGrpSpPr/>
            <p:nvPr/>
          </p:nvGrpSpPr>
          <p:grpSpPr>
            <a:xfrm>
              <a:off x="7713663" y="2848339"/>
              <a:ext cx="1042107" cy="425543"/>
              <a:chOff x="7786941" y="2884917"/>
              <a:chExt cx="897649" cy="353919"/>
            </a:xfrm>
          </p:grpSpPr>
          <p:sp>
            <p:nvSpPr>
              <p:cNvPr id="22" name="Freeform 21">
                <a:extLst>
                  <a:ext uri="{FF2B5EF4-FFF2-40B4-BE49-F238E27FC236}">
                    <a16:creationId xmlns:a16="http://schemas.microsoft.com/office/drawing/2014/main" id="{227D4CDD-9090-FA48-988F-6404841E9AF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2DDD519D-867C-934D-9C4A-482DCA2333E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23">
                <a:extLst>
                  <a:ext uri="{FF2B5EF4-FFF2-40B4-BE49-F238E27FC236}">
                    <a16:creationId xmlns:a16="http://schemas.microsoft.com/office/drawing/2014/main" id="{74977966-70E0-934E-B872-811836A01E3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Freeform 24">
                <a:extLst>
                  <a:ext uri="{FF2B5EF4-FFF2-40B4-BE49-F238E27FC236}">
                    <a16:creationId xmlns:a16="http://schemas.microsoft.com/office/drawing/2014/main" id="{1269B995-6A3D-F14E-968C-CE8736C00A7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 name="Group 542">
            <a:extLst>
              <a:ext uri="{FF2B5EF4-FFF2-40B4-BE49-F238E27FC236}">
                <a16:creationId xmlns:a16="http://schemas.microsoft.com/office/drawing/2014/main" id="{375DE9C2-8640-6840-AF58-780A20D2C09C}"/>
              </a:ext>
            </a:extLst>
          </p:cNvPr>
          <p:cNvGrpSpPr>
            <a:grpSpLocks/>
          </p:cNvGrpSpPr>
          <p:nvPr/>
        </p:nvGrpSpPr>
        <p:grpSpPr bwMode="auto">
          <a:xfrm flipH="1">
            <a:off x="11471163" y="1737550"/>
            <a:ext cx="720837" cy="645768"/>
            <a:chOff x="-44" y="1473"/>
            <a:chExt cx="981" cy="1105"/>
          </a:xfrm>
        </p:grpSpPr>
        <p:pic>
          <p:nvPicPr>
            <p:cNvPr id="17" name="Picture 529" descr="desktop_computer_stylized_medium">
              <a:extLst>
                <a:ext uri="{FF2B5EF4-FFF2-40B4-BE49-F238E27FC236}">
                  <a16:creationId xmlns:a16="http://schemas.microsoft.com/office/drawing/2014/main" id="{9952E610-CCCD-0245-9E4B-5001C72897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Freeform 530">
              <a:extLst>
                <a:ext uri="{FF2B5EF4-FFF2-40B4-BE49-F238E27FC236}">
                  <a16:creationId xmlns:a16="http://schemas.microsoft.com/office/drawing/2014/main" id="{1BB7CCB4-A0EE-E840-ABF7-1BF234B1C216}"/>
                </a:ext>
              </a:extLst>
            </p:cNvPr>
            <p:cNvSpPr>
              <a:spLocks/>
            </p:cNvSpPr>
            <p:nvPr/>
          </p:nvSpPr>
          <p:spPr bwMode="auto">
            <a:xfrm flipH="1">
              <a:off x="374" y="1579"/>
              <a:ext cx="477" cy="506"/>
            </a:xfrm>
            <a:custGeom>
              <a:avLst/>
              <a:gdLst>
                <a:gd name="T0" fmla="*/ 0 w 356"/>
                <a:gd name="T1" fmla="*/ 0 h 368"/>
                <a:gd name="T2" fmla="*/ 722 w 356"/>
                <a:gd name="T3" fmla="*/ 36 h 368"/>
                <a:gd name="T4" fmla="*/ 856 w 356"/>
                <a:gd name="T5" fmla="*/ 765 h 368"/>
                <a:gd name="T6" fmla="*/ 189 w 356"/>
                <a:gd name="T7" fmla="*/ 957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endParaRPr lang="en-US" dirty="0"/>
            </a:p>
          </p:txBody>
        </p:sp>
      </p:grpSp>
      <p:grpSp>
        <p:nvGrpSpPr>
          <p:cNvPr id="9" name="Group 8">
            <a:extLst>
              <a:ext uri="{FF2B5EF4-FFF2-40B4-BE49-F238E27FC236}">
                <a16:creationId xmlns:a16="http://schemas.microsoft.com/office/drawing/2014/main" id="{94CB4ADB-AB8F-8A42-A9F9-3C57E849C39C}"/>
              </a:ext>
            </a:extLst>
          </p:cNvPr>
          <p:cNvGrpSpPr/>
          <p:nvPr/>
        </p:nvGrpSpPr>
        <p:grpSpPr>
          <a:xfrm>
            <a:off x="8625118" y="2078807"/>
            <a:ext cx="1653170" cy="214830"/>
            <a:chOff x="1616358" y="2551230"/>
            <a:chExt cx="2134354" cy="218510"/>
          </a:xfrm>
        </p:grpSpPr>
        <p:sp>
          <p:nvSpPr>
            <p:cNvPr id="10" name="Rectangle 9">
              <a:extLst>
                <a:ext uri="{FF2B5EF4-FFF2-40B4-BE49-F238E27FC236}">
                  <a16:creationId xmlns:a16="http://schemas.microsoft.com/office/drawing/2014/main" id="{256FCE47-CE47-9445-B6CF-CA95B2574C7B}"/>
                </a:ext>
              </a:extLst>
            </p:cNvPr>
            <p:cNvSpPr/>
            <p:nvPr/>
          </p:nvSpPr>
          <p:spPr>
            <a:xfrm>
              <a:off x="1673508" y="2551230"/>
              <a:ext cx="2027398"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 name="Oval 10">
              <a:extLst>
                <a:ext uri="{FF2B5EF4-FFF2-40B4-BE49-F238E27FC236}">
                  <a16:creationId xmlns:a16="http://schemas.microsoft.com/office/drawing/2014/main" id="{81352516-FF6E-7843-A5FD-B8810B418FF2}"/>
                </a:ext>
              </a:extLst>
            </p:cNvPr>
            <p:cNvSpPr/>
            <p:nvPr/>
          </p:nvSpPr>
          <p:spPr>
            <a:xfrm>
              <a:off x="1616358" y="2551230"/>
              <a:ext cx="114300" cy="218510"/>
            </a:xfrm>
            <a:prstGeom prst="ellipse">
              <a:avLst/>
            </a:prstGeom>
            <a:solidFill>
              <a:schemeClr val="bg1">
                <a:lumMod val="85000"/>
              </a:schemeClr>
            </a:soli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2" name="Oval 11">
              <a:extLst>
                <a:ext uri="{FF2B5EF4-FFF2-40B4-BE49-F238E27FC236}">
                  <a16:creationId xmlns:a16="http://schemas.microsoft.com/office/drawing/2014/main" id="{0CEB6B48-E134-7B43-B2D9-DA0135DDCCCF}"/>
                </a:ext>
              </a:extLst>
            </p:cNvPr>
            <p:cNvSpPr/>
            <p:nvPr/>
          </p:nvSpPr>
          <p:spPr>
            <a:xfrm>
              <a:off x="3639432" y="2552938"/>
              <a:ext cx="111280" cy="209990"/>
            </a:xfrm>
            <a:prstGeom prst="ellipse">
              <a:avLst/>
            </a:prstGeom>
            <a:gradFill flip="none" rotWithShape="1">
              <a:gsLst>
                <a:gs pos="0">
                  <a:srgbClr val="0012A0">
                    <a:lumMod val="100000"/>
                  </a:srgbClr>
                </a:gs>
                <a:gs pos="69000">
                  <a:srgbClr val="66ACD3"/>
                </a:gs>
                <a:gs pos="99000">
                  <a:srgbClr val="0012A0"/>
                </a:gs>
                <a:gs pos="29000">
                  <a:srgbClr val="6EBFF0"/>
                </a:gs>
              </a:gsLst>
              <a:lin ang="16200000" scaled="0"/>
              <a:tileRect/>
            </a:gradFill>
            <a:ln w="6350">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 name="Rectangle 12">
              <a:extLst>
                <a:ext uri="{FF2B5EF4-FFF2-40B4-BE49-F238E27FC236}">
                  <a16:creationId xmlns:a16="http://schemas.microsoft.com/office/drawing/2014/main" id="{84FB9112-79F2-0345-AC1F-08C2F47B7086}"/>
                </a:ext>
              </a:extLst>
            </p:cNvPr>
            <p:cNvSpPr/>
            <p:nvPr/>
          </p:nvSpPr>
          <p:spPr>
            <a:xfrm>
              <a:off x="3491356" y="2551230"/>
              <a:ext cx="209550" cy="218510"/>
            </a:xfrm>
            <a:prstGeom prst="rect">
              <a:avLst/>
            </a:prstGeom>
            <a:gradFill>
              <a:gsLst>
                <a:gs pos="0">
                  <a:srgbClr val="0012A0"/>
                </a:gs>
                <a:gs pos="100000">
                  <a:srgbClr val="0012A0"/>
                </a:gs>
                <a:gs pos="52000">
                  <a:srgbClr val="6EBFF0"/>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cxnSp>
        <p:nvCxnSpPr>
          <p:cNvPr id="4" name="Straight Connector 3">
            <a:extLst>
              <a:ext uri="{FF2B5EF4-FFF2-40B4-BE49-F238E27FC236}">
                <a16:creationId xmlns:a16="http://schemas.microsoft.com/office/drawing/2014/main" id="{D1F7B2F1-7981-6243-94B5-7FD42CA503C2}"/>
              </a:ext>
            </a:extLst>
          </p:cNvPr>
          <p:cNvCxnSpPr>
            <a:cxnSpLocks/>
          </p:cNvCxnSpPr>
          <p:nvPr/>
        </p:nvCxnSpPr>
        <p:spPr>
          <a:xfrm>
            <a:off x="8309113" y="2179167"/>
            <a:ext cx="350519"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D069B82-596C-0441-A853-7EF039592387}"/>
              </a:ext>
            </a:extLst>
          </p:cNvPr>
          <p:cNvCxnSpPr/>
          <p:nvPr/>
        </p:nvCxnSpPr>
        <p:spPr>
          <a:xfrm>
            <a:off x="10272392" y="2194239"/>
            <a:ext cx="150726"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Rectangle 59">
            <a:extLst>
              <a:ext uri="{FF2B5EF4-FFF2-40B4-BE49-F238E27FC236}">
                <a16:creationId xmlns:a16="http://schemas.microsoft.com/office/drawing/2014/main" id="{87BD3CA9-DE24-6B4C-B69C-BFA7530CA3A7}"/>
              </a:ext>
            </a:extLst>
          </p:cNvPr>
          <p:cNvSpPr txBox="1">
            <a:spLocks noChangeArrowheads="1"/>
          </p:cNvSpPr>
          <p:nvPr/>
        </p:nvSpPr>
        <p:spPr>
          <a:xfrm>
            <a:off x="751440" y="1346132"/>
            <a:ext cx="1315899" cy="4826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0012A0"/>
                </a:solidFill>
              </a:rPr>
              <a:t>at R1:</a:t>
            </a:r>
          </a:p>
        </p:txBody>
      </p:sp>
      <p:sp>
        <p:nvSpPr>
          <p:cNvPr id="58" name="Rectangle 3">
            <a:extLst>
              <a:ext uri="{FF2B5EF4-FFF2-40B4-BE49-F238E27FC236}">
                <a16:creationId xmlns:a16="http://schemas.microsoft.com/office/drawing/2014/main" id="{E5C7171E-ED33-734D-875F-55DE74D7D1FB}"/>
              </a:ext>
            </a:extLst>
          </p:cNvPr>
          <p:cNvSpPr txBox="1">
            <a:spLocks noChangeArrowheads="1"/>
          </p:cNvSpPr>
          <p:nvPr/>
        </p:nvSpPr>
        <p:spPr>
          <a:xfrm>
            <a:off x="957470" y="1815547"/>
            <a:ext cx="5628860" cy="462500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200"/>
              </a:spcBef>
            </a:pPr>
            <a:r>
              <a:rPr lang="en-US" sz="2600" dirty="0"/>
              <a:t>appends ESP trailer to original datagram (which includes original header fields!)</a:t>
            </a:r>
            <a:endParaRPr lang="en-US" altLang="ja-JP" sz="2600" dirty="0"/>
          </a:p>
          <a:p>
            <a:pPr>
              <a:spcBef>
                <a:spcPts val="200"/>
              </a:spcBef>
            </a:pPr>
            <a:r>
              <a:rPr lang="en-US" sz="2600" dirty="0"/>
              <a:t>encrypts result using algorithm &amp; key specified by SA</a:t>
            </a:r>
          </a:p>
          <a:p>
            <a:pPr>
              <a:spcBef>
                <a:spcPts val="200"/>
              </a:spcBef>
            </a:pPr>
            <a:r>
              <a:rPr lang="en-US" sz="2600" dirty="0"/>
              <a:t>appends </a:t>
            </a:r>
            <a:r>
              <a:rPr lang="en-US" altLang="ja-JP" sz="2600" dirty="0"/>
              <a:t>ESP header </a:t>
            </a:r>
            <a:r>
              <a:rPr lang="en-US" sz="2600" dirty="0"/>
              <a:t>to front of this encrypted quantity</a:t>
            </a:r>
            <a:endParaRPr lang="en-US" altLang="ja-JP" sz="2600" dirty="0"/>
          </a:p>
          <a:p>
            <a:pPr>
              <a:spcBef>
                <a:spcPts val="200"/>
              </a:spcBef>
            </a:pPr>
            <a:r>
              <a:rPr lang="en-US" sz="2600" dirty="0"/>
              <a:t>creates authentication MAC using algorithm and key specified in SA</a:t>
            </a:r>
          </a:p>
          <a:p>
            <a:pPr>
              <a:spcBef>
                <a:spcPts val="200"/>
              </a:spcBef>
            </a:pPr>
            <a:r>
              <a:rPr lang="en-US" sz="2600" dirty="0"/>
              <a:t>appends MAC forming </a:t>
            </a:r>
            <a:r>
              <a:rPr lang="en-US" sz="2600" i="1" dirty="0"/>
              <a:t>payload</a:t>
            </a:r>
            <a:endParaRPr lang="en-US" sz="2600" dirty="0"/>
          </a:p>
          <a:p>
            <a:pPr>
              <a:spcBef>
                <a:spcPts val="200"/>
              </a:spcBef>
            </a:pPr>
            <a:r>
              <a:rPr lang="en-US" sz="2600" dirty="0"/>
              <a:t>creates new IP header, new IP header fields, addresses to tunnel endpoint</a:t>
            </a:r>
            <a:endParaRPr lang="en-US" sz="2600" dirty="0">
              <a:latin typeface="Gill Sans MT" charset="0"/>
            </a:endParaRPr>
          </a:p>
        </p:txBody>
      </p:sp>
      <p:grpSp>
        <p:nvGrpSpPr>
          <p:cNvPr id="59" name="Group 58">
            <a:extLst>
              <a:ext uri="{FF2B5EF4-FFF2-40B4-BE49-F238E27FC236}">
                <a16:creationId xmlns:a16="http://schemas.microsoft.com/office/drawing/2014/main" id="{16EF8F26-68F0-3A49-83F2-9460CE31D4BD}"/>
              </a:ext>
            </a:extLst>
          </p:cNvPr>
          <p:cNvGrpSpPr/>
          <p:nvPr/>
        </p:nvGrpSpPr>
        <p:grpSpPr>
          <a:xfrm>
            <a:off x="7182680" y="1021603"/>
            <a:ext cx="1744188" cy="288737"/>
            <a:chOff x="1596889" y="3055814"/>
            <a:chExt cx="1744188" cy="288737"/>
          </a:xfrm>
        </p:grpSpPr>
        <p:grpSp>
          <p:nvGrpSpPr>
            <p:cNvPr id="60" name="Group 59">
              <a:extLst>
                <a:ext uri="{FF2B5EF4-FFF2-40B4-BE49-F238E27FC236}">
                  <a16:creationId xmlns:a16="http://schemas.microsoft.com/office/drawing/2014/main" id="{508F2435-C43C-FA49-9048-2F2BF3798893}"/>
                </a:ext>
              </a:extLst>
            </p:cNvPr>
            <p:cNvGrpSpPr/>
            <p:nvPr/>
          </p:nvGrpSpPr>
          <p:grpSpPr>
            <a:xfrm>
              <a:off x="1596889" y="3061114"/>
              <a:ext cx="1060174" cy="276999"/>
              <a:chOff x="2418521" y="3140627"/>
              <a:chExt cx="1060174" cy="276999"/>
            </a:xfrm>
          </p:grpSpPr>
          <p:sp>
            <p:nvSpPr>
              <p:cNvPr id="62" name="Rectangle 61">
                <a:extLst>
                  <a:ext uri="{FF2B5EF4-FFF2-40B4-BE49-F238E27FC236}">
                    <a16:creationId xmlns:a16="http://schemas.microsoft.com/office/drawing/2014/main" id="{4A3D55E3-0578-CC47-A17E-9134279D78F2}"/>
                  </a:ext>
                </a:extLst>
              </p:cNvPr>
              <p:cNvSpPr/>
              <p:nvPr/>
            </p:nvSpPr>
            <p:spPr>
              <a:xfrm>
                <a:off x="2418521" y="3187148"/>
                <a:ext cx="1060174" cy="185530"/>
              </a:xfrm>
              <a:prstGeom prst="rect">
                <a:avLst/>
              </a:prstGeom>
              <a:solidFill>
                <a:srgbClr val="00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44B8151D-E68D-1145-A447-BD209DA884BC}"/>
                  </a:ext>
                </a:extLst>
              </p:cNvPr>
              <p:cNvSpPr/>
              <p:nvPr/>
            </p:nvSpPr>
            <p:spPr>
              <a:xfrm>
                <a:off x="2706480" y="3197527"/>
                <a:ext cx="733425" cy="1587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61D665C1-A6C6-4D44-BD8D-87CC0C9760A7}"/>
                  </a:ext>
                </a:extLst>
              </p:cNvPr>
              <p:cNvSpPr txBox="1"/>
              <p:nvPr/>
            </p:nvSpPr>
            <p:spPr>
              <a:xfrm>
                <a:off x="2750930" y="3140627"/>
                <a:ext cx="681597" cy="276999"/>
              </a:xfrm>
              <a:prstGeom prst="rect">
                <a:avLst/>
              </a:prstGeom>
              <a:noFill/>
            </p:spPr>
            <p:txBody>
              <a:bodyPr wrap="none" rtlCol="0">
                <a:spAutoFit/>
              </a:bodyPr>
              <a:lstStyle/>
              <a:p>
                <a:r>
                  <a:rPr lang="en-US" sz="1200" i="1" dirty="0">
                    <a:solidFill>
                      <a:srgbClr val="0012A0"/>
                    </a:solidFill>
                  </a:rPr>
                  <a:t>payload</a:t>
                </a:r>
                <a:endParaRPr lang="en-US" sz="1100" i="1" dirty="0">
                  <a:solidFill>
                    <a:srgbClr val="0012A0"/>
                  </a:solidFill>
                </a:endParaRPr>
              </a:p>
            </p:txBody>
          </p:sp>
          <p:cxnSp>
            <p:nvCxnSpPr>
              <p:cNvPr id="65" name="Straight Connector 64">
                <a:extLst>
                  <a:ext uri="{FF2B5EF4-FFF2-40B4-BE49-F238E27FC236}">
                    <a16:creationId xmlns:a16="http://schemas.microsoft.com/office/drawing/2014/main" id="{9B77B4E6-2DF5-434C-9D1F-8148FD99055F}"/>
                  </a:ext>
                </a:extLst>
              </p:cNvPr>
              <p:cNvCxnSpPr/>
              <p:nvPr/>
            </p:nvCxnSpPr>
            <p:spPr>
              <a:xfrm>
                <a:off x="2474705" y="3185077"/>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C2B58DB-D327-624A-9251-1D3B9D784F52}"/>
                  </a:ext>
                </a:extLst>
              </p:cNvPr>
              <p:cNvCxnSpPr/>
              <p:nvPr/>
            </p:nvCxnSpPr>
            <p:spPr>
              <a:xfrm>
                <a:off x="2525505" y="3181902"/>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112AEA3-37DD-2840-A4A9-2C15B83C8125}"/>
                  </a:ext>
                </a:extLst>
              </p:cNvPr>
              <p:cNvCxnSpPr/>
              <p:nvPr/>
            </p:nvCxnSpPr>
            <p:spPr>
              <a:xfrm>
                <a:off x="2601705" y="3181902"/>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775019-AB2E-284F-A8FC-A7E09359C104}"/>
                  </a:ext>
                </a:extLst>
              </p:cNvPr>
              <p:cNvCxnSpPr/>
              <p:nvPr/>
            </p:nvCxnSpPr>
            <p:spPr>
              <a:xfrm>
                <a:off x="2658855" y="3178727"/>
                <a:ext cx="0" cy="187325"/>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1" name="Right Arrow 60">
              <a:extLst>
                <a:ext uri="{FF2B5EF4-FFF2-40B4-BE49-F238E27FC236}">
                  <a16:creationId xmlns:a16="http://schemas.microsoft.com/office/drawing/2014/main" id="{BA6CD437-95CA-334D-B101-BD1A5EC9A655}"/>
                </a:ext>
              </a:extLst>
            </p:cNvPr>
            <p:cNvSpPr/>
            <p:nvPr/>
          </p:nvSpPr>
          <p:spPr>
            <a:xfrm>
              <a:off x="2727569" y="3055814"/>
              <a:ext cx="613508" cy="288737"/>
            </a:xfrm>
            <a:prstGeom prst="rightArrow">
              <a:avLst/>
            </a:prstGeom>
            <a:gradFill>
              <a:gsLst>
                <a:gs pos="0">
                  <a:schemeClr val="bg1"/>
                </a:gs>
                <a:gs pos="99000">
                  <a:srgbClr val="0012A0"/>
                </a:gs>
                <a:gs pos="58000">
                  <a:srgbClr val="6EBF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1" name="Group 40">
            <a:extLst>
              <a:ext uri="{FF2B5EF4-FFF2-40B4-BE49-F238E27FC236}">
                <a16:creationId xmlns:a16="http://schemas.microsoft.com/office/drawing/2014/main" id="{324F8D8C-99F1-D149-B2C4-30701AD83546}"/>
              </a:ext>
            </a:extLst>
          </p:cNvPr>
          <p:cNvGrpSpPr/>
          <p:nvPr/>
        </p:nvGrpSpPr>
        <p:grpSpPr>
          <a:xfrm>
            <a:off x="7810500" y="2415622"/>
            <a:ext cx="2071981" cy="365894"/>
            <a:chOff x="8266244" y="1514475"/>
            <a:chExt cx="2071981" cy="365894"/>
          </a:xfrm>
        </p:grpSpPr>
        <p:sp>
          <p:nvSpPr>
            <p:cNvPr id="69" name="Right Arrow 68">
              <a:extLst>
                <a:ext uri="{FF2B5EF4-FFF2-40B4-BE49-F238E27FC236}">
                  <a16:creationId xmlns:a16="http://schemas.microsoft.com/office/drawing/2014/main" id="{14EF7333-F5C9-B44C-B88E-E62F99908C70}"/>
                </a:ext>
              </a:extLst>
            </p:cNvPr>
            <p:cNvSpPr/>
            <p:nvPr/>
          </p:nvSpPr>
          <p:spPr>
            <a:xfrm>
              <a:off x="9724717" y="1584820"/>
              <a:ext cx="613508" cy="288737"/>
            </a:xfrm>
            <a:prstGeom prst="rightArrow">
              <a:avLst/>
            </a:prstGeom>
            <a:gradFill>
              <a:gsLst>
                <a:gs pos="0">
                  <a:schemeClr val="bg1"/>
                </a:gs>
                <a:gs pos="99000">
                  <a:srgbClr val="0012A0"/>
                </a:gs>
                <a:gs pos="58000">
                  <a:srgbClr val="6EBFF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60DE8A9C-4B04-9644-B41E-AF7C1D3EF044}"/>
                </a:ext>
              </a:extLst>
            </p:cNvPr>
            <p:cNvGrpSpPr/>
            <p:nvPr/>
          </p:nvGrpSpPr>
          <p:grpSpPr>
            <a:xfrm>
              <a:off x="8266244" y="1514475"/>
              <a:ext cx="1430955" cy="365894"/>
              <a:chOff x="7219875" y="3091894"/>
              <a:chExt cx="1430955" cy="271200"/>
            </a:xfrm>
          </p:grpSpPr>
          <p:sp>
            <p:nvSpPr>
              <p:cNvPr id="71" name="Rectangle 70">
                <a:extLst>
                  <a:ext uri="{FF2B5EF4-FFF2-40B4-BE49-F238E27FC236}">
                    <a16:creationId xmlns:a16="http://schemas.microsoft.com/office/drawing/2014/main" id="{BCBD4545-82EF-4945-8E69-7E9761D559A5}"/>
                  </a:ext>
                </a:extLst>
              </p:cNvPr>
              <p:cNvSpPr/>
              <p:nvPr/>
            </p:nvSpPr>
            <p:spPr>
              <a:xfrm>
                <a:off x="7219875" y="3096088"/>
                <a:ext cx="1430955" cy="25346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2" name="Straight Connector 71">
                <a:extLst>
                  <a:ext uri="{FF2B5EF4-FFF2-40B4-BE49-F238E27FC236}">
                    <a16:creationId xmlns:a16="http://schemas.microsoft.com/office/drawing/2014/main" id="{8E42E31E-7EE3-5A45-8848-61D2549D7ADB}"/>
                  </a:ext>
                </a:extLst>
              </p:cNvPr>
              <p:cNvCxnSpPr/>
              <p:nvPr/>
            </p:nvCxnSpPr>
            <p:spPr>
              <a:xfrm>
                <a:off x="7498944" y="30918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264DD8E-2606-094F-9E6A-C8247EFFB5F4}"/>
                  </a:ext>
                </a:extLst>
              </p:cNvPr>
              <p:cNvCxnSpPr/>
              <p:nvPr/>
            </p:nvCxnSpPr>
            <p:spPr>
              <a:xfrm>
                <a:off x="7273344" y="30966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83087D-DA47-2D4F-B05A-5004EE6C6A00}"/>
                  </a:ext>
                </a:extLst>
              </p:cNvPr>
              <p:cNvCxnSpPr/>
              <p:nvPr/>
            </p:nvCxnSpPr>
            <p:spPr>
              <a:xfrm>
                <a:off x="7321344" y="30942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A81B492-7189-CE48-818D-ACC1F0352D17}"/>
                  </a:ext>
                </a:extLst>
              </p:cNvPr>
              <p:cNvCxnSpPr/>
              <p:nvPr/>
            </p:nvCxnSpPr>
            <p:spPr>
              <a:xfrm>
                <a:off x="7423344" y="3091894"/>
                <a:ext cx="0" cy="266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1ABE4CD6-E82A-F240-A866-6260742792F6}"/>
                </a:ext>
              </a:extLst>
            </p:cNvPr>
            <p:cNvGrpSpPr/>
            <p:nvPr/>
          </p:nvGrpSpPr>
          <p:grpSpPr>
            <a:xfrm>
              <a:off x="8597709" y="1560742"/>
              <a:ext cx="1060174" cy="276999"/>
              <a:chOff x="2418521" y="3140627"/>
              <a:chExt cx="1060174" cy="276999"/>
            </a:xfrm>
          </p:grpSpPr>
          <p:sp>
            <p:nvSpPr>
              <p:cNvPr id="77" name="Rectangle 76">
                <a:extLst>
                  <a:ext uri="{FF2B5EF4-FFF2-40B4-BE49-F238E27FC236}">
                    <a16:creationId xmlns:a16="http://schemas.microsoft.com/office/drawing/2014/main" id="{03E18FFA-9DBA-334B-91E4-C4F945F0B3EA}"/>
                  </a:ext>
                </a:extLst>
              </p:cNvPr>
              <p:cNvSpPr/>
              <p:nvPr/>
            </p:nvSpPr>
            <p:spPr>
              <a:xfrm>
                <a:off x="2418521" y="3187148"/>
                <a:ext cx="1060174" cy="185530"/>
              </a:xfrm>
              <a:prstGeom prst="rect">
                <a:avLst/>
              </a:prstGeom>
              <a:solidFill>
                <a:srgbClr val="0012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80C17C6E-B531-7748-BABE-6E5E48BE5ECD}"/>
                  </a:ext>
                </a:extLst>
              </p:cNvPr>
              <p:cNvSpPr/>
              <p:nvPr/>
            </p:nvSpPr>
            <p:spPr>
              <a:xfrm>
                <a:off x="2706480" y="3197527"/>
                <a:ext cx="733425" cy="15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TextBox 84">
                <a:extLst>
                  <a:ext uri="{FF2B5EF4-FFF2-40B4-BE49-F238E27FC236}">
                    <a16:creationId xmlns:a16="http://schemas.microsoft.com/office/drawing/2014/main" id="{2C83816C-F16B-754B-92F8-EDFED659B677}"/>
                  </a:ext>
                </a:extLst>
              </p:cNvPr>
              <p:cNvSpPr txBox="1"/>
              <p:nvPr/>
            </p:nvSpPr>
            <p:spPr>
              <a:xfrm>
                <a:off x="2750930" y="3140627"/>
                <a:ext cx="681597" cy="276999"/>
              </a:xfrm>
              <a:prstGeom prst="rect">
                <a:avLst/>
              </a:prstGeom>
              <a:noFill/>
            </p:spPr>
            <p:txBody>
              <a:bodyPr wrap="none" rtlCol="0">
                <a:spAutoFit/>
              </a:bodyPr>
              <a:lstStyle/>
              <a:p>
                <a:r>
                  <a:rPr lang="en-US" sz="1200" i="1" dirty="0">
                    <a:solidFill>
                      <a:srgbClr val="0012A0"/>
                    </a:solidFill>
                  </a:rPr>
                  <a:t>payload</a:t>
                </a:r>
                <a:endParaRPr lang="en-US" sz="1100" i="1" dirty="0">
                  <a:solidFill>
                    <a:srgbClr val="0012A0"/>
                  </a:solidFill>
                </a:endParaRPr>
              </a:p>
            </p:txBody>
          </p:sp>
          <p:cxnSp>
            <p:nvCxnSpPr>
              <p:cNvPr id="88" name="Straight Connector 87">
                <a:extLst>
                  <a:ext uri="{FF2B5EF4-FFF2-40B4-BE49-F238E27FC236}">
                    <a16:creationId xmlns:a16="http://schemas.microsoft.com/office/drawing/2014/main" id="{1B00FE65-C4C2-5545-93B6-6727ED3C81EC}"/>
                  </a:ext>
                </a:extLst>
              </p:cNvPr>
              <p:cNvCxnSpPr>
                <a:cxnSpLocks/>
              </p:cNvCxnSpPr>
              <p:nvPr/>
            </p:nvCxnSpPr>
            <p:spPr>
              <a:xfrm>
                <a:off x="2474705" y="3196425"/>
                <a:ext cx="0" cy="166838"/>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3132241-B0B1-1A40-8C9E-481B9DD98D6F}"/>
                  </a:ext>
                </a:extLst>
              </p:cNvPr>
              <p:cNvCxnSpPr>
                <a:cxnSpLocks/>
              </p:cNvCxnSpPr>
              <p:nvPr/>
            </p:nvCxnSpPr>
            <p:spPr>
              <a:xfrm>
                <a:off x="2525505" y="3199637"/>
                <a:ext cx="0" cy="15996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6C721FF-574B-C341-9B62-4A5E7C1D99BE}"/>
                  </a:ext>
                </a:extLst>
              </p:cNvPr>
              <p:cNvCxnSpPr>
                <a:cxnSpLocks/>
              </p:cNvCxnSpPr>
              <p:nvPr/>
            </p:nvCxnSpPr>
            <p:spPr>
              <a:xfrm>
                <a:off x="2616945" y="3194825"/>
                <a:ext cx="0" cy="15996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26BD0451-EAAF-9A4D-9561-B511690D84B7}"/>
                  </a:ext>
                </a:extLst>
              </p:cNvPr>
              <p:cNvCxnSpPr>
                <a:cxnSpLocks/>
              </p:cNvCxnSpPr>
              <p:nvPr/>
            </p:nvCxnSpPr>
            <p:spPr>
              <a:xfrm>
                <a:off x="2660259" y="3196429"/>
                <a:ext cx="0" cy="159966"/>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D2610363-12AA-1E4B-BFD9-93368F887F16}"/>
                </a:ext>
              </a:extLst>
            </p:cNvPr>
            <p:cNvGrpSpPr/>
            <p:nvPr/>
          </p:nvGrpSpPr>
          <p:grpSpPr>
            <a:xfrm>
              <a:off x="8589592" y="1577525"/>
              <a:ext cx="1106157" cy="224519"/>
              <a:chOff x="2044062" y="3084919"/>
              <a:chExt cx="1106157" cy="224519"/>
            </a:xfrm>
          </p:grpSpPr>
          <p:sp>
            <p:nvSpPr>
              <p:cNvPr id="101" name="Rounded Rectangle 100">
                <a:extLst>
                  <a:ext uri="{FF2B5EF4-FFF2-40B4-BE49-F238E27FC236}">
                    <a16:creationId xmlns:a16="http://schemas.microsoft.com/office/drawing/2014/main" id="{DFCBB9E6-6B01-CB4B-B08E-35B56E6CF3CA}"/>
                  </a:ext>
                </a:extLst>
              </p:cNvPr>
              <p:cNvSpPr/>
              <p:nvPr/>
            </p:nvSpPr>
            <p:spPr>
              <a:xfrm>
                <a:off x="2044062" y="3092450"/>
                <a:ext cx="1106157" cy="215900"/>
              </a:xfrm>
              <a:prstGeom prst="roundRect">
                <a:avLst/>
              </a:prstGeom>
              <a:solidFill>
                <a:schemeClr val="bg1">
                  <a:alpha val="83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2" name="Straight Connector 101">
                <a:extLst>
                  <a:ext uri="{FF2B5EF4-FFF2-40B4-BE49-F238E27FC236}">
                    <a16:creationId xmlns:a16="http://schemas.microsoft.com/office/drawing/2014/main" id="{6700C3E6-2524-7E46-82D5-5602E6F1A82A}"/>
                  </a:ext>
                </a:extLst>
              </p:cNvPr>
              <p:cNvCxnSpPr/>
              <p:nvPr/>
            </p:nvCxnSpPr>
            <p:spPr>
              <a:xfrm flipH="1">
                <a:off x="209867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90EE30DF-49C2-944F-9D74-32D4F038B24A}"/>
                  </a:ext>
                </a:extLst>
              </p:cNvPr>
              <p:cNvCxnSpPr/>
              <p:nvPr/>
            </p:nvCxnSpPr>
            <p:spPr>
              <a:xfrm flipH="1">
                <a:off x="2190750"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3E6384E5-004C-CB4C-9349-F26EB5891BF1}"/>
                  </a:ext>
                </a:extLst>
              </p:cNvPr>
              <p:cNvCxnSpPr/>
              <p:nvPr/>
            </p:nvCxnSpPr>
            <p:spPr>
              <a:xfrm flipH="1">
                <a:off x="228282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14E1685-BAD6-5748-B9AF-D8E7525B4C0E}"/>
                  </a:ext>
                </a:extLst>
              </p:cNvPr>
              <p:cNvCxnSpPr/>
              <p:nvPr/>
            </p:nvCxnSpPr>
            <p:spPr>
              <a:xfrm flipH="1">
                <a:off x="2374900"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1C10CB-10E5-F047-9DE3-D0911A3D6023}"/>
                  </a:ext>
                </a:extLst>
              </p:cNvPr>
              <p:cNvCxnSpPr/>
              <p:nvPr/>
            </p:nvCxnSpPr>
            <p:spPr>
              <a:xfrm flipH="1">
                <a:off x="2466975"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8D60F35-591E-1341-913C-3CE2CE97453C}"/>
                  </a:ext>
                </a:extLst>
              </p:cNvPr>
              <p:cNvCxnSpPr/>
              <p:nvPr/>
            </p:nvCxnSpPr>
            <p:spPr>
              <a:xfrm flipH="1">
                <a:off x="2559050" y="308610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1CE0022-A86D-804C-84A3-3EA263B4D77B}"/>
                  </a:ext>
                </a:extLst>
              </p:cNvPr>
              <p:cNvCxnSpPr/>
              <p:nvPr/>
            </p:nvCxnSpPr>
            <p:spPr>
              <a:xfrm flipH="1">
                <a:off x="2651125"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E773942A-A5B8-5544-94DB-CFA818FE4273}"/>
                  </a:ext>
                </a:extLst>
              </p:cNvPr>
              <p:cNvCxnSpPr/>
              <p:nvPr/>
            </p:nvCxnSpPr>
            <p:spPr>
              <a:xfrm flipH="1">
                <a:off x="2736850" y="3089275"/>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FE558D8-AE7B-004C-96BB-709C2713F76D}"/>
                  </a:ext>
                </a:extLst>
              </p:cNvPr>
              <p:cNvCxnSpPr/>
              <p:nvPr/>
            </p:nvCxnSpPr>
            <p:spPr>
              <a:xfrm flipH="1">
                <a:off x="2814139" y="3084920"/>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B330E8F3-669E-6A42-80C7-ED14D3F869E3}"/>
                  </a:ext>
                </a:extLst>
              </p:cNvPr>
              <p:cNvCxnSpPr/>
              <p:nvPr/>
            </p:nvCxnSpPr>
            <p:spPr>
              <a:xfrm flipH="1">
                <a:off x="2891428" y="3090363"/>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68FDB270-37FA-0D40-A6DB-0D76AC866C3D}"/>
                  </a:ext>
                </a:extLst>
              </p:cNvPr>
              <p:cNvCxnSpPr/>
              <p:nvPr/>
            </p:nvCxnSpPr>
            <p:spPr>
              <a:xfrm flipH="1">
                <a:off x="2968717" y="3089274"/>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45079AD-16D1-9D4D-A1C7-19CC9F1BA8A2}"/>
                  </a:ext>
                </a:extLst>
              </p:cNvPr>
              <p:cNvCxnSpPr/>
              <p:nvPr/>
            </p:nvCxnSpPr>
            <p:spPr>
              <a:xfrm flipH="1">
                <a:off x="3046006" y="3084919"/>
                <a:ext cx="50800" cy="21907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pic>
        <p:nvPicPr>
          <p:cNvPr id="40" name="Picture 39">
            <a:extLst>
              <a:ext uri="{FF2B5EF4-FFF2-40B4-BE49-F238E27FC236}">
                <a16:creationId xmlns:a16="http://schemas.microsoft.com/office/drawing/2014/main" id="{11A41B8C-8BB8-7948-A279-B3B3A7923B58}"/>
              </a:ext>
            </a:extLst>
          </p:cNvPr>
          <p:cNvPicPr>
            <a:picLocks noChangeAspect="1"/>
          </p:cNvPicPr>
          <p:nvPr/>
        </p:nvPicPr>
        <p:blipFill>
          <a:blip r:embed="rId4"/>
          <a:stretch>
            <a:fillRect/>
          </a:stretch>
        </p:blipFill>
        <p:spPr>
          <a:xfrm>
            <a:off x="7653598" y="3140765"/>
            <a:ext cx="4114331" cy="1602697"/>
          </a:xfrm>
          <a:prstGeom prst="rect">
            <a:avLst/>
          </a:prstGeom>
        </p:spPr>
      </p:pic>
      <p:sp>
        <p:nvSpPr>
          <p:cNvPr id="114" name="Rectangle 59">
            <a:extLst>
              <a:ext uri="{FF2B5EF4-FFF2-40B4-BE49-F238E27FC236}">
                <a16:creationId xmlns:a16="http://schemas.microsoft.com/office/drawing/2014/main" id="{F9FA3A03-ABA4-DF42-8BEA-5D278C650CAE}"/>
              </a:ext>
            </a:extLst>
          </p:cNvPr>
          <p:cNvSpPr txBox="1">
            <a:spLocks noChangeArrowheads="1"/>
          </p:cNvSpPr>
          <p:nvPr/>
        </p:nvSpPr>
        <p:spPr>
          <a:xfrm>
            <a:off x="7635945" y="1684062"/>
            <a:ext cx="752682" cy="48266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2000" dirty="0"/>
              <a:t>R1</a:t>
            </a:r>
            <a:endParaRPr lang="en-US" dirty="0"/>
          </a:p>
        </p:txBody>
      </p:sp>
    </p:spTree>
    <p:extLst>
      <p:ext uri="{BB962C8B-B14F-4D97-AF65-F5344CB8AC3E}">
        <p14:creationId xmlns:p14="http://schemas.microsoft.com/office/powerpoint/2010/main" val="1493333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91</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Summary: IPsec services</a:t>
            </a:r>
          </a:p>
        </p:txBody>
      </p:sp>
      <p:sp>
        <p:nvSpPr>
          <p:cNvPr id="12" name="Content Placeholder 2">
            <a:extLst>
              <a:ext uri="{FF2B5EF4-FFF2-40B4-BE49-F238E27FC236}">
                <a16:creationId xmlns:a16="http://schemas.microsoft.com/office/drawing/2014/main" id="{A9313B3D-8965-0847-86CC-C1B8EA783D4C}"/>
              </a:ext>
            </a:extLst>
          </p:cNvPr>
          <p:cNvSpPr>
            <a:spLocks noGrp="1"/>
          </p:cNvSpPr>
          <p:nvPr>
            <p:ph idx="1"/>
          </p:nvPr>
        </p:nvSpPr>
        <p:spPr>
          <a:xfrm>
            <a:off x="2720658" y="1650048"/>
            <a:ext cx="7772400" cy="4648200"/>
          </a:xfrm>
        </p:spPr>
        <p:txBody>
          <a:bodyPr/>
          <a:lstStyle/>
          <a:p>
            <a:pPr marL="130175" indent="0">
              <a:buNone/>
            </a:pPr>
            <a:r>
              <a:rPr lang="en-US" sz="3200" dirty="0"/>
              <a:t>Trudy sits somewhere between R1, R2. she doesn’</a:t>
            </a:r>
            <a:r>
              <a:rPr lang="en-US" altLang="ja-JP" sz="3200" dirty="0"/>
              <a:t>t know the keys</a:t>
            </a:r>
          </a:p>
          <a:p>
            <a:pPr lvl="1"/>
            <a:r>
              <a:rPr lang="en-US" sz="2800" dirty="0"/>
              <a:t>will Trudy be able to see original contents of datagram? How about source, dest IP address, transport protocol, application port?</a:t>
            </a:r>
          </a:p>
          <a:p>
            <a:pPr lvl="1"/>
            <a:r>
              <a:rPr lang="en-US" sz="2800" dirty="0"/>
              <a:t>flip bits without detection?</a:t>
            </a:r>
          </a:p>
          <a:p>
            <a:pPr lvl="1"/>
            <a:r>
              <a:rPr lang="en-US" sz="2800" dirty="0"/>
              <a:t>masquerade as R1 using R1</a:t>
            </a:r>
            <a:r>
              <a:rPr lang="en-US" altLang="ja-JP" sz="2800" dirty="0"/>
              <a:t>’s IP address?</a:t>
            </a:r>
          </a:p>
          <a:p>
            <a:pPr lvl="1"/>
            <a:r>
              <a:rPr lang="en-US" sz="2800" dirty="0"/>
              <a:t>replay a datagram?</a:t>
            </a:r>
          </a:p>
          <a:p>
            <a:pPr lvl="1"/>
            <a:endParaRPr lang="en-US" dirty="0">
              <a:latin typeface="Gill Sans MT" charset="0"/>
            </a:endParaRPr>
          </a:p>
          <a:p>
            <a:pPr lvl="1"/>
            <a:endParaRPr lang="en-US" dirty="0">
              <a:latin typeface="Gill Sans MT" charset="0"/>
            </a:endParaRPr>
          </a:p>
        </p:txBody>
      </p:sp>
      <p:pic>
        <p:nvPicPr>
          <p:cNvPr id="13" name="Picture 9" descr="Eve">
            <a:extLst>
              <a:ext uri="{FF2B5EF4-FFF2-40B4-BE49-F238E27FC236}">
                <a16:creationId xmlns:a16="http://schemas.microsoft.com/office/drawing/2014/main" id="{D157BE8D-0796-AF47-8EEE-0EFF6D3ED6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9675" y="1622425"/>
            <a:ext cx="936625" cy="1120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146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0DB793-1CF9-F760-64DB-195B64A46260}"/>
              </a:ext>
            </a:extLst>
          </p:cNvPr>
          <p:cNvSpPr>
            <a:spLocks noGrp="1"/>
          </p:cNvSpPr>
          <p:nvPr>
            <p:ph idx="1"/>
          </p:nvPr>
        </p:nvSpPr>
        <p:spPr/>
        <p:txBody>
          <a:bodyPr/>
          <a:lstStyle/>
          <a:p>
            <a:r>
              <a:rPr lang="en-US" sz="2800" dirty="0"/>
              <a:t>Tunnel mode </a:t>
            </a:r>
            <a:r>
              <a:rPr lang="en-US" sz="2800" dirty="0" err="1"/>
              <a:t>IPSec</a:t>
            </a:r>
            <a:endParaRPr lang="en-US" sz="2800" dirty="0"/>
          </a:p>
          <a:p>
            <a:r>
              <a:rPr lang="en-US" dirty="0"/>
              <a:t>Two endpoints: your computer and VPN router  (gateway)</a:t>
            </a:r>
          </a:p>
          <a:p>
            <a:endParaRPr lang="en-US" dirty="0"/>
          </a:p>
        </p:txBody>
      </p:sp>
      <p:sp>
        <p:nvSpPr>
          <p:cNvPr id="3" name="Title 2">
            <a:extLst>
              <a:ext uri="{FF2B5EF4-FFF2-40B4-BE49-F238E27FC236}">
                <a16:creationId xmlns:a16="http://schemas.microsoft.com/office/drawing/2014/main" id="{90C71419-00A8-3EDD-C4F9-E37598D83C19}"/>
              </a:ext>
            </a:extLst>
          </p:cNvPr>
          <p:cNvSpPr>
            <a:spLocks noGrp="1"/>
          </p:cNvSpPr>
          <p:nvPr>
            <p:ph type="title"/>
          </p:nvPr>
        </p:nvSpPr>
        <p:spPr/>
        <p:txBody>
          <a:bodyPr/>
          <a:lstStyle/>
          <a:p>
            <a:r>
              <a:rPr lang="en-US" dirty="0"/>
              <a:t>VPN</a:t>
            </a:r>
          </a:p>
        </p:txBody>
      </p:sp>
      <p:sp>
        <p:nvSpPr>
          <p:cNvPr id="4" name="Slide Number Placeholder 3">
            <a:extLst>
              <a:ext uri="{FF2B5EF4-FFF2-40B4-BE49-F238E27FC236}">
                <a16:creationId xmlns:a16="http://schemas.microsoft.com/office/drawing/2014/main" id="{3440B10D-B5D7-72A8-7A19-AA9A36C66EDD}"/>
              </a:ext>
            </a:extLst>
          </p:cNvPr>
          <p:cNvSpPr>
            <a:spLocks noGrp="1"/>
          </p:cNvSpPr>
          <p:nvPr>
            <p:ph type="sldNum" sz="quarter" idx="4"/>
          </p:nvPr>
        </p:nvSpPr>
        <p:spPr/>
        <p:txBody>
          <a:bodyPr/>
          <a:lstStyle/>
          <a:p>
            <a:r>
              <a:rPr lang="en-US"/>
              <a:t>Security: 8- </a:t>
            </a:r>
            <a:fld id="{C4204591-24BD-A542-B9D5-F8D8A88D2FEE}" type="slidenum">
              <a:rPr lang="en-US" smtClean="0"/>
              <a:pPr/>
              <a:t>92</a:t>
            </a:fld>
            <a:endParaRPr lang="en-US" dirty="0"/>
          </a:p>
        </p:txBody>
      </p:sp>
      <p:pic>
        <p:nvPicPr>
          <p:cNvPr id="6" name="Picture 5" descr="A picture containing text&#10;&#10;Description automatically generated">
            <a:extLst>
              <a:ext uri="{FF2B5EF4-FFF2-40B4-BE49-F238E27FC236}">
                <a16:creationId xmlns:a16="http://schemas.microsoft.com/office/drawing/2014/main" id="{F1BC68B9-A828-C232-1308-EA2E35BBB991}"/>
              </a:ext>
            </a:extLst>
          </p:cNvPr>
          <p:cNvPicPr>
            <a:picLocks noChangeAspect="1"/>
          </p:cNvPicPr>
          <p:nvPr/>
        </p:nvPicPr>
        <p:blipFill>
          <a:blip r:embed="rId2"/>
          <a:stretch>
            <a:fillRect/>
          </a:stretch>
        </p:blipFill>
        <p:spPr>
          <a:xfrm>
            <a:off x="6487609" y="3017605"/>
            <a:ext cx="5464013" cy="1440305"/>
          </a:xfrm>
          <a:prstGeom prst="rect">
            <a:avLst/>
          </a:prstGeom>
        </p:spPr>
      </p:pic>
      <p:pic>
        <p:nvPicPr>
          <p:cNvPr id="8" name="Picture 7" descr="Graphical user interface, application, website&#10;&#10;Description automatically generated">
            <a:extLst>
              <a:ext uri="{FF2B5EF4-FFF2-40B4-BE49-F238E27FC236}">
                <a16:creationId xmlns:a16="http://schemas.microsoft.com/office/drawing/2014/main" id="{8340CD25-EEA7-A19D-748B-3AF90CE3A490}"/>
              </a:ext>
            </a:extLst>
          </p:cNvPr>
          <p:cNvPicPr>
            <a:picLocks noChangeAspect="1"/>
          </p:cNvPicPr>
          <p:nvPr/>
        </p:nvPicPr>
        <p:blipFill>
          <a:blip r:embed="rId3"/>
          <a:stretch>
            <a:fillRect/>
          </a:stretch>
        </p:blipFill>
        <p:spPr>
          <a:xfrm>
            <a:off x="560083" y="2706359"/>
            <a:ext cx="5666269" cy="4096895"/>
          </a:xfrm>
          <a:prstGeom prst="rect">
            <a:avLst/>
          </a:prstGeom>
        </p:spPr>
      </p:pic>
    </p:spTree>
    <p:extLst>
      <p:ext uri="{BB962C8B-B14F-4D97-AF65-F5344CB8AC3E}">
        <p14:creationId xmlns:p14="http://schemas.microsoft.com/office/powerpoint/2010/main" val="30589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17BBF2-4632-5EBE-6A5F-FEE043FCC61B}"/>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8496C7C3-2204-E47F-898A-83521507AF69}"/>
              </a:ext>
            </a:extLst>
          </p:cNvPr>
          <p:cNvSpPr>
            <a:spLocks noGrp="1"/>
          </p:cNvSpPr>
          <p:nvPr>
            <p:ph type="title"/>
          </p:nvPr>
        </p:nvSpPr>
        <p:spPr/>
        <p:txBody>
          <a:bodyPr/>
          <a:lstStyle/>
          <a:p>
            <a:r>
              <a:rPr lang="en-US" dirty="0"/>
              <a:t>How VPN Works</a:t>
            </a:r>
          </a:p>
        </p:txBody>
      </p:sp>
      <p:sp>
        <p:nvSpPr>
          <p:cNvPr id="4" name="Slide Number Placeholder 3">
            <a:extLst>
              <a:ext uri="{FF2B5EF4-FFF2-40B4-BE49-F238E27FC236}">
                <a16:creationId xmlns:a16="http://schemas.microsoft.com/office/drawing/2014/main" id="{342CC5AA-EDA0-1043-A575-90A7BE1F4DD9}"/>
              </a:ext>
            </a:extLst>
          </p:cNvPr>
          <p:cNvSpPr>
            <a:spLocks noGrp="1"/>
          </p:cNvSpPr>
          <p:nvPr>
            <p:ph type="sldNum" sz="quarter" idx="4"/>
          </p:nvPr>
        </p:nvSpPr>
        <p:spPr/>
        <p:txBody>
          <a:bodyPr/>
          <a:lstStyle/>
          <a:p>
            <a:r>
              <a:rPr lang="en-US"/>
              <a:t>Security: 8- </a:t>
            </a:r>
            <a:fld id="{C4204591-24BD-A542-B9D5-F8D8A88D2FEE}" type="slidenum">
              <a:rPr lang="en-US" smtClean="0"/>
              <a:pPr/>
              <a:t>93</a:t>
            </a:fld>
            <a:endParaRPr lang="en-US" dirty="0"/>
          </a:p>
        </p:txBody>
      </p:sp>
      <p:pic>
        <p:nvPicPr>
          <p:cNvPr id="1026" name="Picture 2" descr="how does a vpn work">
            <a:extLst>
              <a:ext uri="{FF2B5EF4-FFF2-40B4-BE49-F238E27FC236}">
                <a16:creationId xmlns:a16="http://schemas.microsoft.com/office/drawing/2014/main" id="{5F61B6D5-811A-3B8D-606E-2C9AB22AF1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9195" y="1671064"/>
            <a:ext cx="9753600" cy="47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6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F8CC70D-53F2-D77A-9919-6522A05547DA}"/>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F50F9399-3BEF-E5E2-BB80-A913E23D8FCA}"/>
              </a:ext>
            </a:extLst>
          </p:cNvPr>
          <p:cNvSpPr>
            <a:spLocks noGrp="1"/>
          </p:cNvSpPr>
          <p:nvPr>
            <p:ph type="title"/>
          </p:nvPr>
        </p:nvSpPr>
        <p:spPr/>
        <p:txBody>
          <a:bodyPr/>
          <a:lstStyle/>
          <a:p>
            <a:r>
              <a:rPr lang="en-US" dirty="0"/>
              <a:t>Is this right?</a:t>
            </a:r>
          </a:p>
        </p:txBody>
      </p:sp>
      <p:sp>
        <p:nvSpPr>
          <p:cNvPr id="4" name="Slide Number Placeholder 3">
            <a:extLst>
              <a:ext uri="{FF2B5EF4-FFF2-40B4-BE49-F238E27FC236}">
                <a16:creationId xmlns:a16="http://schemas.microsoft.com/office/drawing/2014/main" id="{F502F522-8B7B-FFA3-F6C5-E1D092D9F2A0}"/>
              </a:ext>
            </a:extLst>
          </p:cNvPr>
          <p:cNvSpPr>
            <a:spLocks noGrp="1"/>
          </p:cNvSpPr>
          <p:nvPr>
            <p:ph type="sldNum" sz="quarter" idx="4"/>
          </p:nvPr>
        </p:nvSpPr>
        <p:spPr/>
        <p:txBody>
          <a:bodyPr/>
          <a:lstStyle/>
          <a:p>
            <a:r>
              <a:rPr lang="en-US"/>
              <a:t>Security: 8- </a:t>
            </a:r>
            <a:fld id="{C4204591-24BD-A542-B9D5-F8D8A88D2FEE}" type="slidenum">
              <a:rPr lang="en-US" smtClean="0"/>
              <a:pPr/>
              <a:t>94</a:t>
            </a:fld>
            <a:endParaRPr lang="en-US" dirty="0"/>
          </a:p>
        </p:txBody>
      </p:sp>
      <p:pic>
        <p:nvPicPr>
          <p:cNvPr id="2050" name="Picture 2" descr="VPN 工作原理解析| 一篇小白也看得懂的科普贴- 熊猫VPN - PandaVPN">
            <a:extLst>
              <a:ext uri="{FF2B5EF4-FFF2-40B4-BE49-F238E27FC236}">
                <a16:creationId xmlns:a16="http://schemas.microsoft.com/office/drawing/2014/main" id="{020F333A-AED4-DC7B-1602-A55C285041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662" y="1529858"/>
            <a:ext cx="9039101" cy="5095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423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59BC158-AF91-2403-F8B9-ABE9FF7E9EBB}"/>
              </a:ext>
            </a:extLst>
          </p:cNvPr>
          <p:cNvSpPr>
            <a:spLocks noGrp="1"/>
          </p:cNvSpPr>
          <p:nvPr>
            <p:ph idx="1"/>
          </p:nvPr>
        </p:nvSpPr>
        <p:spPr/>
        <p:txBody>
          <a:bodyPr/>
          <a:lstStyle/>
          <a:p>
            <a:r>
              <a:rPr lang="en-US"/>
              <a:t>Prevent from tracking back. </a:t>
            </a:r>
          </a:p>
          <a:p>
            <a:r>
              <a:rPr lang="en-US"/>
              <a:t>encrypted data is transmitted through a series of network nodes called onion routers, each of which "peels" away a single layer, uncovering the data's next destination.</a:t>
            </a:r>
            <a:endParaRPr lang="en-US" dirty="0"/>
          </a:p>
        </p:txBody>
      </p:sp>
      <p:sp>
        <p:nvSpPr>
          <p:cNvPr id="3" name="Title 2">
            <a:extLst>
              <a:ext uri="{FF2B5EF4-FFF2-40B4-BE49-F238E27FC236}">
                <a16:creationId xmlns:a16="http://schemas.microsoft.com/office/drawing/2014/main" id="{2C6EF2F5-8607-98B2-1821-028CF12CDF96}"/>
              </a:ext>
            </a:extLst>
          </p:cNvPr>
          <p:cNvSpPr>
            <a:spLocks noGrp="1"/>
          </p:cNvSpPr>
          <p:nvPr>
            <p:ph type="title"/>
          </p:nvPr>
        </p:nvSpPr>
        <p:spPr/>
        <p:txBody>
          <a:bodyPr/>
          <a:lstStyle/>
          <a:p>
            <a:r>
              <a:rPr lang="en-US"/>
              <a:t>Onion Routing</a:t>
            </a:r>
            <a:endParaRPr lang="en-US" dirty="0"/>
          </a:p>
        </p:txBody>
      </p:sp>
      <p:sp>
        <p:nvSpPr>
          <p:cNvPr id="4" name="Slide Number Placeholder 3">
            <a:extLst>
              <a:ext uri="{FF2B5EF4-FFF2-40B4-BE49-F238E27FC236}">
                <a16:creationId xmlns:a16="http://schemas.microsoft.com/office/drawing/2014/main" id="{6C8AECC4-D139-031F-856B-31DD6395D9F5}"/>
              </a:ext>
            </a:extLst>
          </p:cNvPr>
          <p:cNvSpPr>
            <a:spLocks noGrp="1"/>
          </p:cNvSpPr>
          <p:nvPr>
            <p:ph type="sldNum" sz="quarter" idx="4"/>
          </p:nvPr>
        </p:nvSpPr>
        <p:spPr/>
        <p:txBody>
          <a:bodyPr/>
          <a:lstStyle/>
          <a:p>
            <a:r>
              <a:rPr lang="en-US"/>
              <a:t>Security: 8- </a:t>
            </a:r>
            <a:fld id="{C4204591-24BD-A542-B9D5-F8D8A88D2FEE}" type="slidenum">
              <a:rPr lang="en-US" smtClean="0"/>
              <a:pPr/>
              <a:t>95</a:t>
            </a:fld>
            <a:endParaRPr lang="en-US" dirty="0"/>
          </a:p>
        </p:txBody>
      </p:sp>
      <p:pic>
        <p:nvPicPr>
          <p:cNvPr id="5122" name="Picture 2" descr="Onion routing - Wikipedia">
            <a:extLst>
              <a:ext uri="{FF2B5EF4-FFF2-40B4-BE49-F238E27FC236}">
                <a16:creationId xmlns:a16="http://schemas.microsoft.com/office/drawing/2014/main" id="{5A6C4F85-3E8A-9399-D07A-C5993D8C3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534" y="3163023"/>
            <a:ext cx="5345838" cy="351507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DF] Efficient and Secure Identity-Based Onion Routing | Semantic Scholar">
            <a:extLst>
              <a:ext uri="{FF2B5EF4-FFF2-40B4-BE49-F238E27FC236}">
                <a16:creationId xmlns:a16="http://schemas.microsoft.com/office/drawing/2014/main" id="{A157F7CF-03A7-71B2-50AC-5E37E8C242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70" y="3899696"/>
            <a:ext cx="5715866" cy="2778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121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11391" y="429025"/>
            <a:ext cx="10515600" cy="894622"/>
          </a:xfrm>
        </p:spPr>
        <p:txBody>
          <a:bodyPr>
            <a:normAutofit/>
          </a:bodyPr>
          <a:lstStyle/>
          <a:p>
            <a:r>
              <a:rPr lang="en-US" altLang="en-US" dirty="0">
                <a:cs typeface="Calibri" panose="020F0502020204030204" pitchFamily="34" charset="0"/>
              </a:rPr>
              <a:t>Chapter 8 outline</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08986" y="1896131"/>
            <a:ext cx="3102316" cy="2326737"/>
          </a:xfrm>
          <a:prstGeom prst="rect">
            <a:avLst/>
          </a:prstGeom>
          <a:effectLst>
            <a:outerShdw blurRad="50800" dist="38100" dir="18900000" algn="bl" rotWithShape="0">
              <a:prstClr val="black">
                <a:alpha val="40000"/>
              </a:prstClr>
            </a:outerShdw>
          </a:effectLst>
        </p:spPr>
      </p:pic>
      <p:sp>
        <p:nvSpPr>
          <p:cNvPr id="12" name="Rectangle 3">
            <a:extLst>
              <a:ext uri="{FF2B5EF4-FFF2-40B4-BE49-F238E27FC236}">
                <a16:creationId xmlns:a16="http://schemas.microsoft.com/office/drawing/2014/main" id="{8AF9942C-CE7E-1647-9220-5E37ACEF9D89}"/>
              </a:ext>
            </a:extLst>
          </p:cNvPr>
          <p:cNvSpPr txBox="1">
            <a:spLocks noChangeArrowheads="1"/>
          </p:cNvSpPr>
          <p:nvPr/>
        </p:nvSpPr>
        <p:spPr>
          <a:xfrm>
            <a:off x="931677" y="1378226"/>
            <a:ext cx="8729157" cy="51816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87338">
              <a:buClr>
                <a:schemeClr val="bg1">
                  <a:lumMod val="75000"/>
                </a:schemeClr>
              </a:buClr>
            </a:pPr>
            <a:r>
              <a:rPr lang="en-US" dirty="0">
                <a:solidFill>
                  <a:schemeClr val="bg1">
                    <a:lumMod val="75000"/>
                  </a:schemeClr>
                </a:solidFill>
              </a:rPr>
              <a:t>What is network security?</a:t>
            </a:r>
          </a:p>
          <a:p>
            <a:pPr indent="-287338">
              <a:buClr>
                <a:schemeClr val="bg1">
                  <a:lumMod val="75000"/>
                </a:schemeClr>
              </a:buClr>
            </a:pPr>
            <a:r>
              <a:rPr lang="en-US" dirty="0">
                <a:solidFill>
                  <a:schemeClr val="bg1">
                    <a:lumMod val="75000"/>
                  </a:schemeClr>
                </a:solidFill>
              </a:rPr>
              <a:t>Principles of cryptography</a:t>
            </a:r>
          </a:p>
          <a:p>
            <a:pPr indent="-287338">
              <a:buClr>
                <a:schemeClr val="bg1">
                  <a:lumMod val="75000"/>
                </a:schemeClr>
              </a:buClr>
            </a:pPr>
            <a:r>
              <a:rPr lang="en-US" dirty="0">
                <a:solidFill>
                  <a:schemeClr val="bg1">
                    <a:lumMod val="75000"/>
                  </a:schemeClr>
                </a:solidFill>
              </a:rPr>
              <a:t>Authentication, </a:t>
            </a:r>
            <a:r>
              <a:rPr lang="en-US" sz="3200" dirty="0">
                <a:solidFill>
                  <a:schemeClr val="bg1">
                    <a:lumMod val="75000"/>
                  </a:schemeClr>
                </a:solidFill>
              </a:rPr>
              <a:t>message integrity</a:t>
            </a:r>
            <a:endParaRPr lang="en-US" dirty="0">
              <a:solidFill>
                <a:schemeClr val="bg1">
                  <a:lumMod val="75000"/>
                </a:schemeClr>
              </a:solidFill>
            </a:endParaRPr>
          </a:p>
          <a:p>
            <a:pPr indent="-287338">
              <a:buClr>
                <a:schemeClr val="bg1">
                  <a:lumMod val="75000"/>
                </a:schemeClr>
              </a:buClr>
            </a:pPr>
            <a:r>
              <a:rPr lang="en-US" dirty="0">
                <a:solidFill>
                  <a:schemeClr val="bg1">
                    <a:lumMod val="75000"/>
                  </a:schemeClr>
                </a:solidFill>
              </a:rPr>
              <a:t>Securing e-mail</a:t>
            </a:r>
          </a:p>
          <a:p>
            <a:pPr indent="-287338">
              <a:buClr>
                <a:schemeClr val="bg1">
                  <a:lumMod val="75000"/>
                </a:schemeClr>
              </a:buClr>
            </a:pPr>
            <a:r>
              <a:rPr lang="en-US" dirty="0">
                <a:solidFill>
                  <a:schemeClr val="bg1">
                    <a:lumMod val="75000"/>
                  </a:schemeClr>
                </a:solidFill>
              </a:rPr>
              <a:t>Securing TCP connections: TLS</a:t>
            </a:r>
          </a:p>
          <a:p>
            <a:pPr indent="-287338">
              <a:buClr>
                <a:schemeClr val="bg1">
                  <a:lumMod val="75000"/>
                </a:schemeClr>
              </a:buClr>
            </a:pPr>
            <a:r>
              <a:rPr lang="en-US" dirty="0">
                <a:solidFill>
                  <a:schemeClr val="bg1">
                    <a:lumMod val="75000"/>
                  </a:schemeClr>
                </a:solidFill>
              </a:rPr>
              <a:t>Network layer security: IPsec</a:t>
            </a:r>
          </a:p>
          <a:p>
            <a:pPr indent="-287338">
              <a:buClr>
                <a:srgbClr val="0012A0"/>
              </a:buClr>
            </a:pPr>
            <a:r>
              <a:rPr lang="en-US" sz="3600" dirty="0"/>
              <a:t>Security in wireless and mobile networks</a:t>
            </a:r>
          </a:p>
          <a:p>
            <a:pPr lvl="1" indent="-287338">
              <a:buClr>
                <a:srgbClr val="0012A0"/>
              </a:buClr>
            </a:pPr>
            <a:r>
              <a:rPr lang="en-US" dirty="0"/>
              <a:t>802.11 (WiFi)</a:t>
            </a:r>
          </a:p>
          <a:p>
            <a:pPr lvl="1" indent="-287338">
              <a:buClr>
                <a:srgbClr val="0012A0"/>
              </a:buClr>
            </a:pPr>
            <a:r>
              <a:rPr lang="en-US" dirty="0"/>
              <a:t>4G/5G </a:t>
            </a:r>
            <a:endParaRPr lang="en-US" sz="3200" dirty="0"/>
          </a:p>
          <a:p>
            <a:pPr indent="-287338">
              <a:buClr>
                <a:schemeClr val="bg1">
                  <a:lumMod val="75000"/>
                </a:schemeClr>
              </a:buClr>
            </a:pPr>
            <a:r>
              <a:rPr lang="en-US" dirty="0">
                <a:solidFill>
                  <a:schemeClr val="bg1">
                    <a:lumMod val="75000"/>
                  </a:schemeClr>
                </a:solidFill>
              </a:rPr>
              <a:t>Operational security: firewalls and IDS</a:t>
            </a:r>
          </a:p>
        </p:txBody>
      </p:sp>
      <p:sp>
        <p:nvSpPr>
          <p:cNvPr id="13" name="Slide Number Placeholder 2">
            <a:extLst>
              <a:ext uri="{FF2B5EF4-FFF2-40B4-BE49-F238E27FC236}">
                <a16:creationId xmlns:a16="http://schemas.microsoft.com/office/drawing/2014/main" id="{ED5A4EB8-C36E-EF4A-A53F-6E75EE0AB65A}"/>
              </a:ext>
            </a:extLst>
          </p:cNvPr>
          <p:cNvSpPr>
            <a:spLocks noGrp="1"/>
          </p:cNvSpPr>
          <p:nvPr>
            <p:ph type="sldNum" sz="quarter" idx="4"/>
          </p:nvPr>
        </p:nvSpPr>
        <p:spPr>
          <a:xfrm>
            <a:off x="9219616" y="6443089"/>
            <a:ext cx="2743200" cy="365125"/>
          </a:xfrm>
        </p:spPr>
        <p:txBody>
          <a:bodyPr/>
          <a:lstStyle/>
          <a:p>
            <a:r>
              <a:rPr lang="en-US" dirty="0"/>
              <a:t>Security: 8- </a:t>
            </a:r>
            <a:fld id="{C4204591-24BD-A542-B9D5-F8D8A88D2FEE}" type="slidenum">
              <a:rPr lang="en-US" smtClean="0"/>
              <a:pPr/>
              <a:t>96</a:t>
            </a:fld>
            <a:endParaRPr lang="en-US" dirty="0"/>
          </a:p>
        </p:txBody>
      </p:sp>
    </p:spTree>
    <p:extLst>
      <p:ext uri="{BB962C8B-B14F-4D97-AF65-F5344CB8AC3E}">
        <p14:creationId xmlns:p14="http://schemas.microsoft.com/office/powerpoint/2010/main" val="38830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FD46E58A-D3F5-D044-8218-118F276F8A3C}"/>
              </a:ext>
            </a:extLst>
          </p:cNvPr>
          <p:cNvSpPr>
            <a:spLocks noChangeArrowheads="1"/>
          </p:cNvSpPr>
          <p:nvPr/>
        </p:nvSpPr>
        <p:spPr bwMode="auto">
          <a:xfrm>
            <a:off x="4367470" y="1287427"/>
            <a:ext cx="1960562" cy="1798637"/>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12" name="Group 356">
            <a:extLst>
              <a:ext uri="{FF2B5EF4-FFF2-40B4-BE49-F238E27FC236}">
                <a16:creationId xmlns:a16="http://schemas.microsoft.com/office/drawing/2014/main" id="{6FD46335-B734-4945-A3CD-4B386D6A4AB6}"/>
              </a:ext>
            </a:extLst>
          </p:cNvPr>
          <p:cNvGrpSpPr>
            <a:grpSpLocks/>
          </p:cNvGrpSpPr>
          <p:nvPr/>
        </p:nvGrpSpPr>
        <p:grpSpPr bwMode="auto">
          <a:xfrm>
            <a:off x="5678745" y="2273264"/>
            <a:ext cx="436562" cy="498475"/>
            <a:chOff x="313" y="1497"/>
            <a:chExt cx="1152" cy="1014"/>
          </a:xfrm>
        </p:grpSpPr>
        <p:pic>
          <p:nvPicPr>
            <p:cNvPr id="13" name="Picture 354" descr="laptop_stylized_small">
              <a:extLst>
                <a:ext uri="{FF2B5EF4-FFF2-40B4-BE49-F238E27FC236}">
                  <a16:creationId xmlns:a16="http://schemas.microsoft.com/office/drawing/2014/main" id="{8690D9E0-F119-B04D-9313-4CD30179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55" descr="antenna_stylized">
              <a:extLst>
                <a:ext uri="{FF2B5EF4-FFF2-40B4-BE49-F238E27FC236}">
                  <a16:creationId xmlns:a16="http://schemas.microsoft.com/office/drawing/2014/main" id="{78BE4BD8-F9A1-654E-AA19-7EA771994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403">
            <a:extLst>
              <a:ext uri="{FF2B5EF4-FFF2-40B4-BE49-F238E27FC236}">
                <a16:creationId xmlns:a16="http://schemas.microsoft.com/office/drawing/2014/main" id="{1621CF3B-BAFA-B94C-BBA7-6856B74C4E0F}"/>
              </a:ext>
            </a:extLst>
          </p:cNvPr>
          <p:cNvGrpSpPr>
            <a:grpSpLocks/>
          </p:cNvGrpSpPr>
          <p:nvPr/>
        </p:nvGrpSpPr>
        <p:grpSpPr bwMode="auto">
          <a:xfrm>
            <a:off x="5343938" y="1455702"/>
            <a:ext cx="446088" cy="382587"/>
            <a:chOff x="2751" y="1851"/>
            <a:chExt cx="462" cy="478"/>
          </a:xfrm>
        </p:grpSpPr>
        <p:pic>
          <p:nvPicPr>
            <p:cNvPr id="16" name="Picture 364" descr="iphone_stylized_small">
              <a:extLst>
                <a:ext uri="{FF2B5EF4-FFF2-40B4-BE49-F238E27FC236}">
                  <a16:creationId xmlns:a16="http://schemas.microsoft.com/office/drawing/2014/main" id="{FB02F53E-DD53-3848-A692-2349234E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02" descr="antenna_radiation_stylized">
              <a:extLst>
                <a:ext uri="{FF2B5EF4-FFF2-40B4-BE49-F238E27FC236}">
                  <a16:creationId xmlns:a16="http://schemas.microsoft.com/office/drawing/2014/main" id="{2FFB1B7E-92FF-1043-8277-DF227EB55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 name="Group 356">
            <a:extLst>
              <a:ext uri="{FF2B5EF4-FFF2-40B4-BE49-F238E27FC236}">
                <a16:creationId xmlns:a16="http://schemas.microsoft.com/office/drawing/2014/main" id="{793E3DF7-19F9-824A-B55D-9E9799039ABD}"/>
              </a:ext>
            </a:extLst>
          </p:cNvPr>
          <p:cNvGrpSpPr>
            <a:grpSpLocks/>
          </p:cNvGrpSpPr>
          <p:nvPr/>
        </p:nvGrpSpPr>
        <p:grpSpPr bwMode="auto">
          <a:xfrm>
            <a:off x="4638932" y="1562064"/>
            <a:ext cx="438150" cy="498475"/>
            <a:chOff x="313" y="1497"/>
            <a:chExt cx="1152" cy="1014"/>
          </a:xfrm>
        </p:grpSpPr>
        <p:pic>
          <p:nvPicPr>
            <p:cNvPr id="19" name="Picture 354" descr="laptop_stylized_small">
              <a:extLst>
                <a:ext uri="{FF2B5EF4-FFF2-40B4-BE49-F238E27FC236}">
                  <a16:creationId xmlns:a16="http://schemas.microsoft.com/office/drawing/2014/main" id="{56C9247C-ED61-E348-A092-517026631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55" descr="antenna_stylized">
              <a:extLst>
                <a:ext uri="{FF2B5EF4-FFF2-40B4-BE49-F238E27FC236}">
                  <a16:creationId xmlns:a16="http://schemas.microsoft.com/office/drawing/2014/main" id="{2F86F031-FA48-7749-B1F9-4CDA00E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Right Arrow 22">
            <a:extLst>
              <a:ext uri="{FF2B5EF4-FFF2-40B4-BE49-F238E27FC236}">
                <a16:creationId xmlns:a16="http://schemas.microsoft.com/office/drawing/2014/main" id="{B1311EF0-E697-1843-8374-5B34A06B18D8}"/>
              </a:ext>
            </a:extLst>
          </p:cNvPr>
          <p:cNvSpPr/>
          <p:nvPr/>
        </p:nvSpPr>
        <p:spPr>
          <a:xfrm>
            <a:off x="3701219" y="2373897"/>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97</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802.11: authentication, encryption</a:t>
            </a:r>
          </a:p>
        </p:txBody>
      </p:sp>
      <p:sp>
        <p:nvSpPr>
          <p:cNvPr id="5" name="Rectangle 3">
            <a:extLst>
              <a:ext uri="{FF2B5EF4-FFF2-40B4-BE49-F238E27FC236}">
                <a16:creationId xmlns:a16="http://schemas.microsoft.com/office/drawing/2014/main" id="{7EDF0287-CB9F-064B-9850-D7015F1D6CB0}"/>
              </a:ext>
            </a:extLst>
          </p:cNvPr>
          <p:cNvSpPr txBox="1">
            <a:spLocks noChangeArrowheads="1"/>
          </p:cNvSpPr>
          <p:nvPr/>
        </p:nvSpPr>
        <p:spPr>
          <a:xfrm>
            <a:off x="891208" y="3591340"/>
            <a:ext cx="10664687" cy="229925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pPr>
            <a:r>
              <a:rPr lang="en-US" sz="3200" dirty="0"/>
              <a:t>Arriving mobile must:</a:t>
            </a:r>
          </a:p>
          <a:p>
            <a:pPr marL="457200" indent="-274638"/>
            <a:r>
              <a:rPr lang="en-US" sz="3200" dirty="0"/>
              <a:t>associate with access point: (establish) communication over wireless link</a:t>
            </a:r>
          </a:p>
          <a:p>
            <a:pPr marL="457200" indent="-274638"/>
            <a:r>
              <a:rPr lang="en-US" sz="3200" dirty="0"/>
              <a:t>authenticate to network</a:t>
            </a:r>
            <a:endParaRPr lang="en-US" dirty="0"/>
          </a:p>
        </p:txBody>
      </p:sp>
      <p:sp>
        <p:nvSpPr>
          <p:cNvPr id="26" name="AutoShape 25">
            <a:extLst>
              <a:ext uri="{FF2B5EF4-FFF2-40B4-BE49-F238E27FC236}">
                <a16:creationId xmlns:a16="http://schemas.microsoft.com/office/drawing/2014/main" id="{C35BBC87-D9B9-F84C-A466-A2406EC32F26}"/>
              </a:ext>
            </a:extLst>
          </p:cNvPr>
          <p:cNvSpPr>
            <a:spLocks noChangeAspect="1" noChangeArrowheads="1" noTextEdit="1"/>
          </p:cNvSpPr>
          <p:nvPr/>
        </p:nvSpPr>
        <p:spPr bwMode="auto">
          <a:xfrm>
            <a:off x="5330204" y="1522759"/>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7" name="Line 55">
            <a:extLst>
              <a:ext uri="{FF2B5EF4-FFF2-40B4-BE49-F238E27FC236}">
                <a16:creationId xmlns:a16="http://schemas.microsoft.com/office/drawing/2014/main" id="{92F1E18C-8579-8F43-966D-AC3EAB745401}"/>
              </a:ext>
            </a:extLst>
          </p:cNvPr>
          <p:cNvSpPr>
            <a:spLocks noChangeShapeType="1"/>
          </p:cNvSpPr>
          <p:nvPr/>
        </p:nvSpPr>
        <p:spPr bwMode="auto">
          <a:xfrm>
            <a:off x="5635004" y="2302222"/>
            <a:ext cx="315118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9" name="Text Box 57">
            <a:extLst>
              <a:ext uri="{FF2B5EF4-FFF2-40B4-BE49-F238E27FC236}">
                <a16:creationId xmlns:a16="http://schemas.microsoft.com/office/drawing/2014/main" id="{0C5A523A-A420-554B-B07D-85B8A146CD58}"/>
              </a:ext>
            </a:extLst>
          </p:cNvPr>
          <p:cNvSpPr txBox="1">
            <a:spLocks noChangeArrowheads="1"/>
          </p:cNvSpPr>
          <p:nvPr/>
        </p:nvSpPr>
        <p:spPr bwMode="auto">
          <a:xfrm>
            <a:off x="5110162" y="2470565"/>
            <a:ext cx="46679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C0000"/>
                </a:solidFill>
                <a:latin typeface="+mn-lt"/>
                <a:cs typeface="Arial" charset="0"/>
              </a:rPr>
              <a:t>AP</a:t>
            </a:r>
            <a:endParaRPr lang="en-US" sz="1600" dirty="0">
              <a:latin typeface="+mn-lt"/>
              <a:cs typeface="Arial" charset="0"/>
            </a:endParaRPr>
          </a:p>
        </p:txBody>
      </p:sp>
      <p:sp>
        <p:nvSpPr>
          <p:cNvPr id="30" name="Text Box 58">
            <a:extLst>
              <a:ext uri="{FF2B5EF4-FFF2-40B4-BE49-F238E27FC236}">
                <a16:creationId xmlns:a16="http://schemas.microsoft.com/office/drawing/2014/main" id="{8348A390-40C5-D743-9256-E62B9A390283}"/>
              </a:ext>
            </a:extLst>
          </p:cNvPr>
          <p:cNvSpPr txBox="1">
            <a:spLocks noChangeArrowheads="1"/>
          </p:cNvSpPr>
          <p:nvPr/>
        </p:nvSpPr>
        <p:spPr bwMode="auto">
          <a:xfrm>
            <a:off x="9021073" y="2012537"/>
            <a:ext cx="2235035" cy="674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en-US" sz="2400" dirty="0">
                <a:solidFill>
                  <a:srgbClr val="CC0000"/>
                </a:solidFill>
                <a:latin typeface="+mn-lt"/>
                <a:cs typeface="Arial" charset="0"/>
              </a:rPr>
              <a:t>AS</a:t>
            </a:r>
          </a:p>
          <a:p>
            <a:pPr eaLnBrk="1" hangingPunct="1">
              <a:lnSpc>
                <a:spcPct val="90000"/>
              </a:lnSpc>
            </a:pPr>
            <a:r>
              <a:rPr lang="en-US" sz="1800" dirty="0">
                <a:latin typeface="+mn-lt"/>
                <a:cs typeface="Arial" charset="0"/>
              </a:rPr>
              <a:t>Authentication Server</a:t>
            </a:r>
          </a:p>
        </p:txBody>
      </p:sp>
      <p:grpSp>
        <p:nvGrpSpPr>
          <p:cNvPr id="33" name="Group 356">
            <a:extLst>
              <a:ext uri="{FF2B5EF4-FFF2-40B4-BE49-F238E27FC236}">
                <a16:creationId xmlns:a16="http://schemas.microsoft.com/office/drawing/2014/main" id="{CA05B63E-CD52-9F43-8FD2-58EA2FA3850E}"/>
              </a:ext>
            </a:extLst>
          </p:cNvPr>
          <p:cNvGrpSpPr>
            <a:grpSpLocks/>
          </p:cNvGrpSpPr>
          <p:nvPr/>
        </p:nvGrpSpPr>
        <p:grpSpPr bwMode="auto">
          <a:xfrm>
            <a:off x="3215998" y="1581979"/>
            <a:ext cx="804863" cy="852488"/>
            <a:chOff x="313" y="1407"/>
            <a:chExt cx="1152" cy="1104"/>
          </a:xfrm>
        </p:grpSpPr>
        <p:pic>
          <p:nvPicPr>
            <p:cNvPr id="34" name="Picture 354" descr="laptop_stylized_small">
              <a:extLst>
                <a:ext uri="{FF2B5EF4-FFF2-40B4-BE49-F238E27FC236}">
                  <a16:creationId xmlns:a16="http://schemas.microsoft.com/office/drawing/2014/main" id="{AD8B9F8C-F4B8-C845-8FD6-A1828FAA2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55" descr="antenna_stylized">
              <a:extLst>
                <a:ext uri="{FF2B5EF4-FFF2-40B4-BE49-F238E27FC236}">
                  <a16:creationId xmlns:a16="http://schemas.microsoft.com/office/drawing/2014/main" id="{7BC1A5C0-A129-444E-8FD8-F59E935608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6" name="Group 361">
            <a:extLst>
              <a:ext uri="{FF2B5EF4-FFF2-40B4-BE49-F238E27FC236}">
                <a16:creationId xmlns:a16="http://schemas.microsoft.com/office/drawing/2014/main" id="{8B78EC52-40E4-1245-B94F-69888562BAC7}"/>
              </a:ext>
            </a:extLst>
          </p:cNvPr>
          <p:cNvGrpSpPr>
            <a:grpSpLocks/>
          </p:cNvGrpSpPr>
          <p:nvPr/>
        </p:nvGrpSpPr>
        <p:grpSpPr bwMode="auto">
          <a:xfrm>
            <a:off x="4963491" y="1848197"/>
            <a:ext cx="965200" cy="693737"/>
            <a:chOff x="2967" y="478"/>
            <a:chExt cx="788" cy="625"/>
          </a:xfrm>
        </p:grpSpPr>
        <p:pic>
          <p:nvPicPr>
            <p:cNvPr id="37" name="Picture 358" descr="access_point_stylized_small">
              <a:extLst>
                <a:ext uri="{FF2B5EF4-FFF2-40B4-BE49-F238E27FC236}">
                  <a16:creationId xmlns:a16="http://schemas.microsoft.com/office/drawing/2014/main" id="{5C100B11-3424-5D4A-A1E6-964F44B05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60" descr="antenna_radiation_stylized">
              <a:extLst>
                <a:ext uri="{FF2B5EF4-FFF2-40B4-BE49-F238E27FC236}">
                  <a16:creationId xmlns:a16="http://schemas.microsoft.com/office/drawing/2014/main" id="{8BBB252D-D673-DB49-A756-0CCA2DC15F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9" name="Group 249">
            <a:extLst>
              <a:ext uri="{FF2B5EF4-FFF2-40B4-BE49-F238E27FC236}">
                <a16:creationId xmlns:a16="http://schemas.microsoft.com/office/drawing/2014/main" id="{A47596EB-18A9-3A49-B6A4-593B586DA3FA}"/>
              </a:ext>
            </a:extLst>
          </p:cNvPr>
          <p:cNvGrpSpPr>
            <a:grpSpLocks/>
          </p:cNvGrpSpPr>
          <p:nvPr/>
        </p:nvGrpSpPr>
        <p:grpSpPr bwMode="auto">
          <a:xfrm>
            <a:off x="8544201" y="1913284"/>
            <a:ext cx="466725" cy="793750"/>
            <a:chOff x="4140" y="429"/>
            <a:chExt cx="1425" cy="2396"/>
          </a:xfrm>
        </p:grpSpPr>
        <p:sp>
          <p:nvSpPr>
            <p:cNvPr id="40" name="Freeform 250">
              <a:extLst>
                <a:ext uri="{FF2B5EF4-FFF2-40B4-BE49-F238E27FC236}">
                  <a16:creationId xmlns:a16="http://schemas.microsoft.com/office/drawing/2014/main" id="{59974F3E-84B4-804E-A8A6-4ACEF4DDF13F}"/>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1" name="Rectangle 251">
              <a:extLst>
                <a:ext uri="{FF2B5EF4-FFF2-40B4-BE49-F238E27FC236}">
                  <a16:creationId xmlns:a16="http://schemas.microsoft.com/office/drawing/2014/main" id="{2A9ABF97-1FFA-A040-B884-1822A4156A1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2" name="Freeform 252">
              <a:extLst>
                <a:ext uri="{FF2B5EF4-FFF2-40B4-BE49-F238E27FC236}">
                  <a16:creationId xmlns:a16="http://schemas.microsoft.com/office/drawing/2014/main" id="{DD453E12-96D2-EF43-873C-79F3EFC7FA1D}"/>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3" name="Freeform 253">
              <a:extLst>
                <a:ext uri="{FF2B5EF4-FFF2-40B4-BE49-F238E27FC236}">
                  <a16:creationId xmlns:a16="http://schemas.microsoft.com/office/drawing/2014/main" id="{BE4C33DA-768F-AA46-B63F-69AB5F9B632A}"/>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4" name="Rectangle 254">
              <a:extLst>
                <a:ext uri="{FF2B5EF4-FFF2-40B4-BE49-F238E27FC236}">
                  <a16:creationId xmlns:a16="http://schemas.microsoft.com/office/drawing/2014/main" id="{AE5A9D75-7837-1D45-9C75-609A0260180B}"/>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5" name="Group 255">
              <a:extLst>
                <a:ext uri="{FF2B5EF4-FFF2-40B4-BE49-F238E27FC236}">
                  <a16:creationId xmlns:a16="http://schemas.microsoft.com/office/drawing/2014/main" id="{D69029F7-D6A6-6141-BB32-232B800466BD}"/>
                </a:ext>
              </a:extLst>
            </p:cNvPr>
            <p:cNvGrpSpPr>
              <a:grpSpLocks/>
            </p:cNvGrpSpPr>
            <p:nvPr/>
          </p:nvGrpSpPr>
          <p:grpSpPr bwMode="auto">
            <a:xfrm>
              <a:off x="4749" y="668"/>
              <a:ext cx="581" cy="145"/>
              <a:chOff x="614" y="2568"/>
              <a:chExt cx="725" cy="139"/>
            </a:xfrm>
          </p:grpSpPr>
          <p:sp>
            <p:nvSpPr>
              <p:cNvPr id="71" name="AutoShape 256">
                <a:extLst>
                  <a:ext uri="{FF2B5EF4-FFF2-40B4-BE49-F238E27FC236}">
                    <a16:creationId xmlns:a16="http://schemas.microsoft.com/office/drawing/2014/main" id="{737348F0-99B9-2E46-832A-981E574A77EC}"/>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2" name="AutoShape 257">
                <a:extLst>
                  <a:ext uri="{FF2B5EF4-FFF2-40B4-BE49-F238E27FC236}">
                    <a16:creationId xmlns:a16="http://schemas.microsoft.com/office/drawing/2014/main" id="{C78DB3E8-7243-0343-B0FC-005A7661987C}"/>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6" name="Rectangle 258">
              <a:extLst>
                <a:ext uri="{FF2B5EF4-FFF2-40B4-BE49-F238E27FC236}">
                  <a16:creationId xmlns:a16="http://schemas.microsoft.com/office/drawing/2014/main" id="{C60FA8E8-4FA6-D245-8BEF-B091B3EB88C3}"/>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7" name="Group 259">
              <a:extLst>
                <a:ext uri="{FF2B5EF4-FFF2-40B4-BE49-F238E27FC236}">
                  <a16:creationId xmlns:a16="http://schemas.microsoft.com/office/drawing/2014/main" id="{99104A84-297E-E543-B80B-5175A2ACE7F2}"/>
                </a:ext>
              </a:extLst>
            </p:cNvPr>
            <p:cNvGrpSpPr>
              <a:grpSpLocks/>
            </p:cNvGrpSpPr>
            <p:nvPr/>
          </p:nvGrpSpPr>
          <p:grpSpPr bwMode="auto">
            <a:xfrm>
              <a:off x="4747" y="994"/>
              <a:ext cx="581" cy="134"/>
              <a:chOff x="614" y="2568"/>
              <a:chExt cx="725" cy="139"/>
            </a:xfrm>
          </p:grpSpPr>
          <p:sp>
            <p:nvSpPr>
              <p:cNvPr id="69" name="AutoShape 260">
                <a:extLst>
                  <a:ext uri="{FF2B5EF4-FFF2-40B4-BE49-F238E27FC236}">
                    <a16:creationId xmlns:a16="http://schemas.microsoft.com/office/drawing/2014/main" id="{5D65995D-7C80-3241-A96C-59CF1B0A4CB6}"/>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0" name="AutoShape 261">
                <a:extLst>
                  <a:ext uri="{FF2B5EF4-FFF2-40B4-BE49-F238E27FC236}">
                    <a16:creationId xmlns:a16="http://schemas.microsoft.com/office/drawing/2014/main" id="{3011CF52-9C58-2F4C-A851-D8C582FD3FB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8" name="Rectangle 262">
              <a:extLst>
                <a:ext uri="{FF2B5EF4-FFF2-40B4-BE49-F238E27FC236}">
                  <a16:creationId xmlns:a16="http://schemas.microsoft.com/office/drawing/2014/main" id="{2AF7AD2E-B5EB-BC44-8A01-1CAE624873A7}"/>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9" name="Rectangle 263">
              <a:extLst>
                <a:ext uri="{FF2B5EF4-FFF2-40B4-BE49-F238E27FC236}">
                  <a16:creationId xmlns:a16="http://schemas.microsoft.com/office/drawing/2014/main" id="{06B8150A-C552-6D40-99AC-B57171CF0303}"/>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50" name="Group 264">
              <a:extLst>
                <a:ext uri="{FF2B5EF4-FFF2-40B4-BE49-F238E27FC236}">
                  <a16:creationId xmlns:a16="http://schemas.microsoft.com/office/drawing/2014/main" id="{533E13EA-5A91-3F41-ADEF-FA70B388A95F}"/>
                </a:ext>
              </a:extLst>
            </p:cNvPr>
            <p:cNvGrpSpPr>
              <a:grpSpLocks/>
            </p:cNvGrpSpPr>
            <p:nvPr/>
          </p:nvGrpSpPr>
          <p:grpSpPr bwMode="auto">
            <a:xfrm>
              <a:off x="4735" y="1627"/>
              <a:ext cx="582" cy="151"/>
              <a:chOff x="614" y="2568"/>
              <a:chExt cx="725" cy="139"/>
            </a:xfrm>
          </p:grpSpPr>
          <p:sp>
            <p:nvSpPr>
              <p:cNvPr id="67" name="AutoShape 265">
                <a:extLst>
                  <a:ext uri="{FF2B5EF4-FFF2-40B4-BE49-F238E27FC236}">
                    <a16:creationId xmlns:a16="http://schemas.microsoft.com/office/drawing/2014/main" id="{C630860E-2569-B64C-8FFF-461D0324AAC2}"/>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8" name="AutoShape 266">
                <a:extLst>
                  <a:ext uri="{FF2B5EF4-FFF2-40B4-BE49-F238E27FC236}">
                    <a16:creationId xmlns:a16="http://schemas.microsoft.com/office/drawing/2014/main" id="{537D98BB-63F8-FF42-BA15-58883102E1DE}"/>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1" name="Freeform 267">
              <a:extLst>
                <a:ext uri="{FF2B5EF4-FFF2-40B4-BE49-F238E27FC236}">
                  <a16:creationId xmlns:a16="http://schemas.microsoft.com/office/drawing/2014/main" id="{F99D92D7-30E6-4D43-959F-2B61667B8057}"/>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53" name="Group 268">
              <a:extLst>
                <a:ext uri="{FF2B5EF4-FFF2-40B4-BE49-F238E27FC236}">
                  <a16:creationId xmlns:a16="http://schemas.microsoft.com/office/drawing/2014/main" id="{C48B885B-279E-B848-A3F7-1B3DA8E04CBF}"/>
                </a:ext>
              </a:extLst>
            </p:cNvPr>
            <p:cNvGrpSpPr>
              <a:grpSpLocks/>
            </p:cNvGrpSpPr>
            <p:nvPr/>
          </p:nvGrpSpPr>
          <p:grpSpPr bwMode="auto">
            <a:xfrm>
              <a:off x="4739" y="1327"/>
              <a:ext cx="582" cy="139"/>
              <a:chOff x="614" y="2568"/>
              <a:chExt cx="725" cy="139"/>
            </a:xfrm>
          </p:grpSpPr>
          <p:sp>
            <p:nvSpPr>
              <p:cNvPr id="65" name="AutoShape 269">
                <a:extLst>
                  <a:ext uri="{FF2B5EF4-FFF2-40B4-BE49-F238E27FC236}">
                    <a16:creationId xmlns:a16="http://schemas.microsoft.com/office/drawing/2014/main" id="{F7C2CCDF-81FE-4840-9DC3-3CDE37023E67}"/>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6" name="AutoShape 270">
                <a:extLst>
                  <a:ext uri="{FF2B5EF4-FFF2-40B4-BE49-F238E27FC236}">
                    <a16:creationId xmlns:a16="http://schemas.microsoft.com/office/drawing/2014/main" id="{DE9E0A46-A0D3-614B-BEDB-F4C8F0F113B0}"/>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4" name="Rectangle 271">
              <a:extLst>
                <a:ext uri="{FF2B5EF4-FFF2-40B4-BE49-F238E27FC236}">
                  <a16:creationId xmlns:a16="http://schemas.microsoft.com/office/drawing/2014/main" id="{92B2A7AD-A286-B44A-B190-D511BA9D5C7F}"/>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5" name="Freeform 272">
              <a:extLst>
                <a:ext uri="{FF2B5EF4-FFF2-40B4-BE49-F238E27FC236}">
                  <a16:creationId xmlns:a16="http://schemas.microsoft.com/office/drawing/2014/main" id="{83F49987-E7DA-EA4B-98A7-A006254F143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6" name="Freeform 273">
              <a:extLst>
                <a:ext uri="{FF2B5EF4-FFF2-40B4-BE49-F238E27FC236}">
                  <a16:creationId xmlns:a16="http://schemas.microsoft.com/office/drawing/2014/main" id="{FB323DA1-60D1-1445-AE4E-1814FDB2F791}"/>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7" name="Oval 274">
              <a:extLst>
                <a:ext uri="{FF2B5EF4-FFF2-40B4-BE49-F238E27FC236}">
                  <a16:creationId xmlns:a16="http://schemas.microsoft.com/office/drawing/2014/main" id="{19CBD79D-D76B-A54D-843F-CB09AA0CC02D}"/>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8" name="Freeform 275">
              <a:extLst>
                <a:ext uri="{FF2B5EF4-FFF2-40B4-BE49-F238E27FC236}">
                  <a16:creationId xmlns:a16="http://schemas.microsoft.com/office/drawing/2014/main" id="{37D5240F-C231-B649-B9E2-07C54561866C}"/>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 name="AutoShape 276">
              <a:extLst>
                <a:ext uri="{FF2B5EF4-FFF2-40B4-BE49-F238E27FC236}">
                  <a16:creationId xmlns:a16="http://schemas.microsoft.com/office/drawing/2014/main" id="{5856FEE0-7217-C546-B10E-4F2687344AE7}"/>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0" name="AutoShape 277">
              <a:extLst>
                <a:ext uri="{FF2B5EF4-FFF2-40B4-BE49-F238E27FC236}">
                  <a16:creationId xmlns:a16="http://schemas.microsoft.com/office/drawing/2014/main" id="{7CF47AD8-6FA3-EC4A-81BB-D4BDF82FF868}"/>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1" name="Oval 278">
              <a:extLst>
                <a:ext uri="{FF2B5EF4-FFF2-40B4-BE49-F238E27FC236}">
                  <a16:creationId xmlns:a16="http://schemas.microsoft.com/office/drawing/2014/main" id="{16DD064D-9DAA-7C41-B25C-A82D91C8823F}"/>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2" name="Oval 279">
              <a:extLst>
                <a:ext uri="{FF2B5EF4-FFF2-40B4-BE49-F238E27FC236}">
                  <a16:creationId xmlns:a16="http://schemas.microsoft.com/office/drawing/2014/main" id="{3A4E91ED-E53C-4F46-B869-5EE63341E69A}"/>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Arial" charset="0"/>
              </a:endParaRPr>
            </a:p>
          </p:txBody>
        </p:sp>
        <p:sp>
          <p:nvSpPr>
            <p:cNvPr id="63" name="Oval 280">
              <a:extLst>
                <a:ext uri="{FF2B5EF4-FFF2-40B4-BE49-F238E27FC236}">
                  <a16:creationId xmlns:a16="http://schemas.microsoft.com/office/drawing/2014/main" id="{61A76EFE-8475-4549-8D40-279CC1F6DEED}"/>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4" name="Rectangle 281">
              <a:extLst>
                <a:ext uri="{FF2B5EF4-FFF2-40B4-BE49-F238E27FC236}">
                  <a16:creationId xmlns:a16="http://schemas.microsoft.com/office/drawing/2014/main" id="{A4BC8BDA-9FFB-4F48-9FCF-402BAA6433A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grpSp>
        <p:nvGrpSpPr>
          <p:cNvPr id="73" name="Group 26">
            <a:extLst>
              <a:ext uri="{FF2B5EF4-FFF2-40B4-BE49-F238E27FC236}">
                <a16:creationId xmlns:a16="http://schemas.microsoft.com/office/drawing/2014/main" id="{F66578CA-D572-B14B-8BD7-F68422DA2AEB}"/>
              </a:ext>
            </a:extLst>
          </p:cNvPr>
          <p:cNvGrpSpPr>
            <a:grpSpLocks/>
          </p:cNvGrpSpPr>
          <p:nvPr/>
        </p:nvGrpSpPr>
        <p:grpSpPr bwMode="auto">
          <a:xfrm>
            <a:off x="6556766" y="1630020"/>
            <a:ext cx="1887846" cy="1341538"/>
            <a:chOff x="3656" y="1392"/>
            <a:chExt cx="1523" cy="1110"/>
          </a:xfrm>
        </p:grpSpPr>
        <p:sp>
          <p:nvSpPr>
            <p:cNvPr id="74" name="Freeform 27">
              <a:extLst>
                <a:ext uri="{FF2B5EF4-FFF2-40B4-BE49-F238E27FC236}">
                  <a16:creationId xmlns:a16="http://schemas.microsoft.com/office/drawing/2014/main" id="{F9D18517-4267-5A4D-975E-4CFF0D3DA8A9}"/>
                </a:ext>
              </a:extLst>
            </p:cNvPr>
            <p:cNvSpPr>
              <a:spLocks/>
            </p:cNvSpPr>
            <p:nvPr/>
          </p:nvSpPr>
          <p:spPr bwMode="auto">
            <a:xfrm>
              <a:off x="3656"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5" name="Text Box 28">
              <a:extLst>
                <a:ext uri="{FF2B5EF4-FFF2-40B4-BE49-F238E27FC236}">
                  <a16:creationId xmlns:a16="http://schemas.microsoft.com/office/drawing/2014/main" id="{B45C6A19-6E94-B540-ADFE-696C337D4540}"/>
                </a:ext>
              </a:extLst>
            </p:cNvPr>
            <p:cNvSpPr txBox="1">
              <a:spLocks noChangeArrowheads="1"/>
            </p:cNvSpPr>
            <p:nvPr/>
          </p:nvSpPr>
          <p:spPr bwMode="auto">
            <a:xfrm>
              <a:off x="4010" y="1995"/>
              <a:ext cx="1169"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mn-lt"/>
                  <a:cs typeface="Arial" charset="0"/>
                </a:rPr>
                <a:t>wired network</a:t>
              </a:r>
            </a:p>
          </p:txBody>
        </p:sp>
      </p:grpSp>
      <p:sp>
        <p:nvSpPr>
          <p:cNvPr id="76" name="Text Box 60">
            <a:extLst>
              <a:ext uri="{FF2B5EF4-FFF2-40B4-BE49-F238E27FC236}">
                <a16:creationId xmlns:a16="http://schemas.microsoft.com/office/drawing/2014/main" id="{6801113C-4B0F-0649-A167-A9B90AD3032A}"/>
              </a:ext>
            </a:extLst>
          </p:cNvPr>
          <p:cNvSpPr txBox="1">
            <a:spLocks noChangeArrowheads="1"/>
          </p:cNvSpPr>
          <p:nvPr/>
        </p:nvSpPr>
        <p:spPr bwMode="auto">
          <a:xfrm>
            <a:off x="2611989" y="1792741"/>
            <a:ext cx="16208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00000"/>
                </a:solidFill>
                <a:latin typeface="Calibri" panose="020F0502020204030204" pitchFamily="34" charset="0"/>
                <a:cs typeface="Calibri" panose="020F0502020204030204" pitchFamily="34" charset="0"/>
              </a:rPr>
              <a:t>mobile</a:t>
            </a:r>
            <a:endParaRPr lang="en-US" sz="1600" dirty="0">
              <a:solidFill>
                <a:srgbClr val="C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942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FD46E58A-D3F5-D044-8218-118F276F8A3C}"/>
              </a:ext>
            </a:extLst>
          </p:cNvPr>
          <p:cNvSpPr>
            <a:spLocks noChangeArrowheads="1"/>
          </p:cNvSpPr>
          <p:nvPr/>
        </p:nvSpPr>
        <p:spPr bwMode="auto">
          <a:xfrm>
            <a:off x="4367470" y="1287427"/>
            <a:ext cx="1960562" cy="1798637"/>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12" name="Group 356">
            <a:extLst>
              <a:ext uri="{FF2B5EF4-FFF2-40B4-BE49-F238E27FC236}">
                <a16:creationId xmlns:a16="http://schemas.microsoft.com/office/drawing/2014/main" id="{6FD46335-B734-4945-A3CD-4B386D6A4AB6}"/>
              </a:ext>
            </a:extLst>
          </p:cNvPr>
          <p:cNvGrpSpPr>
            <a:grpSpLocks/>
          </p:cNvGrpSpPr>
          <p:nvPr/>
        </p:nvGrpSpPr>
        <p:grpSpPr bwMode="auto">
          <a:xfrm>
            <a:off x="5678745" y="2273264"/>
            <a:ext cx="436562" cy="498475"/>
            <a:chOff x="313" y="1497"/>
            <a:chExt cx="1152" cy="1014"/>
          </a:xfrm>
        </p:grpSpPr>
        <p:pic>
          <p:nvPicPr>
            <p:cNvPr id="13" name="Picture 354" descr="laptop_stylized_small">
              <a:extLst>
                <a:ext uri="{FF2B5EF4-FFF2-40B4-BE49-F238E27FC236}">
                  <a16:creationId xmlns:a16="http://schemas.microsoft.com/office/drawing/2014/main" id="{8690D9E0-F119-B04D-9313-4CD30179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55" descr="antenna_stylized">
              <a:extLst>
                <a:ext uri="{FF2B5EF4-FFF2-40B4-BE49-F238E27FC236}">
                  <a16:creationId xmlns:a16="http://schemas.microsoft.com/office/drawing/2014/main" id="{78BE4BD8-F9A1-654E-AA19-7EA771994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403">
            <a:extLst>
              <a:ext uri="{FF2B5EF4-FFF2-40B4-BE49-F238E27FC236}">
                <a16:creationId xmlns:a16="http://schemas.microsoft.com/office/drawing/2014/main" id="{1621CF3B-BAFA-B94C-BBA7-6856B74C4E0F}"/>
              </a:ext>
            </a:extLst>
          </p:cNvPr>
          <p:cNvGrpSpPr>
            <a:grpSpLocks/>
          </p:cNvGrpSpPr>
          <p:nvPr/>
        </p:nvGrpSpPr>
        <p:grpSpPr bwMode="auto">
          <a:xfrm>
            <a:off x="5343938" y="1455702"/>
            <a:ext cx="446088" cy="382587"/>
            <a:chOff x="2751" y="1851"/>
            <a:chExt cx="462" cy="478"/>
          </a:xfrm>
        </p:grpSpPr>
        <p:pic>
          <p:nvPicPr>
            <p:cNvPr id="16" name="Picture 364" descr="iphone_stylized_small">
              <a:extLst>
                <a:ext uri="{FF2B5EF4-FFF2-40B4-BE49-F238E27FC236}">
                  <a16:creationId xmlns:a16="http://schemas.microsoft.com/office/drawing/2014/main" id="{FB02F53E-DD53-3848-A692-2349234E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02" descr="antenna_radiation_stylized">
              <a:extLst>
                <a:ext uri="{FF2B5EF4-FFF2-40B4-BE49-F238E27FC236}">
                  <a16:creationId xmlns:a16="http://schemas.microsoft.com/office/drawing/2014/main" id="{2FFB1B7E-92FF-1043-8277-DF227EB55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 name="Group 356">
            <a:extLst>
              <a:ext uri="{FF2B5EF4-FFF2-40B4-BE49-F238E27FC236}">
                <a16:creationId xmlns:a16="http://schemas.microsoft.com/office/drawing/2014/main" id="{793E3DF7-19F9-824A-B55D-9E9799039ABD}"/>
              </a:ext>
            </a:extLst>
          </p:cNvPr>
          <p:cNvGrpSpPr>
            <a:grpSpLocks/>
          </p:cNvGrpSpPr>
          <p:nvPr/>
        </p:nvGrpSpPr>
        <p:grpSpPr bwMode="auto">
          <a:xfrm>
            <a:off x="4638932" y="1562064"/>
            <a:ext cx="438150" cy="498475"/>
            <a:chOff x="313" y="1497"/>
            <a:chExt cx="1152" cy="1014"/>
          </a:xfrm>
        </p:grpSpPr>
        <p:pic>
          <p:nvPicPr>
            <p:cNvPr id="19" name="Picture 354" descr="laptop_stylized_small">
              <a:extLst>
                <a:ext uri="{FF2B5EF4-FFF2-40B4-BE49-F238E27FC236}">
                  <a16:creationId xmlns:a16="http://schemas.microsoft.com/office/drawing/2014/main" id="{56C9247C-ED61-E348-A092-517026631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55" descr="antenna_stylized">
              <a:extLst>
                <a:ext uri="{FF2B5EF4-FFF2-40B4-BE49-F238E27FC236}">
                  <a16:creationId xmlns:a16="http://schemas.microsoft.com/office/drawing/2014/main" id="{2F86F031-FA48-7749-B1F9-4CDA00E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Right Arrow 22">
            <a:extLst>
              <a:ext uri="{FF2B5EF4-FFF2-40B4-BE49-F238E27FC236}">
                <a16:creationId xmlns:a16="http://schemas.microsoft.com/office/drawing/2014/main" id="{B1311EF0-E697-1843-8374-5B34A06B18D8}"/>
              </a:ext>
            </a:extLst>
          </p:cNvPr>
          <p:cNvSpPr/>
          <p:nvPr/>
        </p:nvSpPr>
        <p:spPr>
          <a:xfrm>
            <a:off x="3701219" y="2373897"/>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98</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802.11: authentication, encryption</a:t>
            </a:r>
          </a:p>
        </p:txBody>
      </p:sp>
      <p:sp>
        <p:nvSpPr>
          <p:cNvPr id="26" name="AutoShape 25">
            <a:extLst>
              <a:ext uri="{FF2B5EF4-FFF2-40B4-BE49-F238E27FC236}">
                <a16:creationId xmlns:a16="http://schemas.microsoft.com/office/drawing/2014/main" id="{C35BBC87-D9B9-F84C-A466-A2406EC32F26}"/>
              </a:ext>
            </a:extLst>
          </p:cNvPr>
          <p:cNvSpPr>
            <a:spLocks noChangeAspect="1" noChangeArrowheads="1" noTextEdit="1"/>
          </p:cNvSpPr>
          <p:nvPr/>
        </p:nvSpPr>
        <p:spPr bwMode="auto">
          <a:xfrm>
            <a:off x="5330204" y="1522759"/>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7" name="Line 55">
            <a:extLst>
              <a:ext uri="{FF2B5EF4-FFF2-40B4-BE49-F238E27FC236}">
                <a16:creationId xmlns:a16="http://schemas.microsoft.com/office/drawing/2014/main" id="{92F1E18C-8579-8F43-966D-AC3EAB745401}"/>
              </a:ext>
            </a:extLst>
          </p:cNvPr>
          <p:cNvSpPr>
            <a:spLocks noChangeShapeType="1"/>
          </p:cNvSpPr>
          <p:nvPr/>
        </p:nvSpPr>
        <p:spPr bwMode="auto">
          <a:xfrm>
            <a:off x="5635004" y="2302222"/>
            <a:ext cx="315118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9" name="Text Box 57">
            <a:extLst>
              <a:ext uri="{FF2B5EF4-FFF2-40B4-BE49-F238E27FC236}">
                <a16:creationId xmlns:a16="http://schemas.microsoft.com/office/drawing/2014/main" id="{0C5A523A-A420-554B-B07D-85B8A146CD58}"/>
              </a:ext>
            </a:extLst>
          </p:cNvPr>
          <p:cNvSpPr txBox="1">
            <a:spLocks noChangeArrowheads="1"/>
          </p:cNvSpPr>
          <p:nvPr/>
        </p:nvSpPr>
        <p:spPr bwMode="auto">
          <a:xfrm>
            <a:off x="5110162" y="2470565"/>
            <a:ext cx="46679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C0000"/>
                </a:solidFill>
                <a:latin typeface="+mn-lt"/>
                <a:cs typeface="Arial" charset="0"/>
              </a:rPr>
              <a:t>AP</a:t>
            </a:r>
            <a:endParaRPr lang="en-US" sz="1600" dirty="0">
              <a:latin typeface="+mn-lt"/>
              <a:cs typeface="Arial" charset="0"/>
            </a:endParaRPr>
          </a:p>
        </p:txBody>
      </p:sp>
      <p:sp>
        <p:nvSpPr>
          <p:cNvPr id="30" name="Text Box 58">
            <a:extLst>
              <a:ext uri="{FF2B5EF4-FFF2-40B4-BE49-F238E27FC236}">
                <a16:creationId xmlns:a16="http://schemas.microsoft.com/office/drawing/2014/main" id="{8348A390-40C5-D743-9256-E62B9A390283}"/>
              </a:ext>
            </a:extLst>
          </p:cNvPr>
          <p:cNvSpPr txBox="1">
            <a:spLocks noChangeArrowheads="1"/>
          </p:cNvSpPr>
          <p:nvPr/>
        </p:nvSpPr>
        <p:spPr bwMode="auto">
          <a:xfrm>
            <a:off x="9021073" y="2012537"/>
            <a:ext cx="2235035" cy="674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en-US" sz="2400" dirty="0">
                <a:solidFill>
                  <a:srgbClr val="CC0000"/>
                </a:solidFill>
                <a:latin typeface="+mn-lt"/>
                <a:cs typeface="Arial" charset="0"/>
              </a:rPr>
              <a:t>AS</a:t>
            </a:r>
          </a:p>
          <a:p>
            <a:pPr eaLnBrk="1" hangingPunct="1">
              <a:lnSpc>
                <a:spcPct val="90000"/>
              </a:lnSpc>
            </a:pPr>
            <a:r>
              <a:rPr lang="en-US" sz="1800" dirty="0">
                <a:latin typeface="+mn-lt"/>
                <a:cs typeface="Arial" charset="0"/>
              </a:rPr>
              <a:t>Authentication Server</a:t>
            </a:r>
          </a:p>
        </p:txBody>
      </p:sp>
      <p:grpSp>
        <p:nvGrpSpPr>
          <p:cNvPr id="33" name="Group 356">
            <a:extLst>
              <a:ext uri="{FF2B5EF4-FFF2-40B4-BE49-F238E27FC236}">
                <a16:creationId xmlns:a16="http://schemas.microsoft.com/office/drawing/2014/main" id="{CA05B63E-CD52-9F43-8FD2-58EA2FA3850E}"/>
              </a:ext>
            </a:extLst>
          </p:cNvPr>
          <p:cNvGrpSpPr>
            <a:grpSpLocks/>
          </p:cNvGrpSpPr>
          <p:nvPr/>
        </p:nvGrpSpPr>
        <p:grpSpPr bwMode="auto">
          <a:xfrm>
            <a:off x="3215998" y="1581979"/>
            <a:ext cx="804863" cy="852488"/>
            <a:chOff x="313" y="1407"/>
            <a:chExt cx="1152" cy="1104"/>
          </a:xfrm>
        </p:grpSpPr>
        <p:pic>
          <p:nvPicPr>
            <p:cNvPr id="34" name="Picture 354" descr="laptop_stylized_small">
              <a:extLst>
                <a:ext uri="{FF2B5EF4-FFF2-40B4-BE49-F238E27FC236}">
                  <a16:creationId xmlns:a16="http://schemas.microsoft.com/office/drawing/2014/main" id="{AD8B9F8C-F4B8-C845-8FD6-A1828FAA2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55" descr="antenna_stylized">
              <a:extLst>
                <a:ext uri="{FF2B5EF4-FFF2-40B4-BE49-F238E27FC236}">
                  <a16:creationId xmlns:a16="http://schemas.microsoft.com/office/drawing/2014/main" id="{7BC1A5C0-A129-444E-8FD8-F59E935608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6" name="Group 361">
            <a:extLst>
              <a:ext uri="{FF2B5EF4-FFF2-40B4-BE49-F238E27FC236}">
                <a16:creationId xmlns:a16="http://schemas.microsoft.com/office/drawing/2014/main" id="{8B78EC52-40E4-1245-B94F-69888562BAC7}"/>
              </a:ext>
            </a:extLst>
          </p:cNvPr>
          <p:cNvGrpSpPr>
            <a:grpSpLocks/>
          </p:cNvGrpSpPr>
          <p:nvPr/>
        </p:nvGrpSpPr>
        <p:grpSpPr bwMode="auto">
          <a:xfrm>
            <a:off x="4963491" y="1848197"/>
            <a:ext cx="965200" cy="693737"/>
            <a:chOff x="2967" y="478"/>
            <a:chExt cx="788" cy="625"/>
          </a:xfrm>
        </p:grpSpPr>
        <p:pic>
          <p:nvPicPr>
            <p:cNvPr id="37" name="Picture 358" descr="access_point_stylized_small">
              <a:extLst>
                <a:ext uri="{FF2B5EF4-FFF2-40B4-BE49-F238E27FC236}">
                  <a16:creationId xmlns:a16="http://schemas.microsoft.com/office/drawing/2014/main" id="{5C100B11-3424-5D4A-A1E6-964F44B05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60" descr="antenna_radiation_stylized">
              <a:extLst>
                <a:ext uri="{FF2B5EF4-FFF2-40B4-BE49-F238E27FC236}">
                  <a16:creationId xmlns:a16="http://schemas.microsoft.com/office/drawing/2014/main" id="{8BBB252D-D673-DB49-A756-0CCA2DC15F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9" name="Group 249">
            <a:extLst>
              <a:ext uri="{FF2B5EF4-FFF2-40B4-BE49-F238E27FC236}">
                <a16:creationId xmlns:a16="http://schemas.microsoft.com/office/drawing/2014/main" id="{A47596EB-18A9-3A49-B6A4-593B586DA3FA}"/>
              </a:ext>
            </a:extLst>
          </p:cNvPr>
          <p:cNvGrpSpPr>
            <a:grpSpLocks/>
          </p:cNvGrpSpPr>
          <p:nvPr/>
        </p:nvGrpSpPr>
        <p:grpSpPr bwMode="auto">
          <a:xfrm>
            <a:off x="8544201" y="1913284"/>
            <a:ext cx="466725" cy="793750"/>
            <a:chOff x="4140" y="429"/>
            <a:chExt cx="1425" cy="2396"/>
          </a:xfrm>
        </p:grpSpPr>
        <p:sp>
          <p:nvSpPr>
            <p:cNvPr id="40" name="Freeform 250">
              <a:extLst>
                <a:ext uri="{FF2B5EF4-FFF2-40B4-BE49-F238E27FC236}">
                  <a16:creationId xmlns:a16="http://schemas.microsoft.com/office/drawing/2014/main" id="{59974F3E-84B4-804E-A8A6-4ACEF4DDF13F}"/>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1" name="Rectangle 251">
              <a:extLst>
                <a:ext uri="{FF2B5EF4-FFF2-40B4-BE49-F238E27FC236}">
                  <a16:creationId xmlns:a16="http://schemas.microsoft.com/office/drawing/2014/main" id="{2A9ABF97-1FFA-A040-B884-1822A4156A1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2" name="Freeform 252">
              <a:extLst>
                <a:ext uri="{FF2B5EF4-FFF2-40B4-BE49-F238E27FC236}">
                  <a16:creationId xmlns:a16="http://schemas.microsoft.com/office/drawing/2014/main" id="{DD453E12-96D2-EF43-873C-79F3EFC7FA1D}"/>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3" name="Freeform 253">
              <a:extLst>
                <a:ext uri="{FF2B5EF4-FFF2-40B4-BE49-F238E27FC236}">
                  <a16:creationId xmlns:a16="http://schemas.microsoft.com/office/drawing/2014/main" id="{BE4C33DA-768F-AA46-B63F-69AB5F9B632A}"/>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4" name="Rectangle 254">
              <a:extLst>
                <a:ext uri="{FF2B5EF4-FFF2-40B4-BE49-F238E27FC236}">
                  <a16:creationId xmlns:a16="http://schemas.microsoft.com/office/drawing/2014/main" id="{AE5A9D75-7837-1D45-9C75-609A0260180B}"/>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5" name="Group 255">
              <a:extLst>
                <a:ext uri="{FF2B5EF4-FFF2-40B4-BE49-F238E27FC236}">
                  <a16:creationId xmlns:a16="http://schemas.microsoft.com/office/drawing/2014/main" id="{D69029F7-D6A6-6141-BB32-232B800466BD}"/>
                </a:ext>
              </a:extLst>
            </p:cNvPr>
            <p:cNvGrpSpPr>
              <a:grpSpLocks/>
            </p:cNvGrpSpPr>
            <p:nvPr/>
          </p:nvGrpSpPr>
          <p:grpSpPr bwMode="auto">
            <a:xfrm>
              <a:off x="4749" y="668"/>
              <a:ext cx="581" cy="145"/>
              <a:chOff x="614" y="2568"/>
              <a:chExt cx="725" cy="139"/>
            </a:xfrm>
          </p:grpSpPr>
          <p:sp>
            <p:nvSpPr>
              <p:cNvPr id="71" name="AutoShape 256">
                <a:extLst>
                  <a:ext uri="{FF2B5EF4-FFF2-40B4-BE49-F238E27FC236}">
                    <a16:creationId xmlns:a16="http://schemas.microsoft.com/office/drawing/2014/main" id="{737348F0-99B9-2E46-832A-981E574A77EC}"/>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2" name="AutoShape 257">
                <a:extLst>
                  <a:ext uri="{FF2B5EF4-FFF2-40B4-BE49-F238E27FC236}">
                    <a16:creationId xmlns:a16="http://schemas.microsoft.com/office/drawing/2014/main" id="{C78DB3E8-7243-0343-B0FC-005A7661987C}"/>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6" name="Rectangle 258">
              <a:extLst>
                <a:ext uri="{FF2B5EF4-FFF2-40B4-BE49-F238E27FC236}">
                  <a16:creationId xmlns:a16="http://schemas.microsoft.com/office/drawing/2014/main" id="{C60FA8E8-4FA6-D245-8BEF-B091B3EB88C3}"/>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7" name="Group 259">
              <a:extLst>
                <a:ext uri="{FF2B5EF4-FFF2-40B4-BE49-F238E27FC236}">
                  <a16:creationId xmlns:a16="http://schemas.microsoft.com/office/drawing/2014/main" id="{99104A84-297E-E543-B80B-5175A2ACE7F2}"/>
                </a:ext>
              </a:extLst>
            </p:cNvPr>
            <p:cNvGrpSpPr>
              <a:grpSpLocks/>
            </p:cNvGrpSpPr>
            <p:nvPr/>
          </p:nvGrpSpPr>
          <p:grpSpPr bwMode="auto">
            <a:xfrm>
              <a:off x="4747" y="994"/>
              <a:ext cx="581" cy="134"/>
              <a:chOff x="614" y="2568"/>
              <a:chExt cx="725" cy="139"/>
            </a:xfrm>
          </p:grpSpPr>
          <p:sp>
            <p:nvSpPr>
              <p:cNvPr id="69" name="AutoShape 260">
                <a:extLst>
                  <a:ext uri="{FF2B5EF4-FFF2-40B4-BE49-F238E27FC236}">
                    <a16:creationId xmlns:a16="http://schemas.microsoft.com/office/drawing/2014/main" id="{5D65995D-7C80-3241-A96C-59CF1B0A4CB6}"/>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0" name="AutoShape 261">
                <a:extLst>
                  <a:ext uri="{FF2B5EF4-FFF2-40B4-BE49-F238E27FC236}">
                    <a16:creationId xmlns:a16="http://schemas.microsoft.com/office/drawing/2014/main" id="{3011CF52-9C58-2F4C-A851-D8C582FD3FB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8" name="Rectangle 262">
              <a:extLst>
                <a:ext uri="{FF2B5EF4-FFF2-40B4-BE49-F238E27FC236}">
                  <a16:creationId xmlns:a16="http://schemas.microsoft.com/office/drawing/2014/main" id="{2AF7AD2E-B5EB-BC44-8A01-1CAE624873A7}"/>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9" name="Rectangle 263">
              <a:extLst>
                <a:ext uri="{FF2B5EF4-FFF2-40B4-BE49-F238E27FC236}">
                  <a16:creationId xmlns:a16="http://schemas.microsoft.com/office/drawing/2014/main" id="{06B8150A-C552-6D40-99AC-B57171CF0303}"/>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50" name="Group 264">
              <a:extLst>
                <a:ext uri="{FF2B5EF4-FFF2-40B4-BE49-F238E27FC236}">
                  <a16:creationId xmlns:a16="http://schemas.microsoft.com/office/drawing/2014/main" id="{533E13EA-5A91-3F41-ADEF-FA70B388A95F}"/>
                </a:ext>
              </a:extLst>
            </p:cNvPr>
            <p:cNvGrpSpPr>
              <a:grpSpLocks/>
            </p:cNvGrpSpPr>
            <p:nvPr/>
          </p:nvGrpSpPr>
          <p:grpSpPr bwMode="auto">
            <a:xfrm>
              <a:off x="4735" y="1627"/>
              <a:ext cx="582" cy="151"/>
              <a:chOff x="614" y="2568"/>
              <a:chExt cx="725" cy="139"/>
            </a:xfrm>
          </p:grpSpPr>
          <p:sp>
            <p:nvSpPr>
              <p:cNvPr id="67" name="AutoShape 265">
                <a:extLst>
                  <a:ext uri="{FF2B5EF4-FFF2-40B4-BE49-F238E27FC236}">
                    <a16:creationId xmlns:a16="http://schemas.microsoft.com/office/drawing/2014/main" id="{C630860E-2569-B64C-8FFF-461D0324AAC2}"/>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8" name="AutoShape 266">
                <a:extLst>
                  <a:ext uri="{FF2B5EF4-FFF2-40B4-BE49-F238E27FC236}">
                    <a16:creationId xmlns:a16="http://schemas.microsoft.com/office/drawing/2014/main" id="{537D98BB-63F8-FF42-BA15-58883102E1DE}"/>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1" name="Freeform 267">
              <a:extLst>
                <a:ext uri="{FF2B5EF4-FFF2-40B4-BE49-F238E27FC236}">
                  <a16:creationId xmlns:a16="http://schemas.microsoft.com/office/drawing/2014/main" id="{F99D92D7-30E6-4D43-959F-2B61667B8057}"/>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53" name="Group 268">
              <a:extLst>
                <a:ext uri="{FF2B5EF4-FFF2-40B4-BE49-F238E27FC236}">
                  <a16:creationId xmlns:a16="http://schemas.microsoft.com/office/drawing/2014/main" id="{C48B885B-279E-B848-A3F7-1B3DA8E04CBF}"/>
                </a:ext>
              </a:extLst>
            </p:cNvPr>
            <p:cNvGrpSpPr>
              <a:grpSpLocks/>
            </p:cNvGrpSpPr>
            <p:nvPr/>
          </p:nvGrpSpPr>
          <p:grpSpPr bwMode="auto">
            <a:xfrm>
              <a:off x="4739" y="1327"/>
              <a:ext cx="582" cy="139"/>
              <a:chOff x="614" y="2568"/>
              <a:chExt cx="725" cy="139"/>
            </a:xfrm>
          </p:grpSpPr>
          <p:sp>
            <p:nvSpPr>
              <p:cNvPr id="65" name="AutoShape 269">
                <a:extLst>
                  <a:ext uri="{FF2B5EF4-FFF2-40B4-BE49-F238E27FC236}">
                    <a16:creationId xmlns:a16="http://schemas.microsoft.com/office/drawing/2014/main" id="{F7C2CCDF-81FE-4840-9DC3-3CDE37023E67}"/>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6" name="AutoShape 270">
                <a:extLst>
                  <a:ext uri="{FF2B5EF4-FFF2-40B4-BE49-F238E27FC236}">
                    <a16:creationId xmlns:a16="http://schemas.microsoft.com/office/drawing/2014/main" id="{DE9E0A46-A0D3-614B-BEDB-F4C8F0F113B0}"/>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4" name="Rectangle 271">
              <a:extLst>
                <a:ext uri="{FF2B5EF4-FFF2-40B4-BE49-F238E27FC236}">
                  <a16:creationId xmlns:a16="http://schemas.microsoft.com/office/drawing/2014/main" id="{92B2A7AD-A286-B44A-B190-D511BA9D5C7F}"/>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5" name="Freeform 272">
              <a:extLst>
                <a:ext uri="{FF2B5EF4-FFF2-40B4-BE49-F238E27FC236}">
                  <a16:creationId xmlns:a16="http://schemas.microsoft.com/office/drawing/2014/main" id="{83F49987-E7DA-EA4B-98A7-A006254F143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6" name="Freeform 273">
              <a:extLst>
                <a:ext uri="{FF2B5EF4-FFF2-40B4-BE49-F238E27FC236}">
                  <a16:creationId xmlns:a16="http://schemas.microsoft.com/office/drawing/2014/main" id="{FB323DA1-60D1-1445-AE4E-1814FDB2F791}"/>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7" name="Oval 274">
              <a:extLst>
                <a:ext uri="{FF2B5EF4-FFF2-40B4-BE49-F238E27FC236}">
                  <a16:creationId xmlns:a16="http://schemas.microsoft.com/office/drawing/2014/main" id="{19CBD79D-D76B-A54D-843F-CB09AA0CC02D}"/>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8" name="Freeform 275">
              <a:extLst>
                <a:ext uri="{FF2B5EF4-FFF2-40B4-BE49-F238E27FC236}">
                  <a16:creationId xmlns:a16="http://schemas.microsoft.com/office/drawing/2014/main" id="{37D5240F-C231-B649-B9E2-07C54561866C}"/>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 name="AutoShape 276">
              <a:extLst>
                <a:ext uri="{FF2B5EF4-FFF2-40B4-BE49-F238E27FC236}">
                  <a16:creationId xmlns:a16="http://schemas.microsoft.com/office/drawing/2014/main" id="{5856FEE0-7217-C546-B10E-4F2687344AE7}"/>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0" name="AutoShape 277">
              <a:extLst>
                <a:ext uri="{FF2B5EF4-FFF2-40B4-BE49-F238E27FC236}">
                  <a16:creationId xmlns:a16="http://schemas.microsoft.com/office/drawing/2014/main" id="{7CF47AD8-6FA3-EC4A-81BB-D4BDF82FF868}"/>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1" name="Oval 278">
              <a:extLst>
                <a:ext uri="{FF2B5EF4-FFF2-40B4-BE49-F238E27FC236}">
                  <a16:creationId xmlns:a16="http://schemas.microsoft.com/office/drawing/2014/main" id="{16DD064D-9DAA-7C41-B25C-A82D91C8823F}"/>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2" name="Oval 279">
              <a:extLst>
                <a:ext uri="{FF2B5EF4-FFF2-40B4-BE49-F238E27FC236}">
                  <a16:creationId xmlns:a16="http://schemas.microsoft.com/office/drawing/2014/main" id="{3A4E91ED-E53C-4F46-B869-5EE63341E69A}"/>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Arial" charset="0"/>
              </a:endParaRPr>
            </a:p>
          </p:txBody>
        </p:sp>
        <p:sp>
          <p:nvSpPr>
            <p:cNvPr id="63" name="Oval 280">
              <a:extLst>
                <a:ext uri="{FF2B5EF4-FFF2-40B4-BE49-F238E27FC236}">
                  <a16:creationId xmlns:a16="http://schemas.microsoft.com/office/drawing/2014/main" id="{61A76EFE-8475-4549-8D40-279CC1F6DEED}"/>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4" name="Rectangle 281">
              <a:extLst>
                <a:ext uri="{FF2B5EF4-FFF2-40B4-BE49-F238E27FC236}">
                  <a16:creationId xmlns:a16="http://schemas.microsoft.com/office/drawing/2014/main" id="{A4BC8BDA-9FFB-4F48-9FCF-402BAA6433A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grpSp>
        <p:nvGrpSpPr>
          <p:cNvPr id="73" name="Group 26">
            <a:extLst>
              <a:ext uri="{FF2B5EF4-FFF2-40B4-BE49-F238E27FC236}">
                <a16:creationId xmlns:a16="http://schemas.microsoft.com/office/drawing/2014/main" id="{F66578CA-D572-B14B-8BD7-F68422DA2AEB}"/>
              </a:ext>
            </a:extLst>
          </p:cNvPr>
          <p:cNvGrpSpPr>
            <a:grpSpLocks/>
          </p:cNvGrpSpPr>
          <p:nvPr/>
        </p:nvGrpSpPr>
        <p:grpSpPr bwMode="auto">
          <a:xfrm>
            <a:off x="6556766" y="1630020"/>
            <a:ext cx="1887846" cy="1341538"/>
            <a:chOff x="3656" y="1392"/>
            <a:chExt cx="1523" cy="1110"/>
          </a:xfrm>
        </p:grpSpPr>
        <p:sp>
          <p:nvSpPr>
            <p:cNvPr id="74" name="Freeform 27">
              <a:extLst>
                <a:ext uri="{FF2B5EF4-FFF2-40B4-BE49-F238E27FC236}">
                  <a16:creationId xmlns:a16="http://schemas.microsoft.com/office/drawing/2014/main" id="{F9D18517-4267-5A4D-975E-4CFF0D3DA8A9}"/>
                </a:ext>
              </a:extLst>
            </p:cNvPr>
            <p:cNvSpPr>
              <a:spLocks/>
            </p:cNvSpPr>
            <p:nvPr/>
          </p:nvSpPr>
          <p:spPr bwMode="auto">
            <a:xfrm>
              <a:off x="3656"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5" name="Text Box 28">
              <a:extLst>
                <a:ext uri="{FF2B5EF4-FFF2-40B4-BE49-F238E27FC236}">
                  <a16:creationId xmlns:a16="http://schemas.microsoft.com/office/drawing/2014/main" id="{B45C6A19-6E94-B540-ADFE-696C337D4540}"/>
                </a:ext>
              </a:extLst>
            </p:cNvPr>
            <p:cNvSpPr txBox="1">
              <a:spLocks noChangeArrowheads="1"/>
            </p:cNvSpPr>
            <p:nvPr/>
          </p:nvSpPr>
          <p:spPr bwMode="auto">
            <a:xfrm>
              <a:off x="4010" y="1995"/>
              <a:ext cx="1169"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mn-lt"/>
                  <a:cs typeface="Arial" charset="0"/>
                </a:rPr>
                <a:t>wired network</a:t>
              </a:r>
            </a:p>
          </p:txBody>
        </p:sp>
      </p:grpSp>
      <p:cxnSp>
        <p:nvCxnSpPr>
          <p:cNvPr id="4" name="Straight Arrow Connector 3">
            <a:extLst>
              <a:ext uri="{FF2B5EF4-FFF2-40B4-BE49-F238E27FC236}">
                <a16:creationId xmlns:a16="http://schemas.microsoft.com/office/drawing/2014/main" id="{73C438E4-AFD0-474E-A662-C3F7C98384D4}"/>
              </a:ext>
            </a:extLst>
          </p:cNvPr>
          <p:cNvCxnSpPr/>
          <p:nvPr/>
        </p:nvCxnSpPr>
        <p:spPr>
          <a:xfrm>
            <a:off x="3525078" y="3286539"/>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B14450-DC99-C249-AFF7-8057A5F79027}"/>
              </a:ext>
            </a:extLst>
          </p:cNvPr>
          <p:cNvGrpSpPr/>
          <p:nvPr/>
        </p:nvGrpSpPr>
        <p:grpSpPr>
          <a:xfrm>
            <a:off x="4386470" y="3074505"/>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11" name="TextBox 10">
            <a:extLst>
              <a:ext uri="{FF2B5EF4-FFF2-40B4-BE49-F238E27FC236}">
                <a16:creationId xmlns:a16="http://schemas.microsoft.com/office/drawing/2014/main" id="{567FE420-A844-A64A-B544-7B291B5D8A71}"/>
              </a:ext>
            </a:extLst>
          </p:cNvPr>
          <p:cNvSpPr txBox="1"/>
          <p:nvPr/>
        </p:nvSpPr>
        <p:spPr>
          <a:xfrm>
            <a:off x="1364974" y="4041914"/>
            <a:ext cx="10111408" cy="2231380"/>
          </a:xfrm>
          <a:prstGeom prst="rect">
            <a:avLst/>
          </a:prstGeom>
          <a:noFill/>
        </p:spPr>
        <p:txBody>
          <a:bodyPr wrap="square" rtlCol="0">
            <a:spAutoFit/>
          </a:bodyPr>
          <a:lstStyle/>
          <a:p>
            <a:r>
              <a:rPr lang="en-US" sz="2800" dirty="0"/>
              <a:t>discovery of security capabilities:</a:t>
            </a:r>
          </a:p>
          <a:p>
            <a:pPr marL="352425" indent="-234950">
              <a:spcBef>
                <a:spcPts val="600"/>
              </a:spcBef>
              <a:buClr>
                <a:srgbClr val="0012A0"/>
              </a:buClr>
              <a:buFont typeface="Wingdings" pitchFamily="2" charset="2"/>
              <a:buChar char="§"/>
            </a:pPr>
            <a:r>
              <a:rPr lang="en-US" sz="2400" dirty="0"/>
              <a:t>AP advertises its presence, forms of authentication and encryption provided</a:t>
            </a:r>
          </a:p>
          <a:p>
            <a:pPr marL="352425" indent="-234950">
              <a:buClr>
                <a:srgbClr val="0012A0"/>
              </a:buClr>
              <a:buFont typeface="Wingdings" pitchFamily="2" charset="2"/>
              <a:buChar char="§"/>
            </a:pPr>
            <a:r>
              <a:rPr lang="en-US" sz="2400" dirty="0"/>
              <a:t>device requests specific forms authentication, encryption desired</a:t>
            </a:r>
          </a:p>
          <a:p>
            <a:pPr>
              <a:spcBef>
                <a:spcPts val="1200"/>
              </a:spcBef>
            </a:pPr>
            <a:r>
              <a:rPr lang="en-US" sz="2400" dirty="0"/>
              <a:t>although device, AP already exchanging messages, device not yet authenticated, does not have encryption keys</a:t>
            </a:r>
          </a:p>
        </p:txBody>
      </p:sp>
      <p:grpSp>
        <p:nvGrpSpPr>
          <p:cNvPr id="76" name="Group 75">
            <a:extLst>
              <a:ext uri="{FF2B5EF4-FFF2-40B4-BE49-F238E27FC236}">
                <a16:creationId xmlns:a16="http://schemas.microsoft.com/office/drawing/2014/main" id="{4FEBFC8F-8B16-BA43-BB83-DF83F014E13C}"/>
              </a:ext>
            </a:extLst>
          </p:cNvPr>
          <p:cNvGrpSpPr/>
          <p:nvPr/>
        </p:nvGrpSpPr>
        <p:grpSpPr>
          <a:xfrm>
            <a:off x="974035" y="4088297"/>
            <a:ext cx="357808" cy="400110"/>
            <a:chOff x="8680174" y="4002157"/>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79" name="Text Box 60">
            <a:extLst>
              <a:ext uri="{FF2B5EF4-FFF2-40B4-BE49-F238E27FC236}">
                <a16:creationId xmlns:a16="http://schemas.microsoft.com/office/drawing/2014/main" id="{6B992ABF-8F68-6241-972C-C89A09D5F1BA}"/>
              </a:ext>
            </a:extLst>
          </p:cNvPr>
          <p:cNvSpPr txBox="1">
            <a:spLocks noChangeArrowheads="1"/>
          </p:cNvSpPr>
          <p:nvPr/>
        </p:nvSpPr>
        <p:spPr bwMode="auto">
          <a:xfrm>
            <a:off x="2611989" y="1792741"/>
            <a:ext cx="16208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00000"/>
                </a:solidFill>
                <a:latin typeface="Calibri" panose="020F0502020204030204" pitchFamily="34" charset="0"/>
                <a:cs typeface="Calibri" panose="020F0502020204030204" pitchFamily="34" charset="0"/>
              </a:rPr>
              <a:t>mobile</a:t>
            </a:r>
            <a:endParaRPr lang="en-US" sz="1600" dirty="0">
              <a:solidFill>
                <a:srgbClr val="C00000"/>
              </a:solidFill>
              <a:latin typeface="Calibri" panose="020F0502020204030204" pitchFamily="34" charset="0"/>
              <a:cs typeface="Calibri" panose="020F0502020204030204" pitchFamily="34" charset="0"/>
            </a:endParaRPr>
          </a:p>
        </p:txBody>
      </p:sp>
      <p:sp>
        <p:nvSpPr>
          <p:cNvPr id="80" name="TextBox 79">
            <a:extLst>
              <a:ext uri="{FF2B5EF4-FFF2-40B4-BE49-F238E27FC236}">
                <a16:creationId xmlns:a16="http://schemas.microsoft.com/office/drawing/2014/main" id="{2EE25EB5-ABB7-2C47-A156-C1D93CF944DB}"/>
              </a:ext>
            </a:extLst>
          </p:cNvPr>
          <p:cNvSpPr txBox="1"/>
          <p:nvPr/>
        </p:nvSpPr>
        <p:spPr>
          <a:xfrm>
            <a:off x="1391479" y="2941983"/>
            <a:ext cx="2872389" cy="338554"/>
          </a:xfrm>
          <a:prstGeom prst="rect">
            <a:avLst/>
          </a:prstGeom>
          <a:noFill/>
        </p:spPr>
        <p:txBody>
          <a:bodyPr wrap="none" rtlCol="0">
            <a:spAutoFit/>
          </a:bodyPr>
          <a:lstStyle/>
          <a:p>
            <a:r>
              <a:rPr lang="en-US" sz="1600" dirty="0">
                <a:solidFill>
                  <a:srgbClr val="C00000"/>
                </a:solidFill>
              </a:rPr>
              <a:t>discovery of security capabilities</a:t>
            </a:r>
          </a:p>
        </p:txBody>
      </p:sp>
    </p:spTree>
    <p:extLst>
      <p:ext uri="{BB962C8B-B14F-4D97-AF65-F5344CB8AC3E}">
        <p14:creationId xmlns:p14="http://schemas.microsoft.com/office/powerpoint/2010/main" val="501206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23">
            <a:extLst>
              <a:ext uri="{FF2B5EF4-FFF2-40B4-BE49-F238E27FC236}">
                <a16:creationId xmlns:a16="http://schemas.microsoft.com/office/drawing/2014/main" id="{FD46E58A-D3F5-D044-8218-118F276F8A3C}"/>
              </a:ext>
            </a:extLst>
          </p:cNvPr>
          <p:cNvSpPr>
            <a:spLocks noChangeArrowheads="1"/>
          </p:cNvSpPr>
          <p:nvPr/>
        </p:nvSpPr>
        <p:spPr bwMode="auto">
          <a:xfrm>
            <a:off x="4367470" y="1287427"/>
            <a:ext cx="1960562" cy="1798637"/>
          </a:xfrm>
          <a:prstGeom prst="ellipse">
            <a:avLst/>
          </a:pr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12" name="Group 356">
            <a:extLst>
              <a:ext uri="{FF2B5EF4-FFF2-40B4-BE49-F238E27FC236}">
                <a16:creationId xmlns:a16="http://schemas.microsoft.com/office/drawing/2014/main" id="{6FD46335-B734-4945-A3CD-4B386D6A4AB6}"/>
              </a:ext>
            </a:extLst>
          </p:cNvPr>
          <p:cNvGrpSpPr>
            <a:grpSpLocks/>
          </p:cNvGrpSpPr>
          <p:nvPr/>
        </p:nvGrpSpPr>
        <p:grpSpPr bwMode="auto">
          <a:xfrm>
            <a:off x="5678745" y="2273264"/>
            <a:ext cx="436562" cy="498475"/>
            <a:chOff x="313" y="1497"/>
            <a:chExt cx="1152" cy="1014"/>
          </a:xfrm>
        </p:grpSpPr>
        <p:pic>
          <p:nvPicPr>
            <p:cNvPr id="13" name="Picture 354" descr="laptop_stylized_small">
              <a:extLst>
                <a:ext uri="{FF2B5EF4-FFF2-40B4-BE49-F238E27FC236}">
                  <a16:creationId xmlns:a16="http://schemas.microsoft.com/office/drawing/2014/main" id="{8690D9E0-F119-B04D-9313-4CD301792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355" descr="antenna_stylized">
              <a:extLst>
                <a:ext uri="{FF2B5EF4-FFF2-40B4-BE49-F238E27FC236}">
                  <a16:creationId xmlns:a16="http://schemas.microsoft.com/office/drawing/2014/main" id="{78BE4BD8-F9A1-654E-AA19-7EA7719947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5" name="Group 403">
            <a:extLst>
              <a:ext uri="{FF2B5EF4-FFF2-40B4-BE49-F238E27FC236}">
                <a16:creationId xmlns:a16="http://schemas.microsoft.com/office/drawing/2014/main" id="{1621CF3B-BAFA-B94C-BBA7-6856B74C4E0F}"/>
              </a:ext>
            </a:extLst>
          </p:cNvPr>
          <p:cNvGrpSpPr>
            <a:grpSpLocks/>
          </p:cNvGrpSpPr>
          <p:nvPr/>
        </p:nvGrpSpPr>
        <p:grpSpPr bwMode="auto">
          <a:xfrm>
            <a:off x="5343938" y="1455702"/>
            <a:ext cx="446088" cy="382587"/>
            <a:chOff x="2751" y="1851"/>
            <a:chExt cx="462" cy="478"/>
          </a:xfrm>
        </p:grpSpPr>
        <p:pic>
          <p:nvPicPr>
            <p:cNvPr id="16" name="Picture 364" descr="iphone_stylized_small">
              <a:extLst>
                <a:ext uri="{FF2B5EF4-FFF2-40B4-BE49-F238E27FC236}">
                  <a16:creationId xmlns:a16="http://schemas.microsoft.com/office/drawing/2014/main" id="{FB02F53E-DD53-3848-A692-2349234E3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402" descr="antenna_radiation_stylized">
              <a:extLst>
                <a:ext uri="{FF2B5EF4-FFF2-40B4-BE49-F238E27FC236}">
                  <a16:creationId xmlns:a16="http://schemas.microsoft.com/office/drawing/2014/main" id="{2FFB1B7E-92FF-1043-8277-DF227EB554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18" name="Group 356">
            <a:extLst>
              <a:ext uri="{FF2B5EF4-FFF2-40B4-BE49-F238E27FC236}">
                <a16:creationId xmlns:a16="http://schemas.microsoft.com/office/drawing/2014/main" id="{793E3DF7-19F9-824A-B55D-9E9799039ABD}"/>
              </a:ext>
            </a:extLst>
          </p:cNvPr>
          <p:cNvGrpSpPr>
            <a:grpSpLocks/>
          </p:cNvGrpSpPr>
          <p:nvPr/>
        </p:nvGrpSpPr>
        <p:grpSpPr bwMode="auto">
          <a:xfrm>
            <a:off x="4638932" y="1562064"/>
            <a:ext cx="438150" cy="498475"/>
            <a:chOff x="313" y="1497"/>
            <a:chExt cx="1152" cy="1014"/>
          </a:xfrm>
        </p:grpSpPr>
        <p:pic>
          <p:nvPicPr>
            <p:cNvPr id="19" name="Picture 354" descr="laptop_stylized_small">
              <a:extLst>
                <a:ext uri="{FF2B5EF4-FFF2-40B4-BE49-F238E27FC236}">
                  <a16:creationId xmlns:a16="http://schemas.microsoft.com/office/drawing/2014/main" id="{56C9247C-ED61-E348-A092-517026631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 name="Picture 355" descr="antenna_stylized">
              <a:extLst>
                <a:ext uri="{FF2B5EF4-FFF2-40B4-BE49-F238E27FC236}">
                  <a16:creationId xmlns:a16="http://schemas.microsoft.com/office/drawing/2014/main" id="{2F86F031-FA48-7749-B1F9-4CDA00E8F9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 y="1497"/>
              <a:ext cx="1113" cy="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23" name="Right Arrow 22">
            <a:extLst>
              <a:ext uri="{FF2B5EF4-FFF2-40B4-BE49-F238E27FC236}">
                <a16:creationId xmlns:a16="http://schemas.microsoft.com/office/drawing/2014/main" id="{B1311EF0-E697-1843-8374-5B34A06B18D8}"/>
              </a:ext>
            </a:extLst>
          </p:cNvPr>
          <p:cNvSpPr/>
          <p:nvPr/>
        </p:nvSpPr>
        <p:spPr>
          <a:xfrm>
            <a:off x="3701219" y="2373897"/>
            <a:ext cx="1215337" cy="342800"/>
          </a:xfrm>
          <a:prstGeom prst="rightArrow">
            <a:avLst/>
          </a:prstGeom>
          <a:gradFill flip="none" rotWithShape="1">
            <a:gsLst>
              <a:gs pos="0">
                <a:schemeClr val="bg1"/>
              </a:gs>
              <a:gs pos="100000">
                <a:srgbClr val="0000A8"/>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2">
            <a:extLst>
              <a:ext uri="{FF2B5EF4-FFF2-40B4-BE49-F238E27FC236}">
                <a16:creationId xmlns:a16="http://schemas.microsoft.com/office/drawing/2014/main" id="{B3B502CE-5FFD-D64A-A1E9-1DA036237937}"/>
              </a:ext>
            </a:extLst>
          </p:cNvPr>
          <p:cNvSpPr>
            <a:spLocks noGrp="1"/>
          </p:cNvSpPr>
          <p:nvPr>
            <p:ph type="sldNum" sz="quarter" idx="4"/>
          </p:nvPr>
        </p:nvSpPr>
        <p:spPr/>
        <p:txBody>
          <a:bodyPr/>
          <a:lstStyle/>
          <a:p>
            <a:r>
              <a:rPr lang="en-US" dirty="0"/>
              <a:t>Security: 8- </a:t>
            </a:r>
            <a:fld id="{C4204591-24BD-A542-B9D5-F8D8A88D2FEE}" type="slidenum">
              <a:rPr lang="en-US" smtClean="0"/>
              <a:pPr/>
              <a:t>99</a:t>
            </a:fld>
            <a:endParaRPr lang="en-US" dirty="0"/>
          </a:p>
        </p:txBody>
      </p:sp>
      <p:sp>
        <p:nvSpPr>
          <p:cNvPr id="10" name="Title 1">
            <a:extLst>
              <a:ext uri="{FF2B5EF4-FFF2-40B4-BE49-F238E27FC236}">
                <a16:creationId xmlns:a16="http://schemas.microsoft.com/office/drawing/2014/main" id="{F35EEEAD-4869-A944-A582-22F817FC6DE2}"/>
              </a:ext>
            </a:extLst>
          </p:cNvPr>
          <p:cNvSpPr txBox="1">
            <a:spLocks/>
          </p:cNvSpPr>
          <p:nvPr/>
        </p:nvSpPr>
        <p:spPr>
          <a:xfrm>
            <a:off x="838200" y="398813"/>
            <a:ext cx="10515600" cy="8946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a:lstStyle>
          <a:p>
            <a:r>
              <a:rPr lang="en-US" b="0" dirty="0">
                <a:latin typeface="+mn-lt"/>
              </a:rPr>
              <a:t>802.11: authentication, encryption</a:t>
            </a:r>
          </a:p>
        </p:txBody>
      </p:sp>
      <p:sp>
        <p:nvSpPr>
          <p:cNvPr id="26" name="AutoShape 25">
            <a:extLst>
              <a:ext uri="{FF2B5EF4-FFF2-40B4-BE49-F238E27FC236}">
                <a16:creationId xmlns:a16="http://schemas.microsoft.com/office/drawing/2014/main" id="{C35BBC87-D9B9-F84C-A466-A2406EC32F26}"/>
              </a:ext>
            </a:extLst>
          </p:cNvPr>
          <p:cNvSpPr>
            <a:spLocks noChangeAspect="1" noChangeArrowheads="1" noTextEdit="1"/>
          </p:cNvSpPr>
          <p:nvPr/>
        </p:nvSpPr>
        <p:spPr bwMode="auto">
          <a:xfrm>
            <a:off x="5330204" y="1522759"/>
            <a:ext cx="987425"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p>
        </p:txBody>
      </p:sp>
      <p:sp>
        <p:nvSpPr>
          <p:cNvPr id="27" name="Line 55">
            <a:extLst>
              <a:ext uri="{FF2B5EF4-FFF2-40B4-BE49-F238E27FC236}">
                <a16:creationId xmlns:a16="http://schemas.microsoft.com/office/drawing/2014/main" id="{92F1E18C-8579-8F43-966D-AC3EAB745401}"/>
              </a:ext>
            </a:extLst>
          </p:cNvPr>
          <p:cNvSpPr>
            <a:spLocks noChangeShapeType="1"/>
          </p:cNvSpPr>
          <p:nvPr/>
        </p:nvSpPr>
        <p:spPr bwMode="auto">
          <a:xfrm>
            <a:off x="5635004" y="2302222"/>
            <a:ext cx="3151187"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dirty="0"/>
          </a:p>
        </p:txBody>
      </p:sp>
      <p:sp>
        <p:nvSpPr>
          <p:cNvPr id="29" name="Text Box 57">
            <a:extLst>
              <a:ext uri="{FF2B5EF4-FFF2-40B4-BE49-F238E27FC236}">
                <a16:creationId xmlns:a16="http://schemas.microsoft.com/office/drawing/2014/main" id="{0C5A523A-A420-554B-B07D-85B8A146CD58}"/>
              </a:ext>
            </a:extLst>
          </p:cNvPr>
          <p:cNvSpPr txBox="1">
            <a:spLocks noChangeArrowheads="1"/>
          </p:cNvSpPr>
          <p:nvPr/>
        </p:nvSpPr>
        <p:spPr bwMode="auto">
          <a:xfrm>
            <a:off x="5110162" y="2470565"/>
            <a:ext cx="466794"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C0000"/>
                </a:solidFill>
                <a:latin typeface="+mn-lt"/>
                <a:cs typeface="Arial" charset="0"/>
              </a:rPr>
              <a:t>AP</a:t>
            </a:r>
            <a:endParaRPr lang="en-US" sz="1600" dirty="0">
              <a:latin typeface="+mn-lt"/>
              <a:cs typeface="Arial" charset="0"/>
            </a:endParaRPr>
          </a:p>
        </p:txBody>
      </p:sp>
      <p:sp>
        <p:nvSpPr>
          <p:cNvPr id="30" name="Text Box 58">
            <a:extLst>
              <a:ext uri="{FF2B5EF4-FFF2-40B4-BE49-F238E27FC236}">
                <a16:creationId xmlns:a16="http://schemas.microsoft.com/office/drawing/2014/main" id="{8348A390-40C5-D743-9256-E62B9A390283}"/>
              </a:ext>
            </a:extLst>
          </p:cNvPr>
          <p:cNvSpPr txBox="1">
            <a:spLocks noChangeArrowheads="1"/>
          </p:cNvSpPr>
          <p:nvPr/>
        </p:nvSpPr>
        <p:spPr bwMode="auto">
          <a:xfrm>
            <a:off x="9021073" y="2012537"/>
            <a:ext cx="2235035" cy="6740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lnSpc>
                <a:spcPct val="90000"/>
              </a:lnSpc>
            </a:pPr>
            <a:r>
              <a:rPr lang="en-US" sz="2400" dirty="0">
                <a:solidFill>
                  <a:srgbClr val="C00000"/>
                </a:solidFill>
                <a:latin typeface="+mn-lt"/>
                <a:cs typeface="Arial" charset="0"/>
              </a:rPr>
              <a:t>AS</a:t>
            </a:r>
          </a:p>
          <a:p>
            <a:pPr eaLnBrk="1" hangingPunct="1">
              <a:lnSpc>
                <a:spcPct val="90000"/>
              </a:lnSpc>
            </a:pPr>
            <a:r>
              <a:rPr lang="en-US" sz="1800" dirty="0">
                <a:latin typeface="+mn-lt"/>
                <a:cs typeface="Arial" charset="0"/>
              </a:rPr>
              <a:t>Authentication Server</a:t>
            </a:r>
          </a:p>
        </p:txBody>
      </p:sp>
      <p:sp>
        <p:nvSpPr>
          <p:cNvPr id="32" name="Text Box 60">
            <a:extLst>
              <a:ext uri="{FF2B5EF4-FFF2-40B4-BE49-F238E27FC236}">
                <a16:creationId xmlns:a16="http://schemas.microsoft.com/office/drawing/2014/main" id="{0D73F57F-6B10-3546-8408-80AD5CC1E42E}"/>
              </a:ext>
            </a:extLst>
          </p:cNvPr>
          <p:cNvSpPr txBox="1">
            <a:spLocks noChangeArrowheads="1"/>
          </p:cNvSpPr>
          <p:nvPr/>
        </p:nvSpPr>
        <p:spPr bwMode="auto">
          <a:xfrm>
            <a:off x="2611989" y="1792741"/>
            <a:ext cx="162083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000">
                <a:solidFill>
                  <a:schemeClr val="tx1"/>
                </a:solidFill>
                <a:latin typeface="Comic Sans MS" charset="0"/>
                <a:ea typeface="ＭＳ Ｐゴシック" charset="0"/>
                <a:cs typeface="ＭＳ Ｐゴシック" charset="0"/>
              </a:defRPr>
            </a:lvl1pPr>
            <a:lvl2pPr marL="742950" indent="-285750">
              <a:defRPr sz="2000">
                <a:solidFill>
                  <a:schemeClr val="tx1"/>
                </a:solidFill>
                <a:latin typeface="Comic Sans MS" charset="0"/>
                <a:ea typeface="ＭＳ Ｐゴシック" charset="0"/>
              </a:defRPr>
            </a:lvl2pPr>
            <a:lvl3pPr marL="1143000" indent="-228600">
              <a:defRPr sz="2000">
                <a:solidFill>
                  <a:schemeClr val="tx1"/>
                </a:solidFill>
                <a:latin typeface="Comic Sans MS" charset="0"/>
                <a:ea typeface="ＭＳ Ｐゴシック" charset="0"/>
              </a:defRPr>
            </a:lvl3pPr>
            <a:lvl4pPr marL="1600200" indent="-228600">
              <a:defRPr sz="2000">
                <a:solidFill>
                  <a:schemeClr val="tx1"/>
                </a:solidFill>
                <a:latin typeface="Comic Sans MS" charset="0"/>
                <a:ea typeface="ＭＳ Ｐゴシック" charset="0"/>
              </a:defRPr>
            </a:lvl4pPr>
            <a:lvl5pPr marL="2057400" indent="-228600">
              <a:defRPr sz="2000">
                <a:solidFill>
                  <a:schemeClr val="tx1"/>
                </a:solidFill>
                <a:latin typeface="Comic Sans MS" charset="0"/>
                <a:ea typeface="ＭＳ Ｐゴシック" charset="0"/>
              </a:defRPr>
            </a:lvl5pPr>
            <a:lvl6pPr marL="2514600" indent="-228600" eaLnBrk="0" fontAlgn="base" hangingPunct="0">
              <a:spcBef>
                <a:spcPct val="0"/>
              </a:spcBef>
              <a:spcAft>
                <a:spcPct val="0"/>
              </a:spcAft>
              <a:defRPr sz="2000">
                <a:solidFill>
                  <a:schemeClr val="tx1"/>
                </a:solidFill>
                <a:latin typeface="Comic Sans MS" charset="0"/>
                <a:ea typeface="ＭＳ Ｐゴシック" charset="0"/>
              </a:defRPr>
            </a:lvl6pPr>
            <a:lvl7pPr marL="2971800" indent="-228600" eaLnBrk="0" fontAlgn="base" hangingPunct="0">
              <a:spcBef>
                <a:spcPct val="0"/>
              </a:spcBef>
              <a:spcAft>
                <a:spcPct val="0"/>
              </a:spcAft>
              <a:defRPr sz="2000">
                <a:solidFill>
                  <a:schemeClr val="tx1"/>
                </a:solidFill>
                <a:latin typeface="Comic Sans MS" charset="0"/>
                <a:ea typeface="ＭＳ Ｐゴシック" charset="0"/>
              </a:defRPr>
            </a:lvl7pPr>
            <a:lvl8pPr marL="3429000" indent="-228600" eaLnBrk="0" fontAlgn="base" hangingPunct="0">
              <a:spcBef>
                <a:spcPct val="0"/>
              </a:spcBef>
              <a:spcAft>
                <a:spcPct val="0"/>
              </a:spcAft>
              <a:defRPr sz="2000">
                <a:solidFill>
                  <a:schemeClr val="tx1"/>
                </a:solidFill>
                <a:latin typeface="Comic Sans MS" charset="0"/>
                <a:ea typeface="ＭＳ Ｐゴシック" charset="0"/>
              </a:defRPr>
            </a:lvl8pPr>
            <a:lvl9pPr marL="3886200" indent="-228600" eaLnBrk="0" fontAlgn="base" hangingPunct="0">
              <a:spcBef>
                <a:spcPct val="0"/>
              </a:spcBef>
              <a:spcAft>
                <a:spcPct val="0"/>
              </a:spcAft>
              <a:defRPr sz="2000">
                <a:solidFill>
                  <a:schemeClr val="tx1"/>
                </a:solidFill>
                <a:latin typeface="Comic Sans MS" charset="0"/>
                <a:ea typeface="ＭＳ Ｐゴシック" charset="0"/>
              </a:defRPr>
            </a:lvl9pPr>
          </a:lstStyle>
          <a:p>
            <a:pPr eaLnBrk="1" hangingPunct="1"/>
            <a:r>
              <a:rPr lang="en-US" dirty="0">
                <a:solidFill>
                  <a:srgbClr val="C00000"/>
                </a:solidFill>
                <a:latin typeface="Calibri" panose="020F0502020204030204" pitchFamily="34" charset="0"/>
                <a:cs typeface="Calibri" panose="020F0502020204030204" pitchFamily="34" charset="0"/>
              </a:rPr>
              <a:t>mobile</a:t>
            </a:r>
            <a:endParaRPr lang="en-US" sz="1600" dirty="0">
              <a:solidFill>
                <a:srgbClr val="C00000"/>
              </a:solidFill>
              <a:latin typeface="Calibri" panose="020F0502020204030204" pitchFamily="34" charset="0"/>
              <a:cs typeface="Calibri" panose="020F0502020204030204" pitchFamily="34" charset="0"/>
            </a:endParaRPr>
          </a:p>
        </p:txBody>
      </p:sp>
      <p:grpSp>
        <p:nvGrpSpPr>
          <p:cNvPr id="33" name="Group 356">
            <a:extLst>
              <a:ext uri="{FF2B5EF4-FFF2-40B4-BE49-F238E27FC236}">
                <a16:creationId xmlns:a16="http://schemas.microsoft.com/office/drawing/2014/main" id="{CA05B63E-CD52-9F43-8FD2-58EA2FA3850E}"/>
              </a:ext>
            </a:extLst>
          </p:cNvPr>
          <p:cNvGrpSpPr>
            <a:grpSpLocks/>
          </p:cNvGrpSpPr>
          <p:nvPr/>
        </p:nvGrpSpPr>
        <p:grpSpPr bwMode="auto">
          <a:xfrm>
            <a:off x="3215998" y="1581979"/>
            <a:ext cx="804863" cy="852488"/>
            <a:chOff x="313" y="1407"/>
            <a:chExt cx="1152" cy="1104"/>
          </a:xfrm>
        </p:grpSpPr>
        <p:pic>
          <p:nvPicPr>
            <p:cNvPr id="34" name="Picture 354" descr="laptop_stylized_small">
              <a:extLst>
                <a:ext uri="{FF2B5EF4-FFF2-40B4-BE49-F238E27FC236}">
                  <a16:creationId xmlns:a16="http://schemas.microsoft.com/office/drawing/2014/main" id="{AD8B9F8C-F4B8-C845-8FD6-A1828FAA2C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 y="1727"/>
              <a:ext cx="1152" cy="7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 name="Picture 355" descr="antenna_stylized">
              <a:extLst>
                <a:ext uri="{FF2B5EF4-FFF2-40B4-BE49-F238E27FC236}">
                  <a16:creationId xmlns:a16="http://schemas.microsoft.com/office/drawing/2014/main" id="{7BC1A5C0-A129-444E-8FD8-F59E935608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 y="1407"/>
              <a:ext cx="1113" cy="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6" name="Group 361">
            <a:extLst>
              <a:ext uri="{FF2B5EF4-FFF2-40B4-BE49-F238E27FC236}">
                <a16:creationId xmlns:a16="http://schemas.microsoft.com/office/drawing/2014/main" id="{8B78EC52-40E4-1245-B94F-69888562BAC7}"/>
              </a:ext>
            </a:extLst>
          </p:cNvPr>
          <p:cNvGrpSpPr>
            <a:grpSpLocks/>
          </p:cNvGrpSpPr>
          <p:nvPr/>
        </p:nvGrpSpPr>
        <p:grpSpPr bwMode="auto">
          <a:xfrm>
            <a:off x="4963491" y="1848197"/>
            <a:ext cx="965200" cy="693737"/>
            <a:chOff x="2967" y="478"/>
            <a:chExt cx="788" cy="625"/>
          </a:xfrm>
        </p:grpSpPr>
        <p:pic>
          <p:nvPicPr>
            <p:cNvPr id="37" name="Picture 358" descr="access_point_stylized_small">
              <a:extLst>
                <a:ext uri="{FF2B5EF4-FFF2-40B4-BE49-F238E27FC236}">
                  <a16:creationId xmlns:a16="http://schemas.microsoft.com/office/drawing/2014/main" id="{5C100B11-3424-5D4A-A1E6-964F44B05E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12" y="559"/>
              <a:ext cx="576" cy="5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8" name="Picture 360" descr="antenna_radiation_stylized">
              <a:extLst>
                <a:ext uri="{FF2B5EF4-FFF2-40B4-BE49-F238E27FC236}">
                  <a16:creationId xmlns:a16="http://schemas.microsoft.com/office/drawing/2014/main" id="{8BBB252D-D673-DB49-A756-0CCA2DC15F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67" y="478"/>
              <a:ext cx="788" cy="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9" name="Group 249">
            <a:extLst>
              <a:ext uri="{FF2B5EF4-FFF2-40B4-BE49-F238E27FC236}">
                <a16:creationId xmlns:a16="http://schemas.microsoft.com/office/drawing/2014/main" id="{A47596EB-18A9-3A49-B6A4-593B586DA3FA}"/>
              </a:ext>
            </a:extLst>
          </p:cNvPr>
          <p:cNvGrpSpPr>
            <a:grpSpLocks/>
          </p:cNvGrpSpPr>
          <p:nvPr/>
        </p:nvGrpSpPr>
        <p:grpSpPr bwMode="auto">
          <a:xfrm>
            <a:off x="8544201" y="1913284"/>
            <a:ext cx="466725" cy="793750"/>
            <a:chOff x="4140" y="429"/>
            <a:chExt cx="1425" cy="2396"/>
          </a:xfrm>
        </p:grpSpPr>
        <p:sp>
          <p:nvSpPr>
            <p:cNvPr id="40" name="Freeform 250">
              <a:extLst>
                <a:ext uri="{FF2B5EF4-FFF2-40B4-BE49-F238E27FC236}">
                  <a16:creationId xmlns:a16="http://schemas.microsoft.com/office/drawing/2014/main" id="{59974F3E-84B4-804E-A8A6-4ACEF4DDF13F}"/>
                </a:ext>
              </a:extLst>
            </p:cNvPr>
            <p:cNvSpPr>
              <a:spLocks/>
            </p:cNvSpPr>
            <p:nvPr/>
          </p:nvSpPr>
          <p:spPr bwMode="auto">
            <a:xfrm>
              <a:off x="5268" y="433"/>
              <a:ext cx="283" cy="2286"/>
            </a:xfrm>
            <a:custGeom>
              <a:avLst/>
              <a:gdLst>
                <a:gd name="T0" fmla="*/ 32 w 354"/>
                <a:gd name="T1" fmla="*/ 0 h 2742"/>
                <a:gd name="T2" fmla="*/ 181 w 354"/>
                <a:gd name="T3" fmla="*/ 197 h 2742"/>
                <a:gd name="T4" fmla="*/ 177 w 354"/>
                <a:gd name="T5" fmla="*/ 1521 h 2742"/>
                <a:gd name="T6" fmla="*/ 0 w 354"/>
                <a:gd name="T7" fmla="*/ 1589 h 2742"/>
                <a:gd name="T8" fmla="*/ 32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1" name="Rectangle 251">
              <a:extLst>
                <a:ext uri="{FF2B5EF4-FFF2-40B4-BE49-F238E27FC236}">
                  <a16:creationId xmlns:a16="http://schemas.microsoft.com/office/drawing/2014/main" id="{2A9ABF97-1FFA-A040-B884-1822A4156A13}"/>
                </a:ext>
              </a:extLst>
            </p:cNvPr>
            <p:cNvSpPr>
              <a:spLocks noChangeArrowheads="1"/>
            </p:cNvSpPr>
            <p:nvPr/>
          </p:nvSpPr>
          <p:spPr bwMode="auto">
            <a:xfrm>
              <a:off x="4203" y="429"/>
              <a:ext cx="1052"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2" name="Freeform 252">
              <a:extLst>
                <a:ext uri="{FF2B5EF4-FFF2-40B4-BE49-F238E27FC236}">
                  <a16:creationId xmlns:a16="http://schemas.microsoft.com/office/drawing/2014/main" id="{DD453E12-96D2-EF43-873C-79F3EFC7FA1D}"/>
                </a:ext>
              </a:extLst>
            </p:cNvPr>
            <p:cNvSpPr>
              <a:spLocks/>
            </p:cNvSpPr>
            <p:nvPr/>
          </p:nvSpPr>
          <p:spPr bwMode="auto">
            <a:xfrm>
              <a:off x="5321" y="570"/>
              <a:ext cx="169" cy="2115"/>
            </a:xfrm>
            <a:custGeom>
              <a:avLst/>
              <a:gdLst>
                <a:gd name="T0" fmla="*/ 4 w 211"/>
                <a:gd name="T1" fmla="*/ 0 h 2537"/>
                <a:gd name="T2" fmla="*/ 108 w 211"/>
                <a:gd name="T3" fmla="*/ 127 h 2537"/>
                <a:gd name="T4" fmla="*/ 4 w 211"/>
                <a:gd name="T5" fmla="*/ 1449 h 2537"/>
                <a:gd name="T6" fmla="*/ 4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3" name="Freeform 253">
              <a:extLst>
                <a:ext uri="{FF2B5EF4-FFF2-40B4-BE49-F238E27FC236}">
                  <a16:creationId xmlns:a16="http://schemas.microsoft.com/office/drawing/2014/main" id="{BE4C33DA-768F-AA46-B63F-69AB5F9B632A}"/>
                </a:ext>
              </a:extLst>
            </p:cNvPr>
            <p:cNvSpPr>
              <a:spLocks/>
            </p:cNvSpPr>
            <p:nvPr/>
          </p:nvSpPr>
          <p:spPr bwMode="auto">
            <a:xfrm>
              <a:off x="5284" y="1640"/>
              <a:ext cx="263" cy="189"/>
            </a:xfrm>
            <a:custGeom>
              <a:avLst/>
              <a:gdLst>
                <a:gd name="T0" fmla="*/ 2 w 328"/>
                <a:gd name="T1" fmla="*/ 0 h 226"/>
                <a:gd name="T2" fmla="*/ 169 w 328"/>
                <a:gd name="T3" fmla="*/ 74 h 226"/>
                <a:gd name="T4" fmla="*/ 168 w 328"/>
                <a:gd name="T5" fmla="*/ 132 h 226"/>
                <a:gd name="T6" fmla="*/ 0 w 328"/>
                <a:gd name="T7" fmla="*/ 5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44" name="Rectangle 254">
              <a:extLst>
                <a:ext uri="{FF2B5EF4-FFF2-40B4-BE49-F238E27FC236}">
                  <a16:creationId xmlns:a16="http://schemas.microsoft.com/office/drawing/2014/main" id="{AE5A9D75-7837-1D45-9C75-609A0260180B}"/>
                </a:ext>
              </a:extLst>
            </p:cNvPr>
            <p:cNvSpPr>
              <a:spLocks noChangeArrowheads="1"/>
            </p:cNvSpPr>
            <p:nvPr/>
          </p:nvSpPr>
          <p:spPr bwMode="auto">
            <a:xfrm>
              <a:off x="4213" y="693"/>
              <a:ext cx="596"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5" name="Group 255">
              <a:extLst>
                <a:ext uri="{FF2B5EF4-FFF2-40B4-BE49-F238E27FC236}">
                  <a16:creationId xmlns:a16="http://schemas.microsoft.com/office/drawing/2014/main" id="{D69029F7-D6A6-6141-BB32-232B800466BD}"/>
                </a:ext>
              </a:extLst>
            </p:cNvPr>
            <p:cNvGrpSpPr>
              <a:grpSpLocks/>
            </p:cNvGrpSpPr>
            <p:nvPr/>
          </p:nvGrpSpPr>
          <p:grpSpPr bwMode="auto">
            <a:xfrm>
              <a:off x="4749" y="668"/>
              <a:ext cx="581" cy="145"/>
              <a:chOff x="614" y="2568"/>
              <a:chExt cx="725" cy="139"/>
            </a:xfrm>
          </p:grpSpPr>
          <p:sp>
            <p:nvSpPr>
              <p:cNvPr id="71" name="AutoShape 256">
                <a:extLst>
                  <a:ext uri="{FF2B5EF4-FFF2-40B4-BE49-F238E27FC236}">
                    <a16:creationId xmlns:a16="http://schemas.microsoft.com/office/drawing/2014/main" id="{737348F0-99B9-2E46-832A-981E574A77EC}"/>
                  </a:ext>
                </a:extLst>
              </p:cNvPr>
              <p:cNvSpPr>
                <a:spLocks noChangeArrowheads="1"/>
              </p:cNvSpPr>
              <p:nvPr/>
            </p:nvSpPr>
            <p:spPr bwMode="auto">
              <a:xfrm>
                <a:off x="616" y="2569"/>
                <a:ext cx="726" cy="138"/>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2" name="AutoShape 257">
                <a:extLst>
                  <a:ext uri="{FF2B5EF4-FFF2-40B4-BE49-F238E27FC236}">
                    <a16:creationId xmlns:a16="http://schemas.microsoft.com/office/drawing/2014/main" id="{C78DB3E8-7243-0343-B0FC-005A7661987C}"/>
                  </a:ext>
                </a:extLst>
              </p:cNvPr>
              <p:cNvSpPr>
                <a:spLocks noChangeArrowheads="1"/>
              </p:cNvSpPr>
              <p:nvPr/>
            </p:nvSpPr>
            <p:spPr bwMode="auto">
              <a:xfrm>
                <a:off x="634" y="2582"/>
                <a:ext cx="689" cy="106"/>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6" name="Rectangle 258">
              <a:extLst>
                <a:ext uri="{FF2B5EF4-FFF2-40B4-BE49-F238E27FC236}">
                  <a16:creationId xmlns:a16="http://schemas.microsoft.com/office/drawing/2014/main" id="{C60FA8E8-4FA6-D245-8BEF-B091B3EB88C3}"/>
                </a:ext>
              </a:extLst>
            </p:cNvPr>
            <p:cNvSpPr>
              <a:spLocks noChangeArrowheads="1"/>
            </p:cNvSpPr>
            <p:nvPr/>
          </p:nvSpPr>
          <p:spPr bwMode="auto">
            <a:xfrm>
              <a:off x="4227" y="1018"/>
              <a:ext cx="591" cy="4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47" name="Group 259">
              <a:extLst>
                <a:ext uri="{FF2B5EF4-FFF2-40B4-BE49-F238E27FC236}">
                  <a16:creationId xmlns:a16="http://schemas.microsoft.com/office/drawing/2014/main" id="{99104A84-297E-E543-B80B-5175A2ACE7F2}"/>
                </a:ext>
              </a:extLst>
            </p:cNvPr>
            <p:cNvGrpSpPr>
              <a:grpSpLocks/>
            </p:cNvGrpSpPr>
            <p:nvPr/>
          </p:nvGrpSpPr>
          <p:grpSpPr bwMode="auto">
            <a:xfrm>
              <a:off x="4747" y="994"/>
              <a:ext cx="581" cy="134"/>
              <a:chOff x="614" y="2568"/>
              <a:chExt cx="725" cy="139"/>
            </a:xfrm>
          </p:grpSpPr>
          <p:sp>
            <p:nvSpPr>
              <p:cNvPr id="69" name="AutoShape 260">
                <a:extLst>
                  <a:ext uri="{FF2B5EF4-FFF2-40B4-BE49-F238E27FC236}">
                    <a16:creationId xmlns:a16="http://schemas.microsoft.com/office/drawing/2014/main" id="{5D65995D-7C80-3241-A96C-59CF1B0A4CB6}"/>
                  </a:ext>
                </a:extLst>
              </p:cNvPr>
              <p:cNvSpPr>
                <a:spLocks noChangeArrowheads="1"/>
              </p:cNvSpPr>
              <p:nvPr/>
            </p:nvSpPr>
            <p:spPr bwMode="auto">
              <a:xfrm>
                <a:off x="613" y="2568"/>
                <a:ext cx="726"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70" name="AutoShape 261">
                <a:extLst>
                  <a:ext uri="{FF2B5EF4-FFF2-40B4-BE49-F238E27FC236}">
                    <a16:creationId xmlns:a16="http://schemas.microsoft.com/office/drawing/2014/main" id="{3011CF52-9C58-2F4C-A851-D8C582FD3FB9}"/>
                  </a:ext>
                </a:extLst>
              </p:cNvPr>
              <p:cNvSpPr>
                <a:spLocks noChangeArrowheads="1"/>
              </p:cNvSpPr>
              <p:nvPr/>
            </p:nvSpPr>
            <p:spPr bwMode="auto">
              <a:xfrm>
                <a:off x="625" y="2583"/>
                <a:ext cx="696" cy="109"/>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48" name="Rectangle 262">
              <a:extLst>
                <a:ext uri="{FF2B5EF4-FFF2-40B4-BE49-F238E27FC236}">
                  <a16:creationId xmlns:a16="http://schemas.microsoft.com/office/drawing/2014/main" id="{2AF7AD2E-B5EB-BC44-8A01-1CAE624873A7}"/>
                </a:ext>
              </a:extLst>
            </p:cNvPr>
            <p:cNvSpPr>
              <a:spLocks noChangeArrowheads="1"/>
            </p:cNvSpPr>
            <p:nvPr/>
          </p:nvSpPr>
          <p:spPr bwMode="auto">
            <a:xfrm>
              <a:off x="4218" y="1359"/>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49" name="Rectangle 263">
              <a:extLst>
                <a:ext uri="{FF2B5EF4-FFF2-40B4-BE49-F238E27FC236}">
                  <a16:creationId xmlns:a16="http://schemas.microsoft.com/office/drawing/2014/main" id="{06B8150A-C552-6D40-99AC-B57171CF0303}"/>
                </a:ext>
              </a:extLst>
            </p:cNvPr>
            <p:cNvSpPr>
              <a:spLocks noChangeArrowheads="1"/>
            </p:cNvSpPr>
            <p:nvPr/>
          </p:nvSpPr>
          <p:spPr bwMode="auto">
            <a:xfrm>
              <a:off x="4227" y="1656"/>
              <a:ext cx="596" cy="43"/>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nvGrpSpPr>
            <p:cNvPr id="50" name="Group 264">
              <a:extLst>
                <a:ext uri="{FF2B5EF4-FFF2-40B4-BE49-F238E27FC236}">
                  <a16:creationId xmlns:a16="http://schemas.microsoft.com/office/drawing/2014/main" id="{533E13EA-5A91-3F41-ADEF-FA70B388A95F}"/>
                </a:ext>
              </a:extLst>
            </p:cNvPr>
            <p:cNvGrpSpPr>
              <a:grpSpLocks/>
            </p:cNvGrpSpPr>
            <p:nvPr/>
          </p:nvGrpSpPr>
          <p:grpSpPr bwMode="auto">
            <a:xfrm>
              <a:off x="4735" y="1627"/>
              <a:ext cx="582" cy="151"/>
              <a:chOff x="614" y="2568"/>
              <a:chExt cx="725" cy="139"/>
            </a:xfrm>
          </p:grpSpPr>
          <p:sp>
            <p:nvSpPr>
              <p:cNvPr id="67" name="AutoShape 265">
                <a:extLst>
                  <a:ext uri="{FF2B5EF4-FFF2-40B4-BE49-F238E27FC236}">
                    <a16:creationId xmlns:a16="http://schemas.microsoft.com/office/drawing/2014/main" id="{C630860E-2569-B64C-8FFF-461D0324AAC2}"/>
                  </a:ext>
                </a:extLst>
              </p:cNvPr>
              <p:cNvSpPr>
                <a:spLocks noChangeArrowheads="1"/>
              </p:cNvSpPr>
              <p:nvPr/>
            </p:nvSpPr>
            <p:spPr bwMode="auto">
              <a:xfrm>
                <a:off x="615" y="2568"/>
                <a:ext cx="725" cy="141"/>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8" name="AutoShape 266">
                <a:extLst>
                  <a:ext uri="{FF2B5EF4-FFF2-40B4-BE49-F238E27FC236}">
                    <a16:creationId xmlns:a16="http://schemas.microsoft.com/office/drawing/2014/main" id="{537D98BB-63F8-FF42-BA15-58883102E1DE}"/>
                  </a:ext>
                </a:extLst>
              </p:cNvPr>
              <p:cNvSpPr>
                <a:spLocks noChangeArrowheads="1"/>
              </p:cNvSpPr>
              <p:nvPr/>
            </p:nvSpPr>
            <p:spPr bwMode="auto">
              <a:xfrm>
                <a:off x="628" y="2581"/>
                <a:ext cx="694" cy="110"/>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1" name="Freeform 267">
              <a:extLst>
                <a:ext uri="{FF2B5EF4-FFF2-40B4-BE49-F238E27FC236}">
                  <a16:creationId xmlns:a16="http://schemas.microsoft.com/office/drawing/2014/main" id="{F99D92D7-30E6-4D43-959F-2B61667B8057}"/>
                </a:ext>
              </a:extLst>
            </p:cNvPr>
            <p:cNvSpPr>
              <a:spLocks/>
            </p:cNvSpPr>
            <p:nvPr/>
          </p:nvSpPr>
          <p:spPr bwMode="auto">
            <a:xfrm>
              <a:off x="5288" y="1354"/>
              <a:ext cx="263" cy="188"/>
            </a:xfrm>
            <a:custGeom>
              <a:avLst/>
              <a:gdLst>
                <a:gd name="T0" fmla="*/ 2 w 328"/>
                <a:gd name="T1" fmla="*/ 0 h 226"/>
                <a:gd name="T2" fmla="*/ 169 w 328"/>
                <a:gd name="T3" fmla="*/ 73 h 226"/>
                <a:gd name="T4" fmla="*/ 168 w 328"/>
                <a:gd name="T5" fmla="*/ 130 h 226"/>
                <a:gd name="T6" fmla="*/ 0 w 328"/>
                <a:gd name="T7" fmla="*/ 57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grpSp>
          <p:nvGrpSpPr>
            <p:cNvPr id="53" name="Group 268">
              <a:extLst>
                <a:ext uri="{FF2B5EF4-FFF2-40B4-BE49-F238E27FC236}">
                  <a16:creationId xmlns:a16="http://schemas.microsoft.com/office/drawing/2014/main" id="{C48B885B-279E-B848-A3F7-1B3DA8E04CBF}"/>
                </a:ext>
              </a:extLst>
            </p:cNvPr>
            <p:cNvGrpSpPr>
              <a:grpSpLocks/>
            </p:cNvGrpSpPr>
            <p:nvPr/>
          </p:nvGrpSpPr>
          <p:grpSpPr bwMode="auto">
            <a:xfrm>
              <a:off x="4739" y="1327"/>
              <a:ext cx="582" cy="139"/>
              <a:chOff x="614" y="2568"/>
              <a:chExt cx="725" cy="139"/>
            </a:xfrm>
          </p:grpSpPr>
          <p:sp>
            <p:nvSpPr>
              <p:cNvPr id="65" name="AutoShape 269">
                <a:extLst>
                  <a:ext uri="{FF2B5EF4-FFF2-40B4-BE49-F238E27FC236}">
                    <a16:creationId xmlns:a16="http://schemas.microsoft.com/office/drawing/2014/main" id="{F7C2CCDF-81FE-4840-9DC3-3CDE37023E67}"/>
                  </a:ext>
                </a:extLst>
              </p:cNvPr>
              <p:cNvSpPr>
                <a:spLocks noChangeArrowheads="1"/>
              </p:cNvSpPr>
              <p:nvPr/>
            </p:nvSpPr>
            <p:spPr bwMode="auto">
              <a:xfrm>
                <a:off x="617" y="2566"/>
                <a:ext cx="725" cy="139"/>
              </a:xfrm>
              <a:prstGeom prst="roundRect">
                <a:avLst>
                  <a:gd name="adj" fmla="val 50000"/>
                </a:avLst>
              </a:prstGeom>
              <a:solidFill>
                <a:schemeClr val="tx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6" name="AutoShape 270">
                <a:extLst>
                  <a:ext uri="{FF2B5EF4-FFF2-40B4-BE49-F238E27FC236}">
                    <a16:creationId xmlns:a16="http://schemas.microsoft.com/office/drawing/2014/main" id="{DE9E0A46-A0D3-614B-BEDB-F4C8F0F113B0}"/>
                  </a:ext>
                </a:extLst>
              </p:cNvPr>
              <p:cNvSpPr>
                <a:spLocks noChangeArrowheads="1"/>
              </p:cNvSpPr>
              <p:nvPr/>
            </p:nvSpPr>
            <p:spPr bwMode="auto">
              <a:xfrm>
                <a:off x="635" y="2585"/>
                <a:ext cx="688"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sp>
          <p:nvSpPr>
            <p:cNvPr id="54" name="Rectangle 271">
              <a:extLst>
                <a:ext uri="{FF2B5EF4-FFF2-40B4-BE49-F238E27FC236}">
                  <a16:creationId xmlns:a16="http://schemas.microsoft.com/office/drawing/2014/main" id="{92B2A7AD-A286-B44A-B190-D511BA9D5C7F}"/>
                </a:ext>
              </a:extLst>
            </p:cNvPr>
            <p:cNvSpPr>
              <a:spLocks noChangeArrowheads="1"/>
            </p:cNvSpPr>
            <p:nvPr/>
          </p:nvSpPr>
          <p:spPr bwMode="auto">
            <a:xfrm>
              <a:off x="5250" y="429"/>
              <a:ext cx="68" cy="2291"/>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5" name="Freeform 272">
              <a:extLst>
                <a:ext uri="{FF2B5EF4-FFF2-40B4-BE49-F238E27FC236}">
                  <a16:creationId xmlns:a16="http://schemas.microsoft.com/office/drawing/2014/main" id="{83F49987-E7DA-EA4B-98A7-A006254F1433}"/>
                </a:ext>
              </a:extLst>
            </p:cNvPr>
            <p:cNvSpPr>
              <a:spLocks/>
            </p:cNvSpPr>
            <p:nvPr/>
          </p:nvSpPr>
          <p:spPr bwMode="auto">
            <a:xfrm>
              <a:off x="5312" y="1007"/>
              <a:ext cx="237" cy="213"/>
            </a:xfrm>
            <a:custGeom>
              <a:avLst/>
              <a:gdLst>
                <a:gd name="T0" fmla="*/ 2 w 296"/>
                <a:gd name="T1" fmla="*/ 0 h 256"/>
                <a:gd name="T2" fmla="*/ 150 w 296"/>
                <a:gd name="T3" fmla="*/ 83 h 256"/>
                <a:gd name="T4" fmla="*/ 152 w 296"/>
                <a:gd name="T5" fmla="*/ 147 h 256"/>
                <a:gd name="T6" fmla="*/ 0 w 296"/>
                <a:gd name="T7" fmla="*/ 57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6" name="Freeform 273">
              <a:extLst>
                <a:ext uri="{FF2B5EF4-FFF2-40B4-BE49-F238E27FC236}">
                  <a16:creationId xmlns:a16="http://schemas.microsoft.com/office/drawing/2014/main" id="{FB323DA1-60D1-1445-AE4E-1814FDB2F791}"/>
                </a:ext>
              </a:extLst>
            </p:cNvPr>
            <p:cNvSpPr>
              <a:spLocks/>
            </p:cNvSpPr>
            <p:nvPr/>
          </p:nvSpPr>
          <p:spPr bwMode="auto">
            <a:xfrm>
              <a:off x="5315" y="680"/>
              <a:ext cx="244" cy="240"/>
            </a:xfrm>
            <a:custGeom>
              <a:avLst/>
              <a:gdLst>
                <a:gd name="T0" fmla="*/ 0 w 304"/>
                <a:gd name="T1" fmla="*/ 0 h 288"/>
                <a:gd name="T2" fmla="*/ 157 w 304"/>
                <a:gd name="T3" fmla="*/ 95 h 288"/>
                <a:gd name="T4" fmla="*/ 147 w 304"/>
                <a:gd name="T5" fmla="*/ 167 h 288"/>
                <a:gd name="T6" fmla="*/ 4 w 304"/>
                <a:gd name="T7" fmla="*/ 72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7" name="Oval 274">
              <a:extLst>
                <a:ext uri="{FF2B5EF4-FFF2-40B4-BE49-F238E27FC236}">
                  <a16:creationId xmlns:a16="http://schemas.microsoft.com/office/drawing/2014/main" id="{19CBD79D-D76B-A54D-843F-CB09AA0CC02D}"/>
                </a:ext>
              </a:extLst>
            </p:cNvPr>
            <p:cNvSpPr>
              <a:spLocks noChangeArrowheads="1"/>
            </p:cNvSpPr>
            <p:nvPr/>
          </p:nvSpPr>
          <p:spPr bwMode="auto">
            <a:xfrm>
              <a:off x="5517" y="2614"/>
              <a:ext cx="48" cy="91"/>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58" name="Freeform 275">
              <a:extLst>
                <a:ext uri="{FF2B5EF4-FFF2-40B4-BE49-F238E27FC236}">
                  <a16:creationId xmlns:a16="http://schemas.microsoft.com/office/drawing/2014/main" id="{37D5240F-C231-B649-B9E2-07C54561866C}"/>
                </a:ext>
              </a:extLst>
            </p:cNvPr>
            <p:cNvSpPr>
              <a:spLocks/>
            </p:cNvSpPr>
            <p:nvPr/>
          </p:nvSpPr>
          <p:spPr bwMode="auto">
            <a:xfrm>
              <a:off x="5302" y="2614"/>
              <a:ext cx="245" cy="200"/>
            </a:xfrm>
            <a:custGeom>
              <a:avLst/>
              <a:gdLst>
                <a:gd name="T0" fmla="*/ 0 w 306"/>
                <a:gd name="T1" fmla="*/ 61 h 240"/>
                <a:gd name="T2" fmla="*/ 2 w 306"/>
                <a:gd name="T3" fmla="*/ 139 h 240"/>
                <a:gd name="T4" fmla="*/ 157 w 306"/>
                <a:gd name="T5" fmla="*/ 64 h 240"/>
                <a:gd name="T6" fmla="*/ 154 w 306"/>
                <a:gd name="T7" fmla="*/ 0 h 240"/>
                <a:gd name="T8" fmla="*/ 0 w 306"/>
                <a:gd name="T9" fmla="*/ 61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dirty="0"/>
            </a:p>
          </p:txBody>
        </p:sp>
        <p:sp>
          <p:nvSpPr>
            <p:cNvPr id="59" name="AutoShape 276">
              <a:extLst>
                <a:ext uri="{FF2B5EF4-FFF2-40B4-BE49-F238E27FC236}">
                  <a16:creationId xmlns:a16="http://schemas.microsoft.com/office/drawing/2014/main" id="{5856FEE0-7217-C546-B10E-4F2687344AE7}"/>
                </a:ext>
              </a:extLst>
            </p:cNvPr>
            <p:cNvSpPr>
              <a:spLocks noChangeArrowheads="1"/>
            </p:cNvSpPr>
            <p:nvPr/>
          </p:nvSpPr>
          <p:spPr bwMode="auto">
            <a:xfrm>
              <a:off x="4140" y="2681"/>
              <a:ext cx="1202" cy="144"/>
            </a:xfrm>
            <a:prstGeom prst="roundRect">
              <a:avLst>
                <a:gd name="adj" fmla="val 50000"/>
              </a:avLst>
            </a:prstGeom>
            <a:solidFill>
              <a:srgbClr val="DDDDDD"/>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0" name="AutoShape 277">
              <a:extLst>
                <a:ext uri="{FF2B5EF4-FFF2-40B4-BE49-F238E27FC236}">
                  <a16:creationId xmlns:a16="http://schemas.microsoft.com/office/drawing/2014/main" id="{7CF47AD8-6FA3-EC4A-81BB-D4BDF82FF868}"/>
                </a:ext>
              </a:extLst>
            </p:cNvPr>
            <p:cNvSpPr>
              <a:spLocks noChangeArrowheads="1"/>
            </p:cNvSpPr>
            <p:nvPr/>
          </p:nvSpPr>
          <p:spPr bwMode="auto">
            <a:xfrm>
              <a:off x="4203" y="2710"/>
              <a:ext cx="1076" cy="81"/>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1" name="Oval 278">
              <a:extLst>
                <a:ext uri="{FF2B5EF4-FFF2-40B4-BE49-F238E27FC236}">
                  <a16:creationId xmlns:a16="http://schemas.microsoft.com/office/drawing/2014/main" id="{16DD064D-9DAA-7C41-B25C-A82D91C8823F}"/>
                </a:ext>
              </a:extLst>
            </p:cNvPr>
            <p:cNvSpPr>
              <a:spLocks noChangeArrowheads="1"/>
            </p:cNvSpPr>
            <p:nvPr/>
          </p:nvSpPr>
          <p:spPr bwMode="auto">
            <a:xfrm>
              <a:off x="4305" y="2384"/>
              <a:ext cx="160"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2" name="Oval 279">
              <a:extLst>
                <a:ext uri="{FF2B5EF4-FFF2-40B4-BE49-F238E27FC236}">
                  <a16:creationId xmlns:a16="http://schemas.microsoft.com/office/drawing/2014/main" id="{3A4E91ED-E53C-4F46-B869-5EE63341E69A}"/>
                </a:ext>
              </a:extLst>
            </p:cNvPr>
            <p:cNvSpPr>
              <a:spLocks noChangeArrowheads="1"/>
            </p:cNvSpPr>
            <p:nvPr/>
          </p:nvSpPr>
          <p:spPr bwMode="auto">
            <a:xfrm>
              <a:off x="4484" y="2384"/>
              <a:ext cx="160" cy="144"/>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dirty="0">
                <a:solidFill>
                  <a:srgbClr val="FF0000"/>
                </a:solidFill>
                <a:cs typeface="Arial" charset="0"/>
              </a:endParaRPr>
            </a:p>
          </p:txBody>
        </p:sp>
        <p:sp>
          <p:nvSpPr>
            <p:cNvPr id="63" name="Oval 280">
              <a:extLst>
                <a:ext uri="{FF2B5EF4-FFF2-40B4-BE49-F238E27FC236}">
                  <a16:creationId xmlns:a16="http://schemas.microsoft.com/office/drawing/2014/main" id="{61A76EFE-8475-4549-8D40-279CC1F6DEED}"/>
                </a:ext>
              </a:extLst>
            </p:cNvPr>
            <p:cNvSpPr>
              <a:spLocks noChangeArrowheads="1"/>
            </p:cNvSpPr>
            <p:nvPr/>
          </p:nvSpPr>
          <p:spPr bwMode="auto">
            <a:xfrm>
              <a:off x="4663" y="2379"/>
              <a:ext cx="155" cy="144"/>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sp>
          <p:nvSpPr>
            <p:cNvPr id="64" name="Rectangle 281">
              <a:extLst>
                <a:ext uri="{FF2B5EF4-FFF2-40B4-BE49-F238E27FC236}">
                  <a16:creationId xmlns:a16="http://schemas.microsoft.com/office/drawing/2014/main" id="{A4BC8BDA-9FFB-4F48-9FCF-402BAA6433A3}"/>
                </a:ext>
              </a:extLst>
            </p:cNvPr>
            <p:cNvSpPr>
              <a:spLocks noChangeArrowheads="1"/>
            </p:cNvSpPr>
            <p:nvPr/>
          </p:nvSpPr>
          <p:spPr bwMode="auto">
            <a:xfrm>
              <a:off x="5061" y="1838"/>
              <a:ext cx="87" cy="757"/>
            </a:xfrm>
            <a:prstGeom prst="rect">
              <a:avLst/>
            </a:prstGeom>
            <a:solidFill>
              <a:srgbClr val="29292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Arial" charset="0"/>
              </a:endParaRPr>
            </a:p>
          </p:txBody>
        </p:sp>
      </p:grpSp>
      <p:grpSp>
        <p:nvGrpSpPr>
          <p:cNvPr id="73" name="Group 26">
            <a:extLst>
              <a:ext uri="{FF2B5EF4-FFF2-40B4-BE49-F238E27FC236}">
                <a16:creationId xmlns:a16="http://schemas.microsoft.com/office/drawing/2014/main" id="{F66578CA-D572-B14B-8BD7-F68422DA2AEB}"/>
              </a:ext>
            </a:extLst>
          </p:cNvPr>
          <p:cNvGrpSpPr>
            <a:grpSpLocks/>
          </p:cNvGrpSpPr>
          <p:nvPr/>
        </p:nvGrpSpPr>
        <p:grpSpPr bwMode="auto">
          <a:xfrm>
            <a:off x="6556766" y="1630020"/>
            <a:ext cx="1887846" cy="1341538"/>
            <a:chOff x="3656" y="1392"/>
            <a:chExt cx="1523" cy="1110"/>
          </a:xfrm>
        </p:grpSpPr>
        <p:sp>
          <p:nvSpPr>
            <p:cNvPr id="74" name="Freeform 27">
              <a:extLst>
                <a:ext uri="{FF2B5EF4-FFF2-40B4-BE49-F238E27FC236}">
                  <a16:creationId xmlns:a16="http://schemas.microsoft.com/office/drawing/2014/main" id="{F9D18517-4267-5A4D-975E-4CFF0D3DA8A9}"/>
                </a:ext>
              </a:extLst>
            </p:cNvPr>
            <p:cNvSpPr>
              <a:spLocks/>
            </p:cNvSpPr>
            <p:nvPr/>
          </p:nvSpPr>
          <p:spPr bwMode="auto">
            <a:xfrm>
              <a:off x="3656" y="1392"/>
              <a:ext cx="1488" cy="1110"/>
            </a:xfrm>
            <a:custGeom>
              <a:avLst/>
              <a:gdLst>
                <a:gd name="T0" fmla="*/ 3 w 2135"/>
                <a:gd name="T1" fmla="*/ 58 h 1662"/>
                <a:gd name="T2" fmla="*/ 12 w 2135"/>
                <a:gd name="T3" fmla="*/ 7 h 1662"/>
                <a:gd name="T4" fmla="*/ 75 w 2135"/>
                <a:gd name="T5" fmla="*/ 17 h 1662"/>
                <a:gd name="T6" fmla="*/ 139 w 2135"/>
                <a:gd name="T7" fmla="*/ 9 h 1662"/>
                <a:gd name="T8" fmla="*/ 229 w 2135"/>
                <a:gd name="T9" fmla="*/ 36 h 1662"/>
                <a:gd name="T10" fmla="*/ 231 w 2135"/>
                <a:gd name="T11" fmla="*/ 102 h 1662"/>
                <a:gd name="T12" fmla="*/ 181 w 2135"/>
                <a:gd name="T13" fmla="*/ 142 h 1662"/>
                <a:gd name="T14" fmla="*/ 93 w 2135"/>
                <a:gd name="T15" fmla="*/ 134 h 1662"/>
                <a:gd name="T16" fmla="*/ 57 w 2135"/>
                <a:gd name="T17" fmla="*/ 112 h 1662"/>
                <a:gd name="T18" fmla="*/ 21 w 2135"/>
                <a:gd name="T19" fmla="*/ 95 h 1662"/>
                <a:gd name="T20" fmla="*/ 3 w 2135"/>
                <a:gd name="T21" fmla="*/ 58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9AE0FF"/>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dirty="0"/>
            </a:p>
          </p:txBody>
        </p:sp>
        <p:sp>
          <p:nvSpPr>
            <p:cNvPr id="75" name="Text Box 28">
              <a:extLst>
                <a:ext uri="{FF2B5EF4-FFF2-40B4-BE49-F238E27FC236}">
                  <a16:creationId xmlns:a16="http://schemas.microsoft.com/office/drawing/2014/main" id="{B45C6A19-6E94-B540-ADFE-696C337D4540}"/>
                </a:ext>
              </a:extLst>
            </p:cNvPr>
            <p:cNvSpPr txBox="1">
              <a:spLocks noChangeArrowheads="1"/>
            </p:cNvSpPr>
            <p:nvPr/>
          </p:nvSpPr>
          <p:spPr bwMode="auto">
            <a:xfrm>
              <a:off x="4010" y="1995"/>
              <a:ext cx="1169" cy="28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a:solidFill>
                    <a:schemeClr val="tx1"/>
                  </a:solidFill>
                  <a:latin typeface="Comic Sans MS" charset="0"/>
                  <a:ea typeface="ＭＳ Ｐゴシック" charset="0"/>
                </a:defRPr>
              </a:lvl1pPr>
              <a:lvl2pPr marL="742950" indent="-285750">
                <a:defRPr>
                  <a:solidFill>
                    <a:schemeClr val="tx1"/>
                  </a:solidFill>
                  <a:latin typeface="Comic Sans MS" charset="0"/>
                  <a:ea typeface="ＭＳ Ｐゴシック" charset="0"/>
                </a:defRPr>
              </a:lvl2pPr>
              <a:lvl3pPr marL="1143000" indent="-228600">
                <a:defRPr>
                  <a:solidFill>
                    <a:schemeClr val="tx1"/>
                  </a:solidFill>
                  <a:latin typeface="Comic Sans MS" charset="0"/>
                  <a:ea typeface="ＭＳ Ｐゴシック" charset="0"/>
                </a:defRPr>
              </a:lvl3pPr>
              <a:lvl4pPr marL="1600200" indent="-228600">
                <a:defRPr>
                  <a:solidFill>
                    <a:schemeClr val="tx1"/>
                  </a:solidFill>
                  <a:latin typeface="Comic Sans MS" charset="0"/>
                  <a:ea typeface="ＭＳ Ｐゴシック" charset="0"/>
                </a:defRPr>
              </a:lvl4pPr>
              <a:lvl5pPr marL="2057400" indent="-228600">
                <a:defRPr>
                  <a:solidFill>
                    <a:schemeClr val="tx1"/>
                  </a:solidFill>
                  <a:latin typeface="Comic Sans MS" charset="0"/>
                  <a:ea typeface="ＭＳ Ｐゴシック" charset="0"/>
                </a:defRPr>
              </a:lvl5pPr>
              <a:lvl6pPr marL="2514600" indent="-228600" eaLnBrk="0" fontAlgn="base" hangingPunct="0">
                <a:spcBef>
                  <a:spcPct val="0"/>
                </a:spcBef>
                <a:spcAft>
                  <a:spcPct val="0"/>
                </a:spcAft>
                <a:defRPr>
                  <a:solidFill>
                    <a:schemeClr val="tx1"/>
                  </a:solidFill>
                  <a:latin typeface="Comic Sans MS" charset="0"/>
                  <a:ea typeface="ＭＳ Ｐゴシック" charset="0"/>
                </a:defRPr>
              </a:lvl6pPr>
              <a:lvl7pPr marL="2971800" indent="-228600" eaLnBrk="0" fontAlgn="base" hangingPunct="0">
                <a:spcBef>
                  <a:spcPct val="0"/>
                </a:spcBef>
                <a:spcAft>
                  <a:spcPct val="0"/>
                </a:spcAft>
                <a:defRPr>
                  <a:solidFill>
                    <a:schemeClr val="tx1"/>
                  </a:solidFill>
                  <a:latin typeface="Comic Sans MS" charset="0"/>
                  <a:ea typeface="ＭＳ Ｐゴシック" charset="0"/>
                </a:defRPr>
              </a:lvl7pPr>
              <a:lvl8pPr marL="3429000" indent="-228600" eaLnBrk="0" fontAlgn="base" hangingPunct="0">
                <a:spcBef>
                  <a:spcPct val="0"/>
                </a:spcBef>
                <a:spcAft>
                  <a:spcPct val="0"/>
                </a:spcAft>
                <a:defRPr>
                  <a:solidFill>
                    <a:schemeClr val="tx1"/>
                  </a:solidFill>
                  <a:latin typeface="Comic Sans MS" charset="0"/>
                  <a:ea typeface="ＭＳ Ｐゴシック" charset="0"/>
                </a:defRPr>
              </a:lvl8pPr>
              <a:lvl9pPr marL="3886200" indent="-228600" eaLnBrk="0" fontAlgn="base" hangingPunct="0">
                <a:spcBef>
                  <a:spcPct val="0"/>
                </a:spcBef>
                <a:spcAft>
                  <a:spcPct val="0"/>
                </a:spcAft>
                <a:defRPr>
                  <a:solidFill>
                    <a:schemeClr val="tx1"/>
                  </a:solidFill>
                  <a:latin typeface="Comic Sans MS" charset="0"/>
                  <a:ea typeface="ＭＳ Ｐゴシック" charset="0"/>
                </a:defRPr>
              </a:lvl9pPr>
            </a:lstStyle>
            <a:p>
              <a:pPr eaLnBrk="1" hangingPunct="1">
                <a:defRPr/>
              </a:pPr>
              <a:r>
                <a:rPr lang="en-US" sz="1600" dirty="0">
                  <a:latin typeface="+mn-lt"/>
                  <a:cs typeface="Arial" charset="0"/>
                </a:rPr>
                <a:t>wired network</a:t>
              </a:r>
            </a:p>
          </p:txBody>
        </p:sp>
      </p:grpSp>
      <p:cxnSp>
        <p:nvCxnSpPr>
          <p:cNvPr id="4" name="Straight Arrow Connector 3">
            <a:extLst>
              <a:ext uri="{FF2B5EF4-FFF2-40B4-BE49-F238E27FC236}">
                <a16:creationId xmlns:a16="http://schemas.microsoft.com/office/drawing/2014/main" id="{73C438E4-AFD0-474E-A662-C3F7C98384D4}"/>
              </a:ext>
            </a:extLst>
          </p:cNvPr>
          <p:cNvCxnSpPr/>
          <p:nvPr/>
        </p:nvCxnSpPr>
        <p:spPr>
          <a:xfrm>
            <a:off x="3525078" y="3286539"/>
            <a:ext cx="18818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4B14450-DC99-C249-AFF7-8057A5F79027}"/>
              </a:ext>
            </a:extLst>
          </p:cNvPr>
          <p:cNvGrpSpPr/>
          <p:nvPr/>
        </p:nvGrpSpPr>
        <p:grpSpPr>
          <a:xfrm>
            <a:off x="4386470" y="3074505"/>
            <a:ext cx="357808" cy="400110"/>
            <a:chOff x="8680174" y="4002157"/>
            <a:chExt cx="357808" cy="400110"/>
          </a:xfrm>
        </p:grpSpPr>
        <p:sp>
          <p:nvSpPr>
            <p:cNvPr id="8" name="Oval 7">
              <a:extLst>
                <a:ext uri="{FF2B5EF4-FFF2-40B4-BE49-F238E27FC236}">
                  <a16:creationId xmlns:a16="http://schemas.microsoft.com/office/drawing/2014/main" id="{F6859D34-BDB9-EF49-BBA3-BA687AEC2099}"/>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7EE9CAA5-F337-5F49-B1D9-34CA793C06F1}"/>
                </a:ext>
              </a:extLst>
            </p:cNvPr>
            <p:cNvSpPr txBox="1"/>
            <p:nvPr/>
          </p:nvSpPr>
          <p:spPr>
            <a:xfrm>
              <a:off x="8693426" y="4002157"/>
              <a:ext cx="314510" cy="400110"/>
            </a:xfrm>
            <a:prstGeom prst="rect">
              <a:avLst/>
            </a:prstGeom>
            <a:noFill/>
          </p:spPr>
          <p:txBody>
            <a:bodyPr wrap="none" rtlCol="0">
              <a:spAutoFit/>
            </a:bodyPr>
            <a:lstStyle/>
            <a:p>
              <a:r>
                <a:rPr lang="en-US" sz="2000" dirty="0">
                  <a:solidFill>
                    <a:srgbClr val="C00000"/>
                  </a:solidFill>
                </a:rPr>
                <a:t>1</a:t>
              </a:r>
            </a:p>
          </p:txBody>
        </p:sp>
      </p:grpSp>
      <p:sp>
        <p:nvSpPr>
          <p:cNvPr id="11" name="TextBox 10">
            <a:extLst>
              <a:ext uri="{FF2B5EF4-FFF2-40B4-BE49-F238E27FC236}">
                <a16:creationId xmlns:a16="http://schemas.microsoft.com/office/drawing/2014/main" id="{567FE420-A844-A64A-B544-7B291B5D8A71}"/>
              </a:ext>
            </a:extLst>
          </p:cNvPr>
          <p:cNvSpPr txBox="1"/>
          <p:nvPr/>
        </p:nvSpPr>
        <p:spPr>
          <a:xfrm>
            <a:off x="1404731" y="4041913"/>
            <a:ext cx="10429460" cy="2000548"/>
          </a:xfrm>
          <a:prstGeom prst="rect">
            <a:avLst/>
          </a:prstGeom>
          <a:noFill/>
        </p:spPr>
        <p:txBody>
          <a:bodyPr wrap="square" rtlCol="0">
            <a:spAutoFit/>
          </a:bodyPr>
          <a:lstStyle/>
          <a:p>
            <a:r>
              <a:rPr lang="en-US" sz="2800" dirty="0"/>
              <a:t>mutual authentication and shared symmetric key derivation:</a:t>
            </a:r>
          </a:p>
          <a:p>
            <a:pPr marL="404813" indent="-287338">
              <a:buClr>
                <a:srgbClr val="0012A0"/>
              </a:buClr>
              <a:buFont typeface="Wingdings" pitchFamily="2" charset="2"/>
              <a:buChar char="§"/>
            </a:pPr>
            <a:r>
              <a:rPr lang="en-US" sz="2400" dirty="0"/>
              <a:t>AS, mobile already have shared common secret (e.g., password) </a:t>
            </a:r>
          </a:p>
          <a:p>
            <a:pPr marL="404813" indent="-287338">
              <a:buClr>
                <a:srgbClr val="0012A0"/>
              </a:buClr>
              <a:buFont typeface="Wingdings" pitchFamily="2" charset="2"/>
              <a:buChar char="§"/>
            </a:pPr>
            <a:r>
              <a:rPr lang="en-US" sz="2400" dirty="0"/>
              <a:t>AS, mobile use shared secret, nonces (prevent relay attacks), cryptographic hashing (ensure message integrity) to authenticating each other</a:t>
            </a:r>
          </a:p>
          <a:p>
            <a:pPr marL="404813" indent="-287338">
              <a:buClr>
                <a:srgbClr val="0012A0"/>
              </a:buClr>
              <a:buFont typeface="Wingdings" pitchFamily="2" charset="2"/>
              <a:buChar char="§"/>
            </a:pPr>
            <a:r>
              <a:rPr lang="en-US" sz="2400" dirty="0"/>
              <a:t>AS, mobile derive symmetric session key</a:t>
            </a:r>
          </a:p>
        </p:txBody>
      </p:sp>
      <p:sp>
        <p:nvSpPr>
          <p:cNvPr id="21" name="TextBox 20">
            <a:extLst>
              <a:ext uri="{FF2B5EF4-FFF2-40B4-BE49-F238E27FC236}">
                <a16:creationId xmlns:a16="http://schemas.microsoft.com/office/drawing/2014/main" id="{7E2F8A36-412E-DA43-B35F-8005D9D9DA46}"/>
              </a:ext>
            </a:extLst>
          </p:cNvPr>
          <p:cNvSpPr txBox="1"/>
          <p:nvPr/>
        </p:nvSpPr>
        <p:spPr>
          <a:xfrm>
            <a:off x="1391479" y="2941983"/>
            <a:ext cx="2872389" cy="338554"/>
          </a:xfrm>
          <a:prstGeom prst="rect">
            <a:avLst/>
          </a:prstGeom>
          <a:noFill/>
        </p:spPr>
        <p:txBody>
          <a:bodyPr wrap="none" rtlCol="0">
            <a:spAutoFit/>
          </a:bodyPr>
          <a:lstStyle/>
          <a:p>
            <a:r>
              <a:rPr lang="en-US" sz="1600" dirty="0">
                <a:solidFill>
                  <a:srgbClr val="C00000"/>
                </a:solidFill>
              </a:rPr>
              <a:t>discovery of security capabilities</a:t>
            </a:r>
          </a:p>
        </p:txBody>
      </p:sp>
      <p:grpSp>
        <p:nvGrpSpPr>
          <p:cNvPr id="31" name="Group 30">
            <a:extLst>
              <a:ext uri="{FF2B5EF4-FFF2-40B4-BE49-F238E27FC236}">
                <a16:creationId xmlns:a16="http://schemas.microsoft.com/office/drawing/2014/main" id="{24CED20D-9536-604B-940B-6A4866B0C05D}"/>
              </a:ext>
            </a:extLst>
          </p:cNvPr>
          <p:cNvGrpSpPr/>
          <p:nvPr/>
        </p:nvGrpSpPr>
        <p:grpSpPr>
          <a:xfrm>
            <a:off x="3597965" y="3405808"/>
            <a:ext cx="5387009" cy="530087"/>
            <a:chOff x="3597965" y="3379304"/>
            <a:chExt cx="5387009" cy="530087"/>
          </a:xfrm>
        </p:grpSpPr>
        <p:cxnSp>
          <p:nvCxnSpPr>
            <p:cNvPr id="79" name="Straight Arrow Connector 78">
              <a:extLst>
                <a:ext uri="{FF2B5EF4-FFF2-40B4-BE49-F238E27FC236}">
                  <a16:creationId xmlns:a16="http://schemas.microsoft.com/office/drawing/2014/main" id="{0A1ACB18-942C-6841-A5C1-938ED5AABD0A}"/>
                </a:ext>
              </a:extLst>
            </p:cNvPr>
            <p:cNvCxnSpPr>
              <a:cxnSpLocks/>
            </p:cNvCxnSpPr>
            <p:nvPr/>
          </p:nvCxnSpPr>
          <p:spPr>
            <a:xfrm>
              <a:off x="3597965" y="3637722"/>
              <a:ext cx="5387009" cy="0"/>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047F9CD7-9A48-B845-85E6-3B9E5638C641}"/>
                </a:ext>
              </a:extLst>
            </p:cNvPr>
            <p:cNvGrpSpPr/>
            <p:nvPr/>
          </p:nvGrpSpPr>
          <p:grpSpPr>
            <a:xfrm>
              <a:off x="5155096" y="3379304"/>
              <a:ext cx="649357" cy="530087"/>
              <a:chOff x="6175513" y="3405809"/>
              <a:chExt cx="649357" cy="530087"/>
            </a:xfrm>
          </p:grpSpPr>
          <p:sp>
            <p:nvSpPr>
              <p:cNvPr id="5" name="Oval 4">
                <a:extLst>
                  <a:ext uri="{FF2B5EF4-FFF2-40B4-BE49-F238E27FC236}">
                    <a16:creationId xmlns:a16="http://schemas.microsoft.com/office/drawing/2014/main" id="{E0A8B836-43D8-E04D-BE22-800D30E10A33}"/>
                  </a:ext>
                </a:extLst>
              </p:cNvPr>
              <p:cNvSpPr/>
              <p:nvPr/>
            </p:nvSpPr>
            <p:spPr>
              <a:xfrm>
                <a:off x="6215270" y="3405809"/>
                <a:ext cx="516835" cy="516835"/>
              </a:xfrm>
              <a:prstGeom prst="ellipse">
                <a:avLst/>
              </a:prstGeom>
              <a:solidFill>
                <a:schemeClr val="bg1"/>
              </a:solidFill>
              <a:ln w="317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7409B72-82B8-D04C-9FCF-1D8BDB58913D}"/>
                  </a:ext>
                </a:extLst>
              </p:cNvPr>
              <p:cNvSpPr/>
              <p:nvPr/>
            </p:nvSpPr>
            <p:spPr>
              <a:xfrm>
                <a:off x="6175513" y="3697357"/>
                <a:ext cx="649357" cy="238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76" name="Group 75">
            <a:extLst>
              <a:ext uri="{FF2B5EF4-FFF2-40B4-BE49-F238E27FC236}">
                <a16:creationId xmlns:a16="http://schemas.microsoft.com/office/drawing/2014/main" id="{4FEBFC8F-8B16-BA43-BB83-DF83F014E13C}"/>
              </a:ext>
            </a:extLst>
          </p:cNvPr>
          <p:cNvGrpSpPr/>
          <p:nvPr/>
        </p:nvGrpSpPr>
        <p:grpSpPr>
          <a:xfrm>
            <a:off x="4128052" y="3452192"/>
            <a:ext cx="357808" cy="400110"/>
            <a:chOff x="8680174" y="4002157"/>
            <a:chExt cx="357808" cy="400110"/>
          </a:xfrm>
        </p:grpSpPr>
        <p:sp>
          <p:nvSpPr>
            <p:cNvPr id="77" name="Oval 76">
              <a:extLst>
                <a:ext uri="{FF2B5EF4-FFF2-40B4-BE49-F238E27FC236}">
                  <a16:creationId xmlns:a16="http://schemas.microsoft.com/office/drawing/2014/main" id="{1F987A2B-5CB5-E240-8DED-EF895CCBB632}"/>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TextBox 77">
              <a:extLst>
                <a:ext uri="{FF2B5EF4-FFF2-40B4-BE49-F238E27FC236}">
                  <a16:creationId xmlns:a16="http://schemas.microsoft.com/office/drawing/2014/main" id="{31F5D53D-68AF-B040-A823-A780224E9CAE}"/>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2</a:t>
              </a:r>
            </a:p>
          </p:txBody>
        </p:sp>
      </p:grpSp>
      <p:grpSp>
        <p:nvGrpSpPr>
          <p:cNvPr id="80" name="Group 79">
            <a:extLst>
              <a:ext uri="{FF2B5EF4-FFF2-40B4-BE49-F238E27FC236}">
                <a16:creationId xmlns:a16="http://schemas.microsoft.com/office/drawing/2014/main" id="{43A8DBCA-22E5-6642-A2C0-D4C9BAC4FD14}"/>
              </a:ext>
            </a:extLst>
          </p:cNvPr>
          <p:cNvGrpSpPr/>
          <p:nvPr/>
        </p:nvGrpSpPr>
        <p:grpSpPr>
          <a:xfrm>
            <a:off x="980666" y="4094923"/>
            <a:ext cx="357808" cy="400110"/>
            <a:chOff x="8680174" y="4002157"/>
            <a:chExt cx="357808" cy="400110"/>
          </a:xfrm>
        </p:grpSpPr>
        <p:sp>
          <p:nvSpPr>
            <p:cNvPr id="81" name="Oval 80">
              <a:extLst>
                <a:ext uri="{FF2B5EF4-FFF2-40B4-BE49-F238E27FC236}">
                  <a16:creationId xmlns:a16="http://schemas.microsoft.com/office/drawing/2014/main" id="{C21056AA-ECEE-274B-A798-8C339D997AED}"/>
                </a:ext>
              </a:extLst>
            </p:cNvPr>
            <p:cNvSpPr/>
            <p:nvPr/>
          </p:nvSpPr>
          <p:spPr>
            <a:xfrm>
              <a:off x="8680174" y="4028662"/>
              <a:ext cx="357808" cy="357808"/>
            </a:xfrm>
            <a:prstGeom prst="ellipse">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TextBox 81">
              <a:extLst>
                <a:ext uri="{FF2B5EF4-FFF2-40B4-BE49-F238E27FC236}">
                  <a16:creationId xmlns:a16="http://schemas.microsoft.com/office/drawing/2014/main" id="{553890B6-10A7-944C-ACE4-B0C968AC8D70}"/>
                </a:ext>
              </a:extLst>
            </p:cNvPr>
            <p:cNvSpPr txBox="1"/>
            <p:nvPr/>
          </p:nvSpPr>
          <p:spPr>
            <a:xfrm>
              <a:off x="8706678" y="4002157"/>
              <a:ext cx="314510" cy="400110"/>
            </a:xfrm>
            <a:prstGeom prst="rect">
              <a:avLst/>
            </a:prstGeom>
            <a:noFill/>
          </p:spPr>
          <p:txBody>
            <a:bodyPr wrap="none" rtlCol="0">
              <a:spAutoFit/>
            </a:bodyPr>
            <a:lstStyle/>
            <a:p>
              <a:r>
                <a:rPr lang="en-US" sz="2000" dirty="0">
                  <a:solidFill>
                    <a:srgbClr val="C00000"/>
                  </a:solidFill>
                </a:rPr>
                <a:t>2</a:t>
              </a:r>
            </a:p>
          </p:txBody>
        </p:sp>
      </p:grpSp>
      <p:sp>
        <p:nvSpPr>
          <p:cNvPr id="86" name="TextBox 85">
            <a:extLst>
              <a:ext uri="{FF2B5EF4-FFF2-40B4-BE49-F238E27FC236}">
                <a16:creationId xmlns:a16="http://schemas.microsoft.com/office/drawing/2014/main" id="{97060297-261D-1042-84FF-D167A4C3EB0F}"/>
              </a:ext>
            </a:extLst>
          </p:cNvPr>
          <p:cNvSpPr txBox="1"/>
          <p:nvPr/>
        </p:nvSpPr>
        <p:spPr>
          <a:xfrm>
            <a:off x="881271" y="3346173"/>
            <a:ext cx="3311356" cy="338554"/>
          </a:xfrm>
          <a:prstGeom prst="rect">
            <a:avLst/>
          </a:prstGeom>
          <a:noFill/>
        </p:spPr>
        <p:txBody>
          <a:bodyPr wrap="none" rtlCol="0">
            <a:spAutoFit/>
          </a:bodyPr>
          <a:lstStyle/>
          <a:p>
            <a:r>
              <a:rPr lang="en-US" sz="1600" dirty="0">
                <a:solidFill>
                  <a:srgbClr val="C00000"/>
                </a:solidFill>
              </a:rPr>
              <a:t>mutual authentication, key derivation</a:t>
            </a:r>
          </a:p>
        </p:txBody>
      </p:sp>
    </p:spTree>
    <p:extLst>
      <p:ext uri="{BB962C8B-B14F-4D97-AF65-F5344CB8AC3E}">
        <p14:creationId xmlns:p14="http://schemas.microsoft.com/office/powerpoint/2010/main" val="262616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31211</TotalTime>
  <Words>9070</Words>
  <Application>Microsoft Office PowerPoint</Application>
  <PresentationFormat>Widescreen</PresentationFormat>
  <Paragraphs>1788</Paragraphs>
  <Slides>115</Slides>
  <Notes>101</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115</vt:i4>
      </vt:variant>
    </vt:vector>
  </HeadingPairs>
  <TitlesOfParts>
    <vt:vector size="129" baseType="lpstr">
      <vt:lpstr>Arial</vt:lpstr>
      <vt:lpstr>Arial</vt:lpstr>
      <vt:lpstr>Arial Unicode MS</vt:lpstr>
      <vt:lpstr>Calibri</vt:lpstr>
      <vt:lpstr>Calibri Light</vt:lpstr>
      <vt:lpstr>Courier New</vt:lpstr>
      <vt:lpstr>Gill Sans MT</vt:lpstr>
      <vt:lpstr>inherit</vt:lpstr>
      <vt:lpstr>Monaco</vt:lpstr>
      <vt:lpstr>Raleway</vt:lpstr>
      <vt:lpstr>Roboto</vt:lpstr>
      <vt:lpstr>Wingdings</vt:lpstr>
      <vt:lpstr>ZapfDingbats</vt:lpstr>
      <vt:lpstr>Office Theme</vt:lpstr>
      <vt:lpstr>PowerPoint Presentation</vt:lpstr>
      <vt:lpstr>Security: overview</vt:lpstr>
      <vt:lpstr>Chapter 8 outline</vt:lpstr>
      <vt:lpstr>What is network security?</vt:lpstr>
      <vt:lpstr>Friends and enemies: Alice, Bob, Trudy</vt:lpstr>
      <vt:lpstr>Friends and enemies: Alice, Bob, Trudy</vt:lpstr>
      <vt:lpstr>There are bad guys (and girls) out there!</vt:lpstr>
      <vt:lpstr>Passive Attack (1) Eavesdrop</vt:lpstr>
      <vt:lpstr>Passive Attack (1) Eavesdrop</vt:lpstr>
      <vt:lpstr>Passive Attack (2) Traffic Analysis</vt:lpstr>
      <vt:lpstr>Traffic Analysis Example</vt:lpstr>
      <vt:lpstr>Traffic Analysis Example</vt:lpstr>
      <vt:lpstr>Active attack (1) - spoofing</vt:lpstr>
      <vt:lpstr>Email Spoofing Attack</vt:lpstr>
      <vt:lpstr>Active (2) - replay</vt:lpstr>
      <vt:lpstr>Replay Attacks</vt:lpstr>
      <vt:lpstr>Active (3) – intercept &amp; modify</vt:lpstr>
      <vt:lpstr>Man in the Middle Attack</vt:lpstr>
      <vt:lpstr>Is this right?</vt:lpstr>
      <vt:lpstr>Active (4) - DoS </vt:lpstr>
      <vt:lpstr>Chapter 8 outline</vt:lpstr>
      <vt:lpstr>The language of cryptography</vt:lpstr>
      <vt:lpstr>Breaking an encryption scheme</vt:lpstr>
      <vt:lpstr>Symmetric key cryptography</vt:lpstr>
      <vt:lpstr>Simple encryption scheme</vt:lpstr>
      <vt:lpstr>A more sophisticated encryption approach</vt:lpstr>
      <vt:lpstr>Symmetric key crypto: DES</vt:lpstr>
      <vt:lpstr>AES: Advanced Encryption Standard</vt:lpstr>
      <vt:lpstr>Public Key Cryptography</vt:lpstr>
      <vt:lpstr>Public Key Cryptography</vt:lpstr>
      <vt:lpstr>Public key encryption algorithms</vt:lpstr>
      <vt:lpstr>Prerequisite: modular arithmetic</vt:lpstr>
      <vt:lpstr>RSA: getting ready</vt:lpstr>
      <vt:lpstr>RSA: Creating public/private key pair</vt:lpstr>
      <vt:lpstr>RSA: encryption, decryption</vt:lpstr>
      <vt:lpstr>RSA example:</vt:lpstr>
      <vt:lpstr>Why does RSA work?</vt:lpstr>
      <vt:lpstr>RSA: another important property</vt:lpstr>
      <vt:lpstr>PowerPoint Presentation</vt:lpstr>
      <vt:lpstr>Why is RSA secure?</vt:lpstr>
      <vt:lpstr>RSA in practice: session keys</vt:lpstr>
      <vt:lpstr>Chapter 8 outline</vt:lpstr>
      <vt:lpstr>Authentication</vt:lpstr>
      <vt:lpstr>Authentication</vt:lpstr>
      <vt:lpstr>Authentication: another try</vt:lpstr>
      <vt:lpstr>Authentication: another try</vt:lpstr>
      <vt:lpstr>Authentication: a third try</vt:lpstr>
      <vt:lpstr>Authentication: a third try</vt:lpstr>
      <vt:lpstr>Authentication: a modified third try</vt:lpstr>
      <vt:lpstr>Authentication: a modified third try</vt:lpstr>
      <vt:lpstr>Authentication: a fourth try</vt:lpstr>
      <vt:lpstr>Authentication: ap5.0</vt:lpstr>
      <vt:lpstr>Authentication: ap5.0 – there’s still a flaw!</vt:lpstr>
      <vt:lpstr>Chapter 8 outline</vt:lpstr>
      <vt:lpstr>Review</vt:lpstr>
      <vt:lpstr>Q:</vt:lpstr>
      <vt:lpstr>Q:</vt:lpstr>
      <vt:lpstr>Authentication: ap5.0</vt:lpstr>
      <vt:lpstr>Digital signatures </vt:lpstr>
      <vt:lpstr>Digital signatures </vt:lpstr>
      <vt:lpstr>Message digests (message hashing)</vt:lpstr>
      <vt:lpstr>Internet checksum: poor crypto hash function</vt:lpstr>
      <vt:lpstr>Digital signature = signed message digest</vt:lpstr>
      <vt:lpstr>Hash function algorithms</vt:lpstr>
      <vt:lpstr>Public key Certification Authorities (CA)</vt:lpstr>
      <vt:lpstr>Public key Certification Authorities (CA)</vt:lpstr>
      <vt:lpstr>Chapter 8 outline</vt:lpstr>
      <vt:lpstr>Secure e-mail: confidentiality </vt:lpstr>
      <vt:lpstr>Secure e-mail: confidentiality (more) </vt:lpstr>
      <vt:lpstr>Secure e-mail: integrity, authentication</vt:lpstr>
      <vt:lpstr>Secure e-mail: integrity, authentication</vt:lpstr>
      <vt:lpstr>Questions: </vt:lpstr>
      <vt:lpstr>Chapter 8 outline</vt:lpstr>
      <vt:lpstr>Transport-layer security (TLS)</vt:lpstr>
      <vt:lpstr>Transport-layer security (TLS)</vt:lpstr>
      <vt:lpstr>Transport-layer security: what’s needed?</vt:lpstr>
      <vt:lpstr>t-tls: initial handshake</vt:lpstr>
      <vt:lpstr>t-tls: cryptographic keys</vt:lpstr>
      <vt:lpstr>t-tls: encrypting data</vt:lpstr>
      <vt:lpstr>t-tls: encrypting data (more)</vt:lpstr>
      <vt:lpstr>t-tls: connection close</vt:lpstr>
      <vt:lpstr>Transport-layer security (TLS)</vt:lpstr>
      <vt:lpstr>TLS: 1.3 cipher suite</vt:lpstr>
      <vt:lpstr>TLS 1.3 handshake: 1 RTT</vt:lpstr>
      <vt:lpstr>Chapter 8 outline</vt:lpstr>
      <vt:lpstr>IP Sec (layer 3 encryption  VPNs)</vt:lpstr>
      <vt:lpstr>Two IPsec protocols</vt:lpstr>
      <vt:lpstr>Security associations (SAs) </vt:lpstr>
      <vt:lpstr>IPsec datagram</vt:lpstr>
      <vt:lpstr>ESP tunnel mode: actions</vt:lpstr>
      <vt:lpstr>PowerPoint Presentation</vt:lpstr>
      <vt:lpstr>VPN</vt:lpstr>
      <vt:lpstr>How VPN Works</vt:lpstr>
      <vt:lpstr>Is this right?</vt:lpstr>
      <vt:lpstr>Onion Routing</vt:lpstr>
      <vt:lpstr>Chapter 8 outline</vt:lpstr>
      <vt:lpstr>PowerPoint Presentation</vt:lpstr>
      <vt:lpstr>PowerPoint Presentation</vt:lpstr>
      <vt:lpstr>PowerPoint Presentation</vt:lpstr>
      <vt:lpstr>PowerPoint Presentation</vt:lpstr>
      <vt:lpstr>PowerPoint Presentation</vt:lpstr>
      <vt:lpstr>PowerPoint Presentation</vt:lpstr>
      <vt:lpstr>Chapter 8 outline</vt:lpstr>
      <vt:lpstr>PowerPoint Presentation</vt:lpstr>
      <vt:lpstr>PowerPoint Presentation</vt:lpstr>
      <vt:lpstr>PowerPoint Presentation</vt:lpstr>
      <vt:lpstr>PowerPoint Presentation</vt:lpstr>
      <vt:lpstr>PowerPoint Presentation</vt:lpstr>
      <vt:lpstr>PowerPoint Presentation</vt:lpstr>
      <vt:lpstr>Iptable on Ubuntu</vt:lpstr>
      <vt:lpstr>PowerPoint Presentation</vt:lpstr>
      <vt:lpstr>Stateful packet filtering Example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Johnson, Demetrius</cp:lastModifiedBy>
  <cp:revision>1107</cp:revision>
  <dcterms:created xsi:type="dcterms:W3CDTF">2020-01-18T07:24:59Z</dcterms:created>
  <dcterms:modified xsi:type="dcterms:W3CDTF">2022-11-15T18:39:10Z</dcterms:modified>
</cp:coreProperties>
</file>